
<file path=[Content_Types].xml><?xml version="1.0" encoding="utf-8"?>
<Types xmlns="http://schemas.openxmlformats.org/package/2006/content-types">
  <Default Extension="jpg" ContentType="image/jp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Lst>
  <p:sldSz cx="12192000" cy="6858000"/>
  <p:notesSz cx="12192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607" autoAdjust="0"/>
    <p:restoredTop sz="76361" autoAdjust="0"/>
  </p:normalViewPr>
  <p:slideViewPr>
    <p:cSldViewPr>
      <p:cViewPr varScale="1">
        <p:scale>
          <a:sx n="45" d="100"/>
          <a:sy n="45" d="100"/>
        </p:scale>
        <p:origin x="29" y="432"/>
      </p:cViewPr>
      <p:guideLst>
        <p:guide orient="horz" pos="2880"/>
        <p:guide pos="2160"/>
      </p:guideLst>
    </p:cSldViewPr>
  </p:slideViewPr>
  <p:outlineViewPr>
    <p:cViewPr>
      <p:scale>
        <a:sx n="33" d="100"/>
        <a:sy n="33" d="100"/>
      </p:scale>
      <p:origin x="0" y="0"/>
    </p:cViewPr>
  </p:outlineViewPr>
  <p:notesTextViewPr>
    <p:cViewPr>
      <p:scale>
        <a:sx n="100" d="100"/>
        <a:sy n="100" d="100"/>
      </p:scale>
      <p:origin x="0" y="-62"/>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83200" cy="3444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6905625" y="0"/>
            <a:ext cx="5283200" cy="344488"/>
          </a:xfrm>
          <a:prstGeom prst="rect">
            <a:avLst/>
          </a:prstGeom>
        </p:spPr>
        <p:txBody>
          <a:bodyPr vert="horz" lIns="91440" tIns="45720" rIns="91440" bIns="45720" rtlCol="0"/>
          <a:lstStyle>
            <a:lvl1pPr algn="r">
              <a:defRPr sz="1200"/>
            </a:lvl1pPr>
          </a:lstStyle>
          <a:p>
            <a:fld id="{AD473B23-37F5-42D0-95D7-2399C9DB3FAD}" type="datetimeFigureOut">
              <a:rPr lang="en-US" smtClean="0"/>
              <a:t>3/11/2024</a:t>
            </a:fld>
            <a:endParaRPr lang="en-US"/>
          </a:p>
        </p:txBody>
      </p:sp>
      <p:sp>
        <p:nvSpPr>
          <p:cNvPr id="4" name="Slide Image Placeholder 3"/>
          <p:cNvSpPr>
            <a:spLocks noGrp="1" noRot="1" noChangeAspect="1"/>
          </p:cNvSpPr>
          <p:nvPr>
            <p:ph type="sldImg" idx="2"/>
          </p:nvPr>
        </p:nvSpPr>
        <p:spPr>
          <a:xfrm>
            <a:off x="4038600" y="857250"/>
            <a:ext cx="4114800" cy="23145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1219200" y="3300413"/>
            <a:ext cx="97536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6513513"/>
            <a:ext cx="5283200" cy="3444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6905625" y="6513513"/>
            <a:ext cx="5283200" cy="344487"/>
          </a:xfrm>
          <a:prstGeom prst="rect">
            <a:avLst/>
          </a:prstGeom>
        </p:spPr>
        <p:txBody>
          <a:bodyPr vert="horz" lIns="91440" tIns="45720" rIns="91440" bIns="45720" rtlCol="0" anchor="b"/>
          <a:lstStyle>
            <a:lvl1pPr algn="r">
              <a:defRPr sz="1200"/>
            </a:lvl1pPr>
          </a:lstStyle>
          <a:p>
            <a:fld id="{F1B3ED0F-5889-47EF-890A-590E5B01E95D}" type="slidenum">
              <a:rPr lang="en-US" smtClean="0"/>
              <a:t>‹#›</a:t>
            </a:fld>
            <a:endParaRPr lang="en-US"/>
          </a:p>
        </p:txBody>
      </p:sp>
    </p:spTree>
    <p:extLst>
      <p:ext uri="{BB962C8B-B14F-4D97-AF65-F5344CB8AC3E}">
        <p14:creationId xmlns:p14="http://schemas.microsoft.com/office/powerpoint/2010/main" val="28338200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latin typeface="-apple-system"/>
              </a:rPr>
              <a:t>During this module, we will define and discuss Care Under Fire (CUF). </a:t>
            </a:r>
          </a:p>
          <a:p>
            <a:pPr algn="l"/>
            <a:r>
              <a:rPr lang="en-US" b="0" i="0" dirty="0">
                <a:solidFill>
                  <a:srgbClr val="212529"/>
                </a:solidFill>
                <a:effectLst/>
                <a:latin typeface="-apple-system"/>
              </a:rPr>
              <a:t>The actions taken during and the basic principles of Care Under Fire apply to all levels of training. All Service Members (ASM), Combat Lifesaver (CLS), and Combat Medic/Corpsmen (CMC) training provided trainees with the same information that we’ll be discussing in this module. This is important, because everyone needs to be working towards the same objectives in this phase of operations where the environment is unstable and threats are still active. </a:t>
            </a:r>
          </a:p>
        </p:txBody>
      </p:sp>
      <p:sp>
        <p:nvSpPr>
          <p:cNvPr id="4" name="Slide Number Placeholder 3"/>
          <p:cNvSpPr>
            <a:spLocks noGrp="1"/>
          </p:cNvSpPr>
          <p:nvPr>
            <p:ph type="sldNum" sz="quarter" idx="5"/>
          </p:nvPr>
        </p:nvSpPr>
        <p:spPr/>
        <p:txBody>
          <a:bodyPr/>
          <a:lstStyle/>
          <a:p>
            <a:fld id="{F1B3ED0F-5889-47EF-890A-590E5B01E95D}" type="slidenum">
              <a:rPr lang="en-US" smtClean="0"/>
              <a:t>2</a:t>
            </a:fld>
            <a:endParaRPr lang="en-US"/>
          </a:p>
        </p:txBody>
      </p:sp>
    </p:spTree>
    <p:extLst>
      <p:ext uri="{BB962C8B-B14F-4D97-AF65-F5344CB8AC3E}">
        <p14:creationId xmlns:p14="http://schemas.microsoft.com/office/powerpoint/2010/main" val="41154124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latin typeface="-apple-system"/>
              </a:rPr>
              <a:t>There are five cognitive and four performance learning objectives for the Care Under Fire module. The cognitive learning objectives are to describe the role of fire superiority and how the tactical environment impacts Tactical Combat Casualty Care (TCCC), the actions required before engaging with a casualty to prevent harm or additional casualties, appropriate actions and priorities to treat and move casualties in Care Under Fire, the importance of early application of limb tourniquets, and the principles, advantages, and disadvantages of one-person drags/carries or two-person drags/carries in Care Under Fire. </a:t>
            </a:r>
          </a:p>
          <a:p>
            <a:pPr algn="l"/>
            <a:r>
              <a:rPr lang="en-US" b="0" i="0" dirty="0">
                <a:solidFill>
                  <a:srgbClr val="212529"/>
                </a:solidFill>
                <a:effectLst/>
                <a:latin typeface="-apple-system"/>
              </a:rPr>
              <a:t>The performance learning objectives are to demonstrate one-handed tourniquet self-application and two-handed tourniquet application to a casualty, and to demonstrate the one-person and two-person drags and carries of a casualty in Care Under Fire.</a:t>
            </a:r>
          </a:p>
          <a:p>
            <a:endParaRPr lang="en-US" dirty="0"/>
          </a:p>
        </p:txBody>
      </p:sp>
      <p:sp>
        <p:nvSpPr>
          <p:cNvPr id="4" name="Slide Number Placeholder 3"/>
          <p:cNvSpPr>
            <a:spLocks noGrp="1"/>
          </p:cNvSpPr>
          <p:nvPr>
            <p:ph type="sldNum" sz="quarter" idx="5"/>
          </p:nvPr>
        </p:nvSpPr>
        <p:spPr/>
        <p:txBody>
          <a:bodyPr/>
          <a:lstStyle/>
          <a:p>
            <a:fld id="{F1B3ED0F-5889-47EF-890A-590E5B01E95D}" type="slidenum">
              <a:rPr lang="en-US" smtClean="0"/>
              <a:t>3</a:t>
            </a:fld>
            <a:endParaRPr lang="en-US"/>
          </a:p>
        </p:txBody>
      </p:sp>
    </p:spTree>
    <p:extLst>
      <p:ext uri="{BB962C8B-B14F-4D97-AF65-F5344CB8AC3E}">
        <p14:creationId xmlns:p14="http://schemas.microsoft.com/office/powerpoint/2010/main" val="40140073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12529"/>
                </a:solidFill>
                <a:effectLst/>
                <a:latin typeface="-apple-system"/>
              </a:rPr>
              <a:t>Care Under Fire is the first of three phases of TCCC. It is the lifesaving care provided while still under active enemy fire or threat. </a:t>
            </a:r>
            <a:endParaRPr lang="en-US" dirty="0"/>
          </a:p>
        </p:txBody>
      </p:sp>
      <p:sp>
        <p:nvSpPr>
          <p:cNvPr id="4" name="Slide Number Placeholder 3"/>
          <p:cNvSpPr>
            <a:spLocks noGrp="1"/>
          </p:cNvSpPr>
          <p:nvPr>
            <p:ph type="sldNum" sz="quarter" idx="5"/>
          </p:nvPr>
        </p:nvSpPr>
        <p:spPr/>
        <p:txBody>
          <a:bodyPr/>
          <a:lstStyle/>
          <a:p>
            <a:fld id="{F1B3ED0F-5889-47EF-890A-590E5B01E95D}" type="slidenum">
              <a:rPr lang="en-US" smtClean="0"/>
              <a:t>4</a:t>
            </a:fld>
            <a:endParaRPr lang="en-US"/>
          </a:p>
        </p:txBody>
      </p:sp>
    </p:spTree>
    <p:extLst>
      <p:ext uri="{BB962C8B-B14F-4D97-AF65-F5344CB8AC3E}">
        <p14:creationId xmlns:p14="http://schemas.microsoft.com/office/powerpoint/2010/main" val="30772547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latin typeface="-apple-system"/>
              </a:rPr>
              <a:t>Care Under Fire—or in the case of a noncombat environment, Care Under Threat—is the care rendered by the first responder, CLS, CMC, or Combat Paramedic/Provider (CPP) at the point of the injury/wounding while still under effective hostile fire. In this phase, the scene is not safe, and the overall priority is to establish scene safety in the form of fire superiority or control of any threats from a noncombat environment. </a:t>
            </a:r>
          </a:p>
          <a:p>
            <a:pPr algn="l"/>
            <a:r>
              <a:rPr lang="en-US" b="0" i="0" dirty="0">
                <a:solidFill>
                  <a:srgbClr val="212529"/>
                </a:solidFill>
                <a:effectLst/>
                <a:latin typeface="-apple-system"/>
              </a:rPr>
              <a:t>Actions are prioritized to suppressing enemy fire and gaining fire superiority to prevent further harm or additional casualties, identifying and controlling life-threatening bleeding, and moving the casualty to cover.</a:t>
            </a:r>
          </a:p>
          <a:p>
            <a:pPr algn="l"/>
            <a:r>
              <a:rPr lang="en-US" b="0" i="0" dirty="0">
                <a:solidFill>
                  <a:srgbClr val="212529"/>
                </a:solidFill>
                <a:effectLst/>
                <a:latin typeface="-apple-system"/>
              </a:rPr>
              <a:t>The TCCC Guidelines state that the basic management plan for Care Under Fire is:</a:t>
            </a:r>
          </a:p>
          <a:p>
            <a:pPr algn="l">
              <a:buFont typeface="+mj-lt"/>
              <a:buAutoNum type="arabicPeriod"/>
            </a:pPr>
            <a:r>
              <a:rPr lang="en-US" b="0" i="0" dirty="0">
                <a:solidFill>
                  <a:srgbClr val="212529"/>
                </a:solidFill>
                <a:effectLst/>
                <a:latin typeface="-apple-system"/>
              </a:rPr>
              <a:t>Return fire and take cover. </a:t>
            </a:r>
          </a:p>
          <a:p>
            <a:pPr algn="l">
              <a:buFont typeface="+mj-lt"/>
              <a:buAutoNum type="arabicPeriod"/>
            </a:pPr>
            <a:r>
              <a:rPr lang="en-US" b="0" i="0" dirty="0">
                <a:solidFill>
                  <a:srgbClr val="212529"/>
                </a:solidFill>
                <a:effectLst/>
                <a:latin typeface="-apple-system"/>
              </a:rPr>
              <a:t>Direct the casualty to remain engaged as a combatant if appropriate. </a:t>
            </a:r>
          </a:p>
          <a:p>
            <a:pPr algn="l">
              <a:buFont typeface="+mj-lt"/>
              <a:buAutoNum type="arabicPeriod"/>
            </a:pPr>
            <a:r>
              <a:rPr lang="en-US" b="0" i="0" dirty="0">
                <a:solidFill>
                  <a:srgbClr val="212529"/>
                </a:solidFill>
                <a:effectLst/>
                <a:latin typeface="-apple-system"/>
              </a:rPr>
              <a:t>Direct the casualty to move to cover and apply self-aid if able. </a:t>
            </a:r>
          </a:p>
          <a:p>
            <a:pPr algn="l">
              <a:buFont typeface="+mj-lt"/>
              <a:buAutoNum type="arabicPeriod"/>
            </a:pPr>
            <a:r>
              <a:rPr lang="en-US" b="0" i="0" dirty="0">
                <a:solidFill>
                  <a:srgbClr val="212529"/>
                </a:solidFill>
                <a:effectLst/>
                <a:latin typeface="-apple-system"/>
              </a:rPr>
              <a:t>Try to keep the casualty from sustaining additional wounds. </a:t>
            </a:r>
          </a:p>
          <a:p>
            <a:pPr algn="l">
              <a:buFont typeface="+mj-lt"/>
              <a:buAutoNum type="arabicPeriod"/>
            </a:pPr>
            <a:r>
              <a:rPr lang="en-US" b="0" i="0" dirty="0">
                <a:solidFill>
                  <a:srgbClr val="212529"/>
                </a:solidFill>
                <a:effectLst/>
                <a:latin typeface="-apple-system"/>
              </a:rPr>
              <a:t>Stop life-threatening external hemorrhage if tactically feasible.</a:t>
            </a:r>
          </a:p>
          <a:p>
            <a:pPr algn="l">
              <a:buFont typeface="+mj-lt"/>
              <a:buAutoNum type="arabicPeriod"/>
            </a:pPr>
            <a:r>
              <a:rPr lang="en-US" b="0" i="0" dirty="0">
                <a:solidFill>
                  <a:srgbClr val="212529"/>
                </a:solidFill>
                <a:effectLst/>
                <a:latin typeface="-apple-system"/>
              </a:rPr>
              <a:t>Move the casualty to cover, if the casualty is unable to move.</a:t>
            </a:r>
          </a:p>
          <a:p>
            <a:pPr algn="l"/>
            <a:r>
              <a:rPr lang="en-US" b="0" i="0" dirty="0">
                <a:solidFill>
                  <a:srgbClr val="212529"/>
                </a:solidFill>
                <a:effectLst/>
                <a:latin typeface="-apple-system"/>
              </a:rPr>
              <a:t>The mission does not stop just because there is a casualty. Most battlefield casualty scenarios involve making medical and tactical decisions rapidly. In the combat environment, there is no “time-out” when casualties occur. Good medicine can sometimes be bad tactics; doing the RIGHT thing at the WRONG time can get you and your teammates killed or cause the mission to fail. </a:t>
            </a:r>
          </a:p>
          <a:p>
            <a:pPr algn="l"/>
            <a:r>
              <a:rPr lang="en-US" b="0" i="0" dirty="0">
                <a:solidFill>
                  <a:srgbClr val="212529"/>
                </a:solidFill>
                <a:effectLst/>
                <a:latin typeface="-apple-system"/>
              </a:rPr>
              <a:t>The order of initial actions will be dictated by the tactical situation. Little time is available to provide casualty care while under effective enemy fire. </a:t>
            </a:r>
          </a:p>
          <a:p>
            <a:pPr algn="l"/>
            <a:r>
              <a:rPr lang="en-US" b="1" i="0" dirty="0">
                <a:solidFill>
                  <a:srgbClr val="FFFFFF"/>
                </a:solidFill>
                <a:effectLst/>
                <a:latin typeface="-apple-system"/>
              </a:rPr>
              <a:t>REMEMBER:</a:t>
            </a:r>
            <a:endParaRPr lang="en-US" b="0" i="0" dirty="0">
              <a:solidFill>
                <a:srgbClr val="FFFFFF"/>
              </a:solidFill>
              <a:effectLst/>
              <a:latin typeface="-apple-system"/>
            </a:endParaRPr>
          </a:p>
          <a:p>
            <a:pPr algn="l">
              <a:buFont typeface="Arial" panose="020B0604020202020204" pitchFamily="34" charset="0"/>
              <a:buChar char="•"/>
            </a:pPr>
            <a:r>
              <a:rPr lang="en-US" b="0" i="0" dirty="0">
                <a:solidFill>
                  <a:srgbClr val="212529"/>
                </a:solidFill>
                <a:effectLst/>
                <a:latin typeface="-apple-system"/>
              </a:rPr>
              <a:t>Do not become a casualty!</a:t>
            </a:r>
          </a:p>
          <a:p>
            <a:pPr algn="l">
              <a:buFont typeface="Arial" panose="020B0604020202020204" pitchFamily="34" charset="0"/>
              <a:buChar char="•"/>
            </a:pPr>
            <a:r>
              <a:rPr lang="en-US" b="0" i="0" dirty="0">
                <a:solidFill>
                  <a:srgbClr val="212529"/>
                </a:solidFill>
                <a:effectLst/>
                <a:latin typeface="-apple-system"/>
              </a:rPr>
              <a:t>Assess the situation and the risk.</a:t>
            </a:r>
          </a:p>
          <a:p>
            <a:pPr algn="l">
              <a:buFont typeface="Arial" panose="020B0604020202020204" pitchFamily="34" charset="0"/>
              <a:buChar char="•"/>
            </a:pPr>
            <a:r>
              <a:rPr lang="en-US" b="0" i="0" dirty="0">
                <a:solidFill>
                  <a:srgbClr val="212529"/>
                </a:solidFill>
                <a:effectLst/>
                <a:latin typeface="-apple-system"/>
              </a:rPr>
              <a:t>Suppress enemy fire and gain fire superiority first.</a:t>
            </a:r>
          </a:p>
          <a:p>
            <a:pPr algn="l">
              <a:buFont typeface="Arial" panose="020B0604020202020204" pitchFamily="34" charset="0"/>
              <a:buChar char="•"/>
            </a:pPr>
            <a:r>
              <a:rPr lang="en-US" b="0" i="0" dirty="0">
                <a:solidFill>
                  <a:srgbClr val="212529"/>
                </a:solidFill>
                <a:effectLst/>
                <a:latin typeface="-apple-system"/>
              </a:rPr>
              <a:t>Communicate with and direct the casualty to return fire, move to cover, apply self-aid, and develop a plan before moving to care for a casualty under fire.</a:t>
            </a:r>
          </a:p>
          <a:p>
            <a:endParaRPr lang="en-US" dirty="0"/>
          </a:p>
        </p:txBody>
      </p:sp>
      <p:sp>
        <p:nvSpPr>
          <p:cNvPr id="4" name="Slide Number Placeholder 3"/>
          <p:cNvSpPr>
            <a:spLocks noGrp="1"/>
          </p:cNvSpPr>
          <p:nvPr>
            <p:ph type="sldNum" sz="quarter" idx="5"/>
          </p:nvPr>
        </p:nvSpPr>
        <p:spPr/>
        <p:txBody>
          <a:bodyPr/>
          <a:lstStyle/>
          <a:p>
            <a:fld id="{F1B3ED0F-5889-47EF-890A-590E5B01E95D}" type="slidenum">
              <a:rPr lang="en-US" smtClean="0"/>
              <a:t>5</a:t>
            </a:fld>
            <a:endParaRPr lang="en-US"/>
          </a:p>
        </p:txBody>
      </p:sp>
    </p:spTree>
    <p:extLst>
      <p:ext uri="{BB962C8B-B14F-4D97-AF65-F5344CB8AC3E}">
        <p14:creationId xmlns:p14="http://schemas.microsoft.com/office/powerpoint/2010/main" val="10743148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latin typeface="-apple-system"/>
              </a:rPr>
              <a:t>The TCCC Guidelines have become the standard of care for prehospital trauma within the DoD for both medical and nonmedical first responders. As such, the methodology and subsequent training programs are intended to be applied to any high-threat or all-hazard situation encountered by a Servicemember whether in combat or during normal duty activities.</a:t>
            </a:r>
          </a:p>
          <a:p>
            <a:pPr algn="l"/>
            <a:r>
              <a:rPr lang="en-US" b="0" i="0" dirty="0">
                <a:solidFill>
                  <a:srgbClr val="212529"/>
                </a:solidFill>
                <a:effectLst/>
                <a:latin typeface="-apple-system"/>
              </a:rPr>
              <a:t>Fundamentally, the principles of TCCC apply whether in ground tactical combat, aboard a sea vessel, at a deployed staging base, or even at home station facilities. The principle of first suppressing enemy fire, subduing an active shooter, extinguishing a shipboard fire, or reducing life threats prior to rendering medical treatment is applicable across the full range of military operation at home or abroad. Additionally, the principle of controlling immediate life-threatening hemorrhage remains the only recommended medical intervention until the threat is suppressed or controlled.</a:t>
            </a:r>
          </a:p>
          <a:p>
            <a:pPr algn="l"/>
            <a:r>
              <a:rPr lang="en-US" b="0" i="0" dirty="0">
                <a:solidFill>
                  <a:srgbClr val="212529"/>
                </a:solidFill>
                <a:effectLst/>
                <a:latin typeface="-apple-system"/>
              </a:rPr>
              <a:t>It is also important that the TCCC Guidelines be relevant in terminology used throughout the entire DoD. Joint lexicons ensure interoperability between the Services, unit formations, and individual Servicemembers for key terms used in support of trauma care, operational medical planning, performance improvement, and research across the spectrum of military operations.</a:t>
            </a:r>
            <a:r>
              <a:rPr lang="en-US" b="0" i="0" baseline="30000" dirty="0">
                <a:solidFill>
                  <a:srgbClr val="212529"/>
                </a:solidFill>
                <a:effectLst/>
                <a:latin typeface="-apple-system"/>
              </a:rPr>
              <a:t>1</a:t>
            </a:r>
            <a:endParaRPr lang="en-US" b="0" i="0" dirty="0">
              <a:solidFill>
                <a:srgbClr val="212529"/>
              </a:solidFill>
              <a:effectLst/>
              <a:latin typeface="-apple-system"/>
            </a:endParaRPr>
          </a:p>
          <a:p>
            <a:pPr algn="l"/>
            <a:r>
              <a:rPr lang="en-US" b="0" i="0" dirty="0">
                <a:solidFill>
                  <a:srgbClr val="212529"/>
                </a:solidFill>
                <a:effectLst/>
                <a:latin typeface="-apple-system"/>
              </a:rPr>
              <a:t>Additionally, the use of “Care Under Fire/Threat” was integrated into the TCCC All Service Members (TCCC-ASM) curriculum in 2019 by the ASD, Health Affairs–chartered working group based on guidance from Joint Trauma System personnel.</a:t>
            </a:r>
            <a:r>
              <a:rPr lang="en-US" b="0" i="0" baseline="30000" dirty="0">
                <a:solidFill>
                  <a:srgbClr val="212529"/>
                </a:solidFill>
                <a:effectLst/>
                <a:latin typeface="-apple-system"/>
              </a:rPr>
              <a:t>1</a:t>
            </a:r>
            <a:r>
              <a:rPr lang="en-US" b="0" i="0" dirty="0">
                <a:solidFill>
                  <a:srgbClr val="212529"/>
                </a:solidFill>
                <a:effectLst/>
                <a:latin typeface="-apple-system"/>
              </a:rPr>
              <a:t> This action was specifically included to ensure acceptance and compliance by all the military departments.</a:t>
            </a:r>
          </a:p>
          <a:p>
            <a:endParaRPr lang="en-US" dirty="0"/>
          </a:p>
        </p:txBody>
      </p:sp>
      <p:sp>
        <p:nvSpPr>
          <p:cNvPr id="4" name="Slide Number Placeholder 3"/>
          <p:cNvSpPr>
            <a:spLocks noGrp="1"/>
          </p:cNvSpPr>
          <p:nvPr>
            <p:ph type="sldNum" sz="quarter" idx="5"/>
          </p:nvPr>
        </p:nvSpPr>
        <p:spPr/>
        <p:txBody>
          <a:bodyPr/>
          <a:lstStyle/>
          <a:p>
            <a:fld id="{F1B3ED0F-5889-47EF-890A-590E5B01E95D}" type="slidenum">
              <a:rPr lang="en-US" smtClean="0"/>
              <a:t>6</a:t>
            </a:fld>
            <a:endParaRPr lang="en-US"/>
          </a:p>
        </p:txBody>
      </p:sp>
    </p:spTree>
    <p:extLst>
      <p:ext uri="{BB962C8B-B14F-4D97-AF65-F5344CB8AC3E}">
        <p14:creationId xmlns:p14="http://schemas.microsoft.com/office/powerpoint/2010/main" val="11927401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latin typeface="-apple-system"/>
              </a:rPr>
              <a:t>Simply stated, the role of fire superiority is to return fire, take cover, and gain fire superiority. Taking these actions is a priority and will help in containing the immediate threat; obtaining fire superiority from point of cover minimizes the risk of new casualties and additional injuries to existing casualties while completing the mission.</a:t>
            </a:r>
          </a:p>
          <a:p>
            <a:pPr algn="l"/>
            <a:r>
              <a:rPr lang="en-US" b="0" i="0" dirty="0">
                <a:solidFill>
                  <a:srgbClr val="212529"/>
                </a:solidFill>
                <a:effectLst/>
                <a:latin typeface="-apple-system"/>
              </a:rPr>
              <a:t>Personnel may need to assist in returning fire instead of stopping to care for casualties, and wounded Service members who are exposed to enemy fire should be directed to continue to return fire.</a:t>
            </a:r>
          </a:p>
          <a:p>
            <a:pPr algn="l"/>
            <a:r>
              <a:rPr lang="en-US" b="0" i="0" dirty="0">
                <a:solidFill>
                  <a:srgbClr val="212529"/>
                </a:solidFill>
                <a:effectLst/>
                <a:latin typeface="-apple-system"/>
              </a:rPr>
              <a:t>Entering a kill zone to treat or evacuate a casualty is rarely the best action and may lead to additional casualties; establishing fire superiority supersedes those actions.</a:t>
            </a:r>
          </a:p>
          <a:p>
            <a:pPr algn="l"/>
            <a:r>
              <a:rPr lang="en-US" b="0" i="0" u="sng" dirty="0">
                <a:solidFill>
                  <a:srgbClr val="212529"/>
                </a:solidFill>
                <a:effectLst/>
                <a:latin typeface="-apple-system"/>
              </a:rPr>
              <a:t>The best medicine on the battlefield is fire superiority!</a:t>
            </a:r>
            <a:endParaRPr lang="en-US" b="0" i="0" dirty="0">
              <a:solidFill>
                <a:srgbClr val="212529"/>
              </a:solidFill>
              <a:effectLst/>
              <a:latin typeface="-apple-system"/>
            </a:endParaRPr>
          </a:p>
          <a:p>
            <a:endParaRPr lang="en-US" dirty="0"/>
          </a:p>
        </p:txBody>
      </p:sp>
      <p:sp>
        <p:nvSpPr>
          <p:cNvPr id="4" name="Slide Number Placeholder 3"/>
          <p:cNvSpPr>
            <a:spLocks noGrp="1"/>
          </p:cNvSpPr>
          <p:nvPr>
            <p:ph type="sldNum" sz="quarter" idx="5"/>
          </p:nvPr>
        </p:nvSpPr>
        <p:spPr/>
        <p:txBody>
          <a:bodyPr/>
          <a:lstStyle/>
          <a:p>
            <a:fld id="{F1B3ED0F-5889-47EF-890A-590E5B01E95D}" type="slidenum">
              <a:rPr lang="en-US" smtClean="0"/>
              <a:t>7</a:t>
            </a:fld>
            <a:endParaRPr lang="en-US"/>
          </a:p>
        </p:txBody>
      </p:sp>
    </p:spTree>
    <p:extLst>
      <p:ext uri="{BB962C8B-B14F-4D97-AF65-F5344CB8AC3E}">
        <p14:creationId xmlns:p14="http://schemas.microsoft.com/office/powerpoint/2010/main" val="38902065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latin typeface="-apple-system"/>
              </a:rPr>
              <a:t>The order of these four actions really depends on the scenario, but generally, scene safety is paramount. If the scene is safe, and there is life-threatening external hemorrhage, your first step could be tourniquet placement. Each scenario is different, and the ordering of these actions could vary.</a:t>
            </a:r>
          </a:p>
          <a:p>
            <a:pPr algn="l"/>
            <a:r>
              <a:rPr lang="en-US" b="0" i="0" dirty="0">
                <a:solidFill>
                  <a:srgbClr val="212529"/>
                </a:solidFill>
                <a:effectLst/>
                <a:latin typeface="-apple-system"/>
              </a:rPr>
              <a:t>There are four major areas for action: </a:t>
            </a:r>
          </a:p>
          <a:p>
            <a:pPr algn="l"/>
            <a:r>
              <a:rPr lang="en-US" b="1" i="0" dirty="0">
                <a:solidFill>
                  <a:srgbClr val="197278"/>
                </a:solidFill>
                <a:effectLst/>
                <a:latin typeface="-apple-system"/>
              </a:rPr>
              <a:t>1. Scene Safety</a:t>
            </a:r>
          </a:p>
          <a:p>
            <a:pPr algn="l"/>
            <a:r>
              <a:rPr lang="en-US" b="0" i="0" dirty="0">
                <a:solidFill>
                  <a:srgbClr val="212529"/>
                </a:solidFill>
                <a:effectLst/>
                <a:latin typeface="-apple-system"/>
              </a:rPr>
              <a:t>First, you must ensure the scene is safe for you to enter. You can help others who may be working to secure the scene, or you may have to do what you can to make the scene safe to enter (return gunfire, firefighting, etc.). You can’t risk your personal safety, the risk of injury to other personnel, or the safety of your casualty.</a:t>
            </a:r>
          </a:p>
          <a:p>
            <a:pPr algn="l"/>
            <a:r>
              <a:rPr lang="en-US" b="1" i="0" dirty="0">
                <a:solidFill>
                  <a:srgbClr val="197278"/>
                </a:solidFill>
                <a:effectLst/>
                <a:latin typeface="-apple-system"/>
              </a:rPr>
              <a:t>2. Casualty Movement</a:t>
            </a:r>
          </a:p>
          <a:p>
            <a:pPr algn="l"/>
            <a:r>
              <a:rPr lang="en-US" b="0" i="0" dirty="0">
                <a:solidFill>
                  <a:srgbClr val="212529"/>
                </a:solidFill>
                <a:effectLst/>
                <a:latin typeface="-apple-system"/>
              </a:rPr>
              <a:t>Move the casualty to a safer area due to a real or potential threat that exists in the environment. In that case, you must quickly develop a casualty movement plan that takes into account these important considerations: the location of the nearest cover, how best to move yourself or the casualty, the weight of the casualty, and the distance to be covered.</a:t>
            </a:r>
          </a:p>
          <a:p>
            <a:pPr algn="l"/>
            <a:r>
              <a:rPr lang="en-US" b="1" i="0" dirty="0">
                <a:solidFill>
                  <a:srgbClr val="197278"/>
                </a:solidFill>
                <a:effectLst/>
                <a:latin typeface="-apple-system"/>
              </a:rPr>
              <a:t>3. Stop Life-Threatening External Hemorrhage</a:t>
            </a:r>
          </a:p>
          <a:p>
            <a:pPr algn="l"/>
            <a:r>
              <a:rPr lang="en-US" b="0" i="0" dirty="0">
                <a:solidFill>
                  <a:srgbClr val="212529"/>
                </a:solidFill>
                <a:effectLst/>
                <a:latin typeface="-apple-system"/>
              </a:rPr>
              <a:t>Place one or more hasty tourniquet(s) (in a “high and tight” manner) on an arm or leg to control life-threatening external hemorrhaging. This should be accomplished in less than 1 minute. If the casualty is conscious, you may direct the casualty to render self-aid and apply a tourniquet to him/herself, if they have one.</a:t>
            </a:r>
          </a:p>
          <a:p>
            <a:pPr algn="l"/>
            <a:r>
              <a:rPr lang="en-US" b="1" i="0" dirty="0">
                <a:solidFill>
                  <a:srgbClr val="197278"/>
                </a:solidFill>
                <a:effectLst/>
                <a:latin typeface="-apple-system"/>
              </a:rPr>
              <a:t>4. Proper Communication</a:t>
            </a:r>
          </a:p>
          <a:p>
            <a:pPr algn="l"/>
            <a:r>
              <a:rPr lang="en-US" b="0" i="0" dirty="0">
                <a:solidFill>
                  <a:srgbClr val="212529"/>
                </a:solidFill>
                <a:effectLst/>
                <a:latin typeface="-apple-system"/>
              </a:rPr>
              <a:t>Once you are able to reach the casualty safely and have taken any other precautions through proper communication, you must:</a:t>
            </a:r>
          </a:p>
          <a:p>
            <a:pPr algn="l">
              <a:buFont typeface="Arial" panose="020B0604020202020204" pitchFamily="34" charset="0"/>
              <a:buChar char="•"/>
            </a:pPr>
            <a:r>
              <a:rPr lang="en-US" b="1" i="0" dirty="0">
                <a:solidFill>
                  <a:srgbClr val="212529"/>
                </a:solidFill>
                <a:effectLst/>
                <a:latin typeface="-apple-system"/>
              </a:rPr>
              <a:t>Communicate with the casualty:</a:t>
            </a:r>
            <a:r>
              <a:rPr lang="en-US" b="0" i="0" dirty="0">
                <a:solidFill>
                  <a:srgbClr val="212529"/>
                </a:solidFill>
                <a:effectLst/>
                <a:latin typeface="-apple-system"/>
              </a:rPr>
              <a:t> as soon as possible, maybe even before you have moved the casualty to a safe area, communicate with the casualty to determine if they are awake, confused, or disoriented. If they are awake, let them know you are there to help.</a:t>
            </a:r>
          </a:p>
          <a:p>
            <a:pPr algn="l">
              <a:buFont typeface="Arial" panose="020B0604020202020204" pitchFamily="34" charset="0"/>
              <a:buChar char="•"/>
            </a:pPr>
            <a:r>
              <a:rPr lang="en-US" b="1" i="0" dirty="0">
                <a:solidFill>
                  <a:srgbClr val="212529"/>
                </a:solidFill>
                <a:effectLst/>
                <a:latin typeface="-apple-system"/>
              </a:rPr>
              <a:t>Request assistance:</a:t>
            </a:r>
            <a:r>
              <a:rPr lang="en-US" b="0" i="0" dirty="0">
                <a:solidFill>
                  <a:srgbClr val="212529"/>
                </a:solidFill>
                <a:effectLst/>
                <a:latin typeface="-apple-system"/>
              </a:rPr>
              <a:t> get help from first responders or other medics, if available. Rarely are you alone in these circumstances.</a:t>
            </a:r>
          </a:p>
          <a:p>
            <a:endParaRPr lang="en-US" dirty="0"/>
          </a:p>
        </p:txBody>
      </p:sp>
      <p:sp>
        <p:nvSpPr>
          <p:cNvPr id="4" name="Slide Number Placeholder 3"/>
          <p:cNvSpPr>
            <a:spLocks noGrp="1"/>
          </p:cNvSpPr>
          <p:nvPr>
            <p:ph type="sldNum" sz="quarter" idx="5"/>
          </p:nvPr>
        </p:nvSpPr>
        <p:spPr/>
        <p:txBody>
          <a:bodyPr/>
          <a:lstStyle/>
          <a:p>
            <a:fld id="{F1B3ED0F-5889-47EF-890A-590E5B01E95D}" type="slidenum">
              <a:rPr lang="en-US" smtClean="0"/>
              <a:t>8</a:t>
            </a:fld>
            <a:endParaRPr lang="en-US"/>
          </a:p>
        </p:txBody>
      </p:sp>
    </p:spTree>
    <p:extLst>
      <p:ext uri="{BB962C8B-B14F-4D97-AF65-F5344CB8AC3E}">
        <p14:creationId xmlns:p14="http://schemas.microsoft.com/office/powerpoint/2010/main" val="32099686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latin typeface="-apple-system"/>
              </a:rPr>
              <a:t>After establishing fire superiority in order to avoid additional casualties and additional injuries to existing casualties, treatment priorities can be addressed. Per the TCCC Guidelines, these are:</a:t>
            </a:r>
          </a:p>
          <a:p>
            <a:pPr algn="l">
              <a:buFont typeface="+mj-lt"/>
              <a:buAutoNum type="arabicPeriod"/>
            </a:pPr>
            <a:r>
              <a:rPr lang="en-US" b="0" i="0" dirty="0">
                <a:solidFill>
                  <a:srgbClr val="212529"/>
                </a:solidFill>
                <a:effectLst/>
                <a:latin typeface="-apple-system"/>
              </a:rPr>
              <a:t>Extracting casualties from burning vehicles or buildings (if applicable).</a:t>
            </a:r>
          </a:p>
          <a:p>
            <a:pPr algn="l">
              <a:buFont typeface="+mj-lt"/>
              <a:buAutoNum type="arabicPeriod"/>
            </a:pPr>
            <a:r>
              <a:rPr lang="en-US" b="0" i="0" dirty="0">
                <a:solidFill>
                  <a:srgbClr val="212529"/>
                </a:solidFill>
                <a:effectLst/>
                <a:latin typeface="-apple-system"/>
              </a:rPr>
              <a:t>Stopping life-threatening hemorrhage using limb tourniquets (if tactically feasible).</a:t>
            </a:r>
          </a:p>
          <a:p>
            <a:pPr algn="l">
              <a:buFont typeface="+mj-lt"/>
              <a:buAutoNum type="arabicPeriod"/>
            </a:pPr>
            <a:r>
              <a:rPr lang="en-US" b="0" i="0" dirty="0">
                <a:solidFill>
                  <a:srgbClr val="212529"/>
                </a:solidFill>
                <a:effectLst/>
                <a:latin typeface="-apple-system"/>
              </a:rPr>
              <a:t>Moving casualties to cover whenever possible. </a:t>
            </a:r>
          </a:p>
          <a:p>
            <a:pPr algn="l"/>
            <a:r>
              <a:rPr lang="en-US" b="0" i="0" dirty="0">
                <a:solidFill>
                  <a:srgbClr val="212529"/>
                </a:solidFill>
                <a:effectLst/>
                <a:latin typeface="-apple-system"/>
              </a:rPr>
              <a:t>Other care should be deferred to the Tactical Field Care phase. </a:t>
            </a:r>
          </a:p>
          <a:p>
            <a:endParaRPr lang="en-US" dirty="0"/>
          </a:p>
        </p:txBody>
      </p:sp>
      <p:sp>
        <p:nvSpPr>
          <p:cNvPr id="4" name="Slide Number Placeholder 3"/>
          <p:cNvSpPr>
            <a:spLocks noGrp="1"/>
          </p:cNvSpPr>
          <p:nvPr>
            <p:ph type="sldNum" sz="quarter" idx="5"/>
          </p:nvPr>
        </p:nvSpPr>
        <p:spPr/>
        <p:txBody>
          <a:bodyPr/>
          <a:lstStyle/>
          <a:p>
            <a:fld id="{F1B3ED0F-5889-47EF-890A-590E5B01E95D}" type="slidenum">
              <a:rPr lang="en-US" smtClean="0"/>
              <a:t>9</a:t>
            </a:fld>
            <a:endParaRPr lang="en-US"/>
          </a:p>
        </p:txBody>
      </p:sp>
    </p:spTree>
    <p:extLst>
      <p:ext uri="{BB962C8B-B14F-4D97-AF65-F5344CB8AC3E}">
        <p14:creationId xmlns:p14="http://schemas.microsoft.com/office/powerpoint/2010/main" val="14030731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latin typeface="-apple-system"/>
              </a:rPr>
              <a:t>Follow unit standard operating procedures for removing/extracting casualties from unsafe or burning vehicles or buildings and move them to places of relative safety. If fire is involved, put out the fire, if possible, and do what is necessary to stop the burning process.</a:t>
            </a:r>
          </a:p>
          <a:p>
            <a:br>
              <a:rPr lang="en-US" dirty="0"/>
            </a:br>
            <a:endParaRPr lang="en-US" dirty="0"/>
          </a:p>
        </p:txBody>
      </p:sp>
      <p:sp>
        <p:nvSpPr>
          <p:cNvPr id="4" name="Slide Number Placeholder 3"/>
          <p:cNvSpPr>
            <a:spLocks noGrp="1"/>
          </p:cNvSpPr>
          <p:nvPr>
            <p:ph type="sldNum" sz="quarter" idx="5"/>
          </p:nvPr>
        </p:nvSpPr>
        <p:spPr/>
        <p:txBody>
          <a:bodyPr/>
          <a:lstStyle/>
          <a:p>
            <a:fld id="{F1B3ED0F-5889-47EF-890A-590E5B01E95D}" type="slidenum">
              <a:rPr lang="en-US" smtClean="0"/>
              <a:t>10</a:t>
            </a:fld>
            <a:endParaRPr lang="en-US"/>
          </a:p>
        </p:txBody>
      </p:sp>
    </p:spTree>
    <p:extLst>
      <p:ext uri="{BB962C8B-B14F-4D97-AF65-F5344CB8AC3E}">
        <p14:creationId xmlns:p14="http://schemas.microsoft.com/office/powerpoint/2010/main" val="24891339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latin typeface="-apple-system"/>
              </a:rPr>
              <a:t>If the casualty is responsive and able, direct them to return fire, move to cover (if possible), remind them to remain engaged as a combatant (if appropriate), and self-apply a tourniquet if able or when tactically feasible. </a:t>
            </a:r>
          </a:p>
          <a:p>
            <a:pPr algn="l"/>
            <a:r>
              <a:rPr lang="en-US" b="0" i="0" dirty="0">
                <a:solidFill>
                  <a:srgbClr val="212529"/>
                </a:solidFill>
                <a:effectLst/>
                <a:latin typeface="-apple-system"/>
              </a:rPr>
              <a:t>They should use a CoTCCC-recommended tourniquet for life-threatening hemorrhage amenable to a limb tourniquet, applied “high and tight” as quickly as possible to stop bleeding (within 1 minute, ideally), and then re-engage in establishing fire superiority.</a:t>
            </a:r>
          </a:p>
          <a:p>
            <a:pPr algn="l"/>
            <a:r>
              <a:rPr lang="en-US" b="0" i="0" dirty="0">
                <a:solidFill>
                  <a:srgbClr val="212529"/>
                </a:solidFill>
                <a:effectLst/>
                <a:latin typeface="-apple-system"/>
              </a:rPr>
              <a:t>If the casualty is unable to move, have them re-engage in helping to establish fire superiority, if possible, and depending on the tactical situation, they may still be able to apply self-aid without significant risk of exposing themselves to the risk of additional injuries.</a:t>
            </a:r>
          </a:p>
          <a:p>
            <a:endParaRPr lang="en-US" dirty="0"/>
          </a:p>
        </p:txBody>
      </p:sp>
      <p:sp>
        <p:nvSpPr>
          <p:cNvPr id="4" name="Slide Number Placeholder 3"/>
          <p:cNvSpPr>
            <a:spLocks noGrp="1"/>
          </p:cNvSpPr>
          <p:nvPr>
            <p:ph type="sldNum" sz="quarter" idx="5"/>
          </p:nvPr>
        </p:nvSpPr>
        <p:spPr/>
        <p:txBody>
          <a:bodyPr/>
          <a:lstStyle/>
          <a:p>
            <a:fld id="{F1B3ED0F-5889-47EF-890A-590E5B01E95D}" type="slidenum">
              <a:rPr lang="en-US" smtClean="0"/>
              <a:t>11</a:t>
            </a:fld>
            <a:endParaRPr lang="en-US"/>
          </a:p>
        </p:txBody>
      </p:sp>
    </p:spTree>
    <p:extLst>
      <p:ext uri="{BB962C8B-B14F-4D97-AF65-F5344CB8AC3E}">
        <p14:creationId xmlns:p14="http://schemas.microsoft.com/office/powerpoint/2010/main" val="15499396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latin typeface="-apple-system"/>
              </a:rPr>
              <a:t>As soon as it is tactically feasible, every attempt to stop life-threatening external hemorrhage should be made. Some basic principles include:</a:t>
            </a:r>
          </a:p>
          <a:p>
            <a:pPr algn="l">
              <a:buFont typeface="Arial" panose="020B0604020202020204" pitchFamily="34" charset="0"/>
              <a:buChar char="•"/>
            </a:pPr>
            <a:r>
              <a:rPr lang="en-US" b="0" i="0" dirty="0">
                <a:solidFill>
                  <a:srgbClr val="212529"/>
                </a:solidFill>
                <a:effectLst/>
                <a:latin typeface="-apple-system"/>
              </a:rPr>
              <a:t>Direct casualty to apply their own tourniquet, if able.</a:t>
            </a:r>
          </a:p>
          <a:p>
            <a:pPr algn="l">
              <a:buFont typeface="Arial" panose="020B0604020202020204" pitchFamily="34" charset="0"/>
              <a:buChar char="•"/>
            </a:pPr>
            <a:r>
              <a:rPr lang="en-US" b="0" i="0" dirty="0">
                <a:solidFill>
                  <a:srgbClr val="212529"/>
                </a:solidFill>
                <a:effectLst/>
                <a:latin typeface="-apple-system"/>
              </a:rPr>
              <a:t>Use a Committee on Tactical Combat Casualty Care- (CoTCCC-) recommended limb tourniquet for hemorrhage that is anatomically amenable to tourniquet use.</a:t>
            </a:r>
          </a:p>
          <a:p>
            <a:pPr algn="l">
              <a:buFont typeface="Arial" panose="020B0604020202020204" pitchFamily="34" charset="0"/>
              <a:buChar char="•"/>
            </a:pPr>
            <a:r>
              <a:rPr lang="en-US" b="0" i="0" dirty="0">
                <a:solidFill>
                  <a:srgbClr val="212529"/>
                </a:solidFill>
                <a:effectLst/>
                <a:latin typeface="-apple-system"/>
              </a:rPr>
              <a:t>Apply the limb tourniquet over the uniform clearly proximal to the bleeding site(s). </a:t>
            </a:r>
          </a:p>
          <a:p>
            <a:pPr algn="l">
              <a:buFont typeface="Arial" panose="020B0604020202020204" pitchFamily="34" charset="0"/>
              <a:buChar char="•"/>
            </a:pPr>
            <a:r>
              <a:rPr lang="en-US" b="0" i="0" dirty="0">
                <a:solidFill>
                  <a:srgbClr val="212529"/>
                </a:solidFill>
                <a:effectLst/>
                <a:latin typeface="-apple-system"/>
              </a:rPr>
              <a:t>If the site of the life-threatening bleeding is not readily apparent, place the tourniquet “high and tight” (as proximal as possible) on the injured limb.</a:t>
            </a:r>
          </a:p>
          <a:p>
            <a:endParaRPr lang="en-US" dirty="0"/>
          </a:p>
        </p:txBody>
      </p:sp>
      <p:sp>
        <p:nvSpPr>
          <p:cNvPr id="4" name="Slide Number Placeholder 3"/>
          <p:cNvSpPr>
            <a:spLocks noGrp="1"/>
          </p:cNvSpPr>
          <p:nvPr>
            <p:ph type="sldNum" sz="quarter" idx="5"/>
          </p:nvPr>
        </p:nvSpPr>
        <p:spPr/>
        <p:txBody>
          <a:bodyPr/>
          <a:lstStyle/>
          <a:p>
            <a:fld id="{F1B3ED0F-5889-47EF-890A-590E5B01E95D}" type="slidenum">
              <a:rPr lang="en-US" smtClean="0"/>
              <a:t>12</a:t>
            </a:fld>
            <a:endParaRPr lang="en-US"/>
          </a:p>
        </p:txBody>
      </p:sp>
    </p:spTree>
    <p:extLst>
      <p:ext uri="{BB962C8B-B14F-4D97-AF65-F5344CB8AC3E}">
        <p14:creationId xmlns:p14="http://schemas.microsoft.com/office/powerpoint/2010/main" val="4182588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latin typeface="-apple-system"/>
              </a:rPr>
              <a:t>If a casualty is responsive but cannot move, and the situation provides a window of opportunity, a rescue plan should be devised and executed when tactically feasible. Determine the risk to rescuers, consider your assets, and make sure all personnel understand the movement plan.</a:t>
            </a:r>
          </a:p>
          <a:p>
            <a:pPr algn="l"/>
            <a:r>
              <a:rPr lang="en-US" b="1" i="0" dirty="0">
                <a:solidFill>
                  <a:srgbClr val="212529"/>
                </a:solidFill>
                <a:effectLst/>
                <a:latin typeface="-apple-system"/>
              </a:rPr>
              <a:t>Do not put responders at risk if it can be avoided.</a:t>
            </a:r>
            <a:endParaRPr lang="en-US" b="0" i="0" dirty="0">
              <a:solidFill>
                <a:srgbClr val="212529"/>
              </a:solidFill>
              <a:effectLst/>
              <a:latin typeface="-apple-system"/>
            </a:endParaRPr>
          </a:p>
          <a:p>
            <a:pPr algn="l"/>
            <a:r>
              <a:rPr lang="en-US" b="0" i="0" dirty="0">
                <a:solidFill>
                  <a:srgbClr val="212529"/>
                </a:solidFill>
                <a:effectLst/>
                <a:latin typeface="-apple-system"/>
              </a:rPr>
              <a:t>If cover is not available or the wounded Service member cannot move to cover, refer to your unit’s SOP or tactics, techniques, and procedures.</a:t>
            </a:r>
          </a:p>
          <a:p>
            <a:endParaRPr lang="en-US" dirty="0"/>
          </a:p>
        </p:txBody>
      </p:sp>
      <p:sp>
        <p:nvSpPr>
          <p:cNvPr id="4" name="Slide Number Placeholder 3"/>
          <p:cNvSpPr>
            <a:spLocks noGrp="1"/>
          </p:cNvSpPr>
          <p:nvPr>
            <p:ph type="sldNum" sz="quarter" idx="5"/>
          </p:nvPr>
        </p:nvSpPr>
        <p:spPr/>
        <p:txBody>
          <a:bodyPr/>
          <a:lstStyle/>
          <a:p>
            <a:fld id="{F1B3ED0F-5889-47EF-890A-590E5B01E95D}" type="slidenum">
              <a:rPr lang="en-US" smtClean="0"/>
              <a:t>13</a:t>
            </a:fld>
            <a:endParaRPr lang="en-US"/>
          </a:p>
        </p:txBody>
      </p:sp>
    </p:spTree>
    <p:extLst>
      <p:ext uri="{BB962C8B-B14F-4D97-AF65-F5344CB8AC3E}">
        <p14:creationId xmlns:p14="http://schemas.microsoft.com/office/powerpoint/2010/main" val="8002521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12529"/>
                </a:solidFill>
                <a:effectLst/>
                <a:latin typeface="-apple-system"/>
              </a:rPr>
              <a:t>To help introduce the topic of bleeding control in the Care Under Fire phase and also provide a general overview of limb tourniquets, watch this short video.</a:t>
            </a:r>
            <a:endParaRPr lang="en-US" dirty="0"/>
          </a:p>
        </p:txBody>
      </p:sp>
      <p:sp>
        <p:nvSpPr>
          <p:cNvPr id="4" name="Slide Number Placeholder 3"/>
          <p:cNvSpPr>
            <a:spLocks noGrp="1"/>
          </p:cNvSpPr>
          <p:nvPr>
            <p:ph type="sldNum" sz="quarter" idx="5"/>
          </p:nvPr>
        </p:nvSpPr>
        <p:spPr/>
        <p:txBody>
          <a:bodyPr/>
          <a:lstStyle/>
          <a:p>
            <a:fld id="{F1B3ED0F-5889-47EF-890A-590E5B01E95D}" type="slidenum">
              <a:rPr lang="en-US" smtClean="0"/>
              <a:t>14</a:t>
            </a:fld>
            <a:endParaRPr lang="en-US"/>
          </a:p>
        </p:txBody>
      </p:sp>
    </p:spTree>
    <p:extLst>
      <p:ext uri="{BB962C8B-B14F-4D97-AF65-F5344CB8AC3E}">
        <p14:creationId xmlns:p14="http://schemas.microsoft.com/office/powerpoint/2010/main" val="36395007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i="0" dirty="0">
                <a:solidFill>
                  <a:srgbClr val="FFFFFF"/>
                </a:solidFill>
                <a:effectLst/>
                <a:latin typeface="-apple-system"/>
              </a:rPr>
              <a:t>Remember:</a:t>
            </a:r>
            <a:endParaRPr lang="en-US" b="0" i="0" dirty="0">
              <a:solidFill>
                <a:srgbClr val="FFFFFF"/>
              </a:solidFill>
              <a:effectLst/>
              <a:latin typeface="-apple-system"/>
            </a:endParaRPr>
          </a:p>
          <a:p>
            <a:pPr algn="l">
              <a:buFont typeface="Arial" panose="020B0604020202020204" pitchFamily="34" charset="0"/>
              <a:buChar char="•"/>
            </a:pPr>
            <a:r>
              <a:rPr lang="en-US" b="0" i="0" dirty="0">
                <a:solidFill>
                  <a:srgbClr val="212529"/>
                </a:solidFill>
                <a:effectLst/>
                <a:latin typeface="-apple-system"/>
              </a:rPr>
              <a:t>If you can do only ONE thing for the casualty, identify and stop life-threatening bleeding to keep them from bleeding to death.</a:t>
            </a:r>
          </a:p>
          <a:p>
            <a:pPr algn="l">
              <a:buFont typeface="Arial" panose="020B0604020202020204" pitchFamily="34" charset="0"/>
              <a:buChar char="•"/>
            </a:pPr>
            <a:r>
              <a:rPr lang="en-US" b="0" i="0" dirty="0">
                <a:solidFill>
                  <a:srgbClr val="212529"/>
                </a:solidFill>
                <a:effectLst/>
                <a:latin typeface="-apple-system"/>
              </a:rPr>
              <a:t>Extremity hemorrhage is the most frequent cause of preventable battlefield deaths. Over 2,500 deaths occurred in Vietnam secondary to hemorrhage from extremity wounds. A large number of deaths in Iraq and Afghanistan were also seen from hemorrhage.</a:t>
            </a:r>
          </a:p>
          <a:p>
            <a:pPr algn="l">
              <a:buFont typeface="Arial" panose="020B0604020202020204" pitchFamily="34" charset="0"/>
              <a:buChar char="•"/>
            </a:pPr>
            <a:r>
              <a:rPr lang="en-US" b="0" i="0" dirty="0">
                <a:solidFill>
                  <a:srgbClr val="212529"/>
                </a:solidFill>
                <a:effectLst/>
                <a:latin typeface="-apple-system"/>
              </a:rPr>
              <a:t>Injury to a major vessel can quickly lead to shock and death.</a:t>
            </a:r>
          </a:p>
        </p:txBody>
      </p:sp>
      <p:sp>
        <p:nvSpPr>
          <p:cNvPr id="4" name="Slide Number Placeholder 3"/>
          <p:cNvSpPr>
            <a:spLocks noGrp="1"/>
          </p:cNvSpPr>
          <p:nvPr>
            <p:ph type="sldNum" sz="quarter" idx="5"/>
          </p:nvPr>
        </p:nvSpPr>
        <p:spPr/>
        <p:txBody>
          <a:bodyPr/>
          <a:lstStyle/>
          <a:p>
            <a:fld id="{F1B3ED0F-5889-47EF-890A-590E5B01E95D}" type="slidenum">
              <a:rPr lang="en-US" smtClean="0"/>
              <a:t>15</a:t>
            </a:fld>
            <a:endParaRPr lang="en-US"/>
          </a:p>
        </p:txBody>
      </p:sp>
    </p:spTree>
    <p:extLst>
      <p:ext uri="{BB962C8B-B14F-4D97-AF65-F5344CB8AC3E}">
        <p14:creationId xmlns:p14="http://schemas.microsoft.com/office/powerpoint/2010/main" val="37974507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latin typeface="-apple-system"/>
              </a:rPr>
              <a:t>It is important to understand how to perform a visual blood sweep to distinguish life-threatening hemorrhage from minor bleeding. The following are examples of when bleeding is considered life-threatening:</a:t>
            </a:r>
          </a:p>
          <a:p>
            <a:pPr algn="l">
              <a:buFont typeface="Arial" panose="020B0604020202020204" pitchFamily="34" charset="0"/>
              <a:buChar char="•"/>
            </a:pPr>
            <a:r>
              <a:rPr lang="en-US" b="0" i="0" dirty="0">
                <a:solidFill>
                  <a:srgbClr val="212529"/>
                </a:solidFill>
                <a:effectLst/>
                <a:latin typeface="-apple-system"/>
              </a:rPr>
              <a:t>There is a traumatic amputation of an arm or leg</a:t>
            </a:r>
          </a:p>
          <a:p>
            <a:pPr algn="l">
              <a:buFont typeface="Arial" panose="020B0604020202020204" pitchFamily="34" charset="0"/>
              <a:buChar char="•"/>
            </a:pPr>
            <a:r>
              <a:rPr lang="en-US" b="0" i="0" dirty="0">
                <a:solidFill>
                  <a:srgbClr val="212529"/>
                </a:solidFill>
                <a:effectLst/>
                <a:latin typeface="-apple-system"/>
              </a:rPr>
              <a:t>There is pulsing or steady bleeding from the wound</a:t>
            </a:r>
          </a:p>
          <a:p>
            <a:pPr algn="l">
              <a:buFont typeface="Arial" panose="020B0604020202020204" pitchFamily="34" charset="0"/>
              <a:buChar char="•"/>
            </a:pPr>
            <a:r>
              <a:rPr lang="en-US" b="0" i="0" dirty="0">
                <a:solidFill>
                  <a:srgbClr val="212529"/>
                </a:solidFill>
                <a:effectLst/>
                <a:latin typeface="-apple-system"/>
              </a:rPr>
              <a:t>Blood is pooling on the ground</a:t>
            </a:r>
          </a:p>
          <a:p>
            <a:pPr algn="l">
              <a:buFont typeface="Arial" panose="020B0604020202020204" pitchFamily="34" charset="0"/>
              <a:buChar char="•"/>
            </a:pPr>
            <a:r>
              <a:rPr lang="en-US" b="0" i="0" dirty="0">
                <a:solidFill>
                  <a:srgbClr val="212529"/>
                </a:solidFill>
                <a:effectLst/>
                <a:latin typeface="-apple-system"/>
              </a:rPr>
              <a:t>The overlying clothes are soaked with blood</a:t>
            </a:r>
          </a:p>
          <a:p>
            <a:pPr algn="l"/>
            <a:r>
              <a:rPr lang="en-US" b="0" i="0" dirty="0">
                <a:solidFill>
                  <a:srgbClr val="212529"/>
                </a:solidFill>
                <a:effectLst/>
                <a:latin typeface="-apple-system"/>
              </a:rPr>
              <a:t>If you see any of these examples during your visual blood sweep, apply a limb tourniquet over the uniform clearly proximal to the bleeding site(s). If the site of the life-threatening bleeding is not readily apparent, place the tourniquet “high and tight” on the injured limb and move the casualty to cover.</a:t>
            </a:r>
          </a:p>
          <a:p>
            <a:pPr algn="l"/>
            <a:r>
              <a:rPr lang="en-US" b="0" i="0" dirty="0">
                <a:solidFill>
                  <a:srgbClr val="212529"/>
                </a:solidFill>
                <a:effectLst/>
                <a:latin typeface="-apple-system"/>
              </a:rPr>
              <a:t>You may not really know if the hemorrhage is life-threatening until the Tactical Field Care phase when the wound can be exposed and evaluated. If you suspect it is life-threatening in Care Under Fire, treat it.</a:t>
            </a:r>
          </a:p>
          <a:p>
            <a:pPr algn="l"/>
            <a:r>
              <a:rPr lang="en-US" b="0" i="0" dirty="0">
                <a:solidFill>
                  <a:srgbClr val="212529"/>
                </a:solidFill>
                <a:effectLst/>
                <a:latin typeface="-apple-system"/>
              </a:rPr>
              <a:t>Remember, during CUF, the only medical intervention is applying a limb tourniquet to stop life-threatening bleeding from an extremity injury. Other wounds (like the neck, armpit, groin, or abdomen) are not treated during CUF. However, if the casualty is able, direct them to apply pressure to the wounds as self-aid. Airway and other issues are also not treated until the TFC phase. </a:t>
            </a:r>
          </a:p>
          <a:p>
            <a:endParaRPr lang="en-US" dirty="0"/>
          </a:p>
        </p:txBody>
      </p:sp>
      <p:sp>
        <p:nvSpPr>
          <p:cNvPr id="4" name="Slide Number Placeholder 3"/>
          <p:cNvSpPr>
            <a:spLocks noGrp="1"/>
          </p:cNvSpPr>
          <p:nvPr>
            <p:ph type="sldNum" sz="quarter" idx="5"/>
          </p:nvPr>
        </p:nvSpPr>
        <p:spPr/>
        <p:txBody>
          <a:bodyPr/>
          <a:lstStyle/>
          <a:p>
            <a:fld id="{F1B3ED0F-5889-47EF-890A-590E5B01E95D}" type="slidenum">
              <a:rPr lang="en-US" smtClean="0"/>
              <a:t>16</a:t>
            </a:fld>
            <a:endParaRPr lang="en-US"/>
          </a:p>
        </p:txBody>
      </p:sp>
    </p:spTree>
    <p:extLst>
      <p:ext uri="{BB962C8B-B14F-4D97-AF65-F5344CB8AC3E}">
        <p14:creationId xmlns:p14="http://schemas.microsoft.com/office/powerpoint/2010/main" val="12651112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12529"/>
                </a:solidFill>
                <a:effectLst/>
                <a:latin typeface="-apple-system"/>
              </a:rPr>
              <a:t>The </a:t>
            </a:r>
            <a:r>
              <a:rPr lang="en-US" b="1" i="0" dirty="0">
                <a:solidFill>
                  <a:srgbClr val="212529"/>
                </a:solidFill>
                <a:effectLst/>
                <a:latin typeface="-apple-system"/>
              </a:rPr>
              <a:t>number one medical priority</a:t>
            </a:r>
            <a:r>
              <a:rPr lang="en-US" b="0" i="0" dirty="0">
                <a:solidFill>
                  <a:srgbClr val="212529"/>
                </a:solidFill>
                <a:effectLst/>
                <a:latin typeface="-apple-system"/>
              </a:rPr>
              <a:t> in CUF is early control of life-threatening external hemorrhage. Casualties with injuries to large central blood vessels (like the femoral artery, the axillary artery, or the carotid artery) can bleed to death in </a:t>
            </a:r>
            <a:r>
              <a:rPr lang="en-US" b="1" i="0" dirty="0">
                <a:solidFill>
                  <a:srgbClr val="212529"/>
                </a:solidFill>
                <a:effectLst/>
                <a:latin typeface="-apple-system"/>
              </a:rPr>
              <a:t>as little as 3 minutes. </a:t>
            </a:r>
            <a:r>
              <a:rPr lang="en-US" b="0" i="0" dirty="0">
                <a:solidFill>
                  <a:srgbClr val="212529"/>
                </a:solidFill>
                <a:effectLst/>
                <a:latin typeface="-apple-system"/>
              </a:rPr>
              <a:t>The faster you apply a tourniquet, the better the outcome and the less chance of shock and death.</a:t>
            </a:r>
            <a:endParaRPr lang="en-US" dirty="0"/>
          </a:p>
        </p:txBody>
      </p:sp>
      <p:sp>
        <p:nvSpPr>
          <p:cNvPr id="4" name="Slide Number Placeholder 3"/>
          <p:cNvSpPr>
            <a:spLocks noGrp="1"/>
          </p:cNvSpPr>
          <p:nvPr>
            <p:ph type="sldNum" sz="quarter" idx="5"/>
          </p:nvPr>
        </p:nvSpPr>
        <p:spPr/>
        <p:txBody>
          <a:bodyPr/>
          <a:lstStyle/>
          <a:p>
            <a:fld id="{F1B3ED0F-5889-47EF-890A-590E5B01E95D}" type="slidenum">
              <a:rPr lang="en-US" smtClean="0"/>
              <a:t>17</a:t>
            </a:fld>
            <a:endParaRPr lang="en-US"/>
          </a:p>
        </p:txBody>
      </p:sp>
    </p:spTree>
    <p:extLst>
      <p:ext uri="{BB962C8B-B14F-4D97-AF65-F5344CB8AC3E}">
        <p14:creationId xmlns:p14="http://schemas.microsoft.com/office/powerpoint/2010/main" val="23649189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latin typeface="-apple-system"/>
              </a:rPr>
              <a:t>A tourniquet is a constricting band placed around an arm or leg to stop bleeding. It is at least 2” wide (or wider, as the extra width reduces tissue damage) and can be applied quickly to stop life-threatening extremity bleeding.</a:t>
            </a:r>
          </a:p>
          <a:p>
            <a:pPr algn="l"/>
            <a:r>
              <a:rPr lang="en-US" b="0" i="0" dirty="0">
                <a:solidFill>
                  <a:srgbClr val="212529"/>
                </a:solidFill>
                <a:effectLst/>
                <a:latin typeface="-apple-system"/>
              </a:rPr>
              <a:t>Do not put a tourniquet directly over the knee or elbow or over a holster or cargo pocket that contains bulky items. It should be placed high and tight during CUF, and the time of application should not be documented until the Tactical Field Care phase. Some tourniquets use a windlass device to tighten, while others use a ratchet device, but both can be effective.</a:t>
            </a:r>
          </a:p>
          <a:p>
            <a:endParaRPr lang="en-US" dirty="0"/>
          </a:p>
        </p:txBody>
      </p:sp>
      <p:sp>
        <p:nvSpPr>
          <p:cNvPr id="4" name="Slide Number Placeholder 3"/>
          <p:cNvSpPr>
            <a:spLocks noGrp="1"/>
          </p:cNvSpPr>
          <p:nvPr>
            <p:ph type="sldNum" sz="quarter" idx="5"/>
          </p:nvPr>
        </p:nvSpPr>
        <p:spPr/>
        <p:txBody>
          <a:bodyPr/>
          <a:lstStyle/>
          <a:p>
            <a:fld id="{F1B3ED0F-5889-47EF-890A-590E5B01E95D}" type="slidenum">
              <a:rPr lang="en-US" smtClean="0"/>
              <a:t>18</a:t>
            </a:fld>
            <a:endParaRPr lang="en-US"/>
          </a:p>
        </p:txBody>
      </p:sp>
    </p:spTree>
    <p:extLst>
      <p:ext uri="{BB962C8B-B14F-4D97-AF65-F5344CB8AC3E}">
        <p14:creationId xmlns:p14="http://schemas.microsoft.com/office/powerpoint/2010/main" val="228533595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latin typeface="-apple-system"/>
              </a:rPr>
              <a:t>All personnel on combat missions should have a CoTCCC-recommended tourniquet readily available in a standard location on their battle gear and be trained in its use. Casualties should be able to easily and quickly reach and apply their </a:t>
            </a:r>
            <a:r>
              <a:rPr lang="en-US" b="0" i="0" u="sng" dirty="0">
                <a:solidFill>
                  <a:srgbClr val="212529"/>
                </a:solidFill>
                <a:effectLst/>
                <a:latin typeface="-apple-system"/>
              </a:rPr>
              <a:t>own</a:t>
            </a:r>
            <a:r>
              <a:rPr lang="en-US" b="0" i="0" dirty="0">
                <a:solidFill>
                  <a:srgbClr val="212529"/>
                </a:solidFill>
                <a:effectLst/>
                <a:latin typeface="-apple-system"/>
              </a:rPr>
              <a:t> tourniquet. Tourniquets should NEVER be at the bottom of the pack. Always use the casualty’s tourniquet from their own JFAK first.</a:t>
            </a:r>
          </a:p>
          <a:p>
            <a:pPr algn="l"/>
            <a:r>
              <a:rPr lang="en-US" b="0" i="0" dirty="0">
                <a:solidFill>
                  <a:srgbClr val="212529"/>
                </a:solidFill>
                <a:effectLst/>
                <a:latin typeface="-apple-system"/>
              </a:rPr>
              <a:t>Always have more than one option available for tourniquet use in CUF. It is your responsibility as a CPP to ensure that you have multiple equipment sources and options for lifesaving interventions.</a:t>
            </a:r>
          </a:p>
          <a:p>
            <a:endParaRPr lang="en-US" dirty="0"/>
          </a:p>
        </p:txBody>
      </p:sp>
      <p:sp>
        <p:nvSpPr>
          <p:cNvPr id="4" name="Slide Number Placeholder 3"/>
          <p:cNvSpPr>
            <a:spLocks noGrp="1"/>
          </p:cNvSpPr>
          <p:nvPr>
            <p:ph type="sldNum" sz="quarter" idx="5"/>
          </p:nvPr>
        </p:nvSpPr>
        <p:spPr/>
        <p:txBody>
          <a:bodyPr/>
          <a:lstStyle/>
          <a:p>
            <a:fld id="{F1B3ED0F-5889-47EF-890A-590E5B01E95D}" type="slidenum">
              <a:rPr lang="en-US" smtClean="0"/>
              <a:t>19</a:t>
            </a:fld>
            <a:endParaRPr lang="en-US"/>
          </a:p>
        </p:txBody>
      </p:sp>
    </p:spTree>
    <p:extLst>
      <p:ext uri="{BB962C8B-B14F-4D97-AF65-F5344CB8AC3E}">
        <p14:creationId xmlns:p14="http://schemas.microsoft.com/office/powerpoint/2010/main" val="262430793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12529"/>
                </a:solidFill>
                <a:effectLst/>
                <a:latin typeface="-apple-system"/>
              </a:rPr>
              <a:t>Casualties may need to apply tourniquets using a one-handed technique when applying self-aid for bleeding from an injury to the upper arm or forearm. Tourniquets typically come packaged in a looped configuration, which is necessary for one-handed application. Many units require their members to remove them from their original package and confirm this before deploying, as there is no time on the battlefield to ensure the tourniquet is properly looped before use.</a:t>
            </a:r>
            <a:endParaRPr lang="en-US" dirty="0"/>
          </a:p>
        </p:txBody>
      </p:sp>
      <p:sp>
        <p:nvSpPr>
          <p:cNvPr id="4" name="Slide Number Placeholder 3"/>
          <p:cNvSpPr>
            <a:spLocks noGrp="1"/>
          </p:cNvSpPr>
          <p:nvPr>
            <p:ph type="sldNum" sz="quarter" idx="5"/>
          </p:nvPr>
        </p:nvSpPr>
        <p:spPr/>
        <p:txBody>
          <a:bodyPr/>
          <a:lstStyle/>
          <a:p>
            <a:fld id="{F1B3ED0F-5889-47EF-890A-590E5B01E95D}" type="slidenum">
              <a:rPr lang="en-US" smtClean="0"/>
              <a:t>20</a:t>
            </a:fld>
            <a:endParaRPr lang="en-US"/>
          </a:p>
        </p:txBody>
      </p:sp>
    </p:spTree>
    <p:extLst>
      <p:ext uri="{BB962C8B-B14F-4D97-AF65-F5344CB8AC3E}">
        <p14:creationId xmlns:p14="http://schemas.microsoft.com/office/powerpoint/2010/main" val="114850645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latin typeface="-apple-system"/>
              </a:rPr>
              <a:t>The one-handed technique can be used with any of the CoTCCC-approved tourniquets, and we’ll concentrate on the windlass- and ratchet-type devices.</a:t>
            </a:r>
          </a:p>
          <a:p>
            <a:pPr algn="l"/>
            <a:r>
              <a:rPr lang="en-US" b="0" i="0" dirty="0">
                <a:solidFill>
                  <a:srgbClr val="212529"/>
                </a:solidFill>
                <a:effectLst/>
                <a:latin typeface="-apple-system"/>
              </a:rPr>
              <a:t>These next two videos will introduce you to the steps of applying one of these tourniquets to yourself, beginning with the windlass version.</a:t>
            </a:r>
          </a:p>
          <a:p>
            <a:endParaRPr lang="en-US" dirty="0"/>
          </a:p>
        </p:txBody>
      </p:sp>
      <p:sp>
        <p:nvSpPr>
          <p:cNvPr id="4" name="Slide Number Placeholder 3"/>
          <p:cNvSpPr>
            <a:spLocks noGrp="1"/>
          </p:cNvSpPr>
          <p:nvPr>
            <p:ph type="sldNum" sz="quarter" idx="5"/>
          </p:nvPr>
        </p:nvSpPr>
        <p:spPr/>
        <p:txBody>
          <a:bodyPr/>
          <a:lstStyle/>
          <a:p>
            <a:fld id="{F1B3ED0F-5889-47EF-890A-590E5B01E95D}" type="slidenum">
              <a:rPr lang="en-US" smtClean="0"/>
              <a:t>21</a:t>
            </a:fld>
            <a:endParaRPr lang="en-US"/>
          </a:p>
        </p:txBody>
      </p:sp>
    </p:spTree>
    <p:extLst>
      <p:ext uri="{BB962C8B-B14F-4D97-AF65-F5344CB8AC3E}">
        <p14:creationId xmlns:p14="http://schemas.microsoft.com/office/powerpoint/2010/main" val="17574269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12529"/>
                </a:solidFill>
                <a:effectLst/>
                <a:latin typeface="-apple-system"/>
              </a:rPr>
              <a:t>Now let’s take a look at the ratchet-type device using the one-handed technique.</a:t>
            </a:r>
            <a:endParaRPr lang="en-US" dirty="0"/>
          </a:p>
        </p:txBody>
      </p:sp>
      <p:sp>
        <p:nvSpPr>
          <p:cNvPr id="4" name="Slide Number Placeholder 3"/>
          <p:cNvSpPr>
            <a:spLocks noGrp="1"/>
          </p:cNvSpPr>
          <p:nvPr>
            <p:ph type="sldNum" sz="quarter" idx="5"/>
          </p:nvPr>
        </p:nvSpPr>
        <p:spPr/>
        <p:txBody>
          <a:bodyPr/>
          <a:lstStyle/>
          <a:p>
            <a:fld id="{F1B3ED0F-5889-47EF-890A-590E5B01E95D}" type="slidenum">
              <a:rPr lang="en-US" smtClean="0"/>
              <a:t>22</a:t>
            </a:fld>
            <a:endParaRPr lang="en-US"/>
          </a:p>
        </p:txBody>
      </p:sp>
    </p:spTree>
    <p:extLst>
      <p:ext uri="{BB962C8B-B14F-4D97-AF65-F5344CB8AC3E}">
        <p14:creationId xmlns:p14="http://schemas.microsoft.com/office/powerpoint/2010/main" val="349977877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latin typeface="-apple-system"/>
              </a:rPr>
              <a:t>Exercise extreme caution in treating and moving a casualty in Care Under Fire to avoid placing additional personnel at risk.</a:t>
            </a:r>
          </a:p>
          <a:p>
            <a:pPr algn="l"/>
            <a:r>
              <a:rPr lang="en-US" b="0" i="0" dirty="0">
                <a:solidFill>
                  <a:srgbClr val="212529"/>
                </a:solidFill>
                <a:effectLst/>
                <a:latin typeface="-apple-system"/>
              </a:rPr>
              <a:t>Upon approaching the casualty, quickly perform a visual blood sweep, looking for major bleeding. A two-handed tourniquet application is used when responding to a casualty that is unresponsive and/or unable to move in Care Under Fire. If present, apply a hasty tourniquet high and tight on the injured extremity and get the casualty and yourself to cover as quickly as possible.</a:t>
            </a:r>
          </a:p>
          <a:p>
            <a:pPr algn="l"/>
            <a:r>
              <a:rPr lang="en-US" b="0" i="0" dirty="0">
                <a:solidFill>
                  <a:srgbClr val="212529"/>
                </a:solidFill>
                <a:effectLst/>
                <a:latin typeface="-apple-system"/>
              </a:rPr>
              <a:t>When helping the casualty, be sure to use the tourniquet from the casualty’s JFAK first. </a:t>
            </a:r>
          </a:p>
        </p:txBody>
      </p:sp>
      <p:sp>
        <p:nvSpPr>
          <p:cNvPr id="4" name="Slide Number Placeholder 3"/>
          <p:cNvSpPr>
            <a:spLocks noGrp="1"/>
          </p:cNvSpPr>
          <p:nvPr>
            <p:ph type="sldNum" sz="quarter" idx="5"/>
          </p:nvPr>
        </p:nvSpPr>
        <p:spPr/>
        <p:txBody>
          <a:bodyPr/>
          <a:lstStyle/>
          <a:p>
            <a:fld id="{F1B3ED0F-5889-47EF-890A-590E5B01E95D}" type="slidenum">
              <a:rPr lang="en-US" smtClean="0"/>
              <a:t>23</a:t>
            </a:fld>
            <a:endParaRPr lang="en-US"/>
          </a:p>
        </p:txBody>
      </p:sp>
    </p:spTree>
    <p:extLst>
      <p:ext uri="{BB962C8B-B14F-4D97-AF65-F5344CB8AC3E}">
        <p14:creationId xmlns:p14="http://schemas.microsoft.com/office/powerpoint/2010/main" val="284918262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latin typeface="-apple-system"/>
              </a:rPr>
              <a:t>Two-handed tourniquets can be self-applied to the lower extremity but can also be applied by a responder to any extremity if the casualty is unable to do so for themselves.</a:t>
            </a:r>
          </a:p>
          <a:p>
            <a:pPr algn="l"/>
            <a:r>
              <a:rPr lang="en-US" b="0" i="0" dirty="0">
                <a:solidFill>
                  <a:srgbClr val="212529"/>
                </a:solidFill>
                <a:effectLst/>
                <a:latin typeface="-apple-system"/>
              </a:rPr>
              <a:t>This two-handed technique can be used with any of the CoTCCC-recommended tourniquets. The next two videos will demonstrate the windlass- and ratchet-type devices.</a:t>
            </a:r>
          </a:p>
          <a:p>
            <a:endParaRPr lang="en-US" dirty="0"/>
          </a:p>
        </p:txBody>
      </p:sp>
      <p:sp>
        <p:nvSpPr>
          <p:cNvPr id="4" name="Slide Number Placeholder 3"/>
          <p:cNvSpPr>
            <a:spLocks noGrp="1"/>
          </p:cNvSpPr>
          <p:nvPr>
            <p:ph type="sldNum" sz="quarter" idx="5"/>
          </p:nvPr>
        </p:nvSpPr>
        <p:spPr/>
        <p:txBody>
          <a:bodyPr/>
          <a:lstStyle/>
          <a:p>
            <a:fld id="{F1B3ED0F-5889-47EF-890A-590E5B01E95D}" type="slidenum">
              <a:rPr lang="en-US" smtClean="0"/>
              <a:t>24</a:t>
            </a:fld>
            <a:endParaRPr lang="en-US"/>
          </a:p>
        </p:txBody>
      </p:sp>
    </p:spTree>
    <p:extLst>
      <p:ext uri="{BB962C8B-B14F-4D97-AF65-F5344CB8AC3E}">
        <p14:creationId xmlns:p14="http://schemas.microsoft.com/office/powerpoint/2010/main" val="347567380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12529"/>
                </a:solidFill>
                <a:effectLst/>
                <a:latin typeface="-apple-system"/>
              </a:rPr>
              <a:t>Now let’s take a look at the ratchet-type device using the two-handed technique.</a:t>
            </a:r>
            <a:endParaRPr lang="en-US" dirty="0"/>
          </a:p>
        </p:txBody>
      </p:sp>
      <p:sp>
        <p:nvSpPr>
          <p:cNvPr id="4" name="Slide Number Placeholder 3"/>
          <p:cNvSpPr>
            <a:spLocks noGrp="1"/>
          </p:cNvSpPr>
          <p:nvPr>
            <p:ph type="sldNum" sz="quarter" idx="5"/>
          </p:nvPr>
        </p:nvSpPr>
        <p:spPr/>
        <p:txBody>
          <a:bodyPr/>
          <a:lstStyle/>
          <a:p>
            <a:fld id="{F1B3ED0F-5889-47EF-890A-590E5B01E95D}" type="slidenum">
              <a:rPr lang="en-US" smtClean="0"/>
              <a:t>25</a:t>
            </a:fld>
            <a:endParaRPr lang="en-US"/>
          </a:p>
        </p:txBody>
      </p:sp>
    </p:spTree>
    <p:extLst>
      <p:ext uri="{BB962C8B-B14F-4D97-AF65-F5344CB8AC3E}">
        <p14:creationId xmlns:p14="http://schemas.microsoft.com/office/powerpoint/2010/main" val="193489333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12529"/>
                </a:solidFill>
                <a:effectLst/>
                <a:latin typeface="-apple-system"/>
              </a:rPr>
              <a:t>The following skill cards will help you practice the following skills:</a:t>
            </a:r>
          </a:p>
          <a:p>
            <a:endParaRPr lang="en-US" b="0" i="0" dirty="0">
              <a:solidFill>
                <a:srgbClr val="212529"/>
              </a:solidFill>
              <a:effectLst/>
              <a:latin typeface="-apple-system"/>
            </a:endParaRPr>
          </a:p>
          <a:p>
            <a:r>
              <a:rPr lang="en-US" b="1" i="1" dirty="0">
                <a:solidFill>
                  <a:srgbClr val="6C757D"/>
                </a:solidFill>
                <a:effectLst/>
                <a:latin typeface="-apple-system"/>
              </a:rPr>
              <a:t>Skill Card: One-Handed (Windlass) Tourniquet Application (CUF)</a:t>
            </a:r>
            <a:endParaRPr lang="en-US" b="0" i="0" dirty="0">
              <a:solidFill>
                <a:srgbClr val="212529"/>
              </a:solidFill>
              <a:effectLst/>
              <a:latin typeface="-apple-system"/>
            </a:endParaRPr>
          </a:p>
          <a:p>
            <a:endParaRPr lang="en-US" b="0" i="0" dirty="0">
              <a:solidFill>
                <a:srgbClr val="212529"/>
              </a:solidFill>
              <a:effectLst/>
              <a:latin typeface="-apple-system"/>
            </a:endParaRPr>
          </a:p>
          <a:p>
            <a:r>
              <a:rPr lang="en-US" b="1" i="1" dirty="0">
                <a:solidFill>
                  <a:srgbClr val="6C757D"/>
                </a:solidFill>
                <a:effectLst/>
                <a:latin typeface="-apple-system"/>
              </a:rPr>
              <a:t>Skill Card: One-Handed (Ratchet) Tourniquet Application (CUF)</a:t>
            </a:r>
            <a:endParaRPr lang="en-US" b="0" i="0" dirty="0">
              <a:solidFill>
                <a:srgbClr val="212529"/>
              </a:solidFill>
              <a:effectLst/>
              <a:latin typeface="-apple-system"/>
            </a:endParaRPr>
          </a:p>
          <a:p>
            <a:endParaRPr lang="en-US" b="0" i="0" dirty="0">
              <a:solidFill>
                <a:srgbClr val="212529"/>
              </a:solidFill>
              <a:effectLst/>
              <a:latin typeface="-apple-system"/>
            </a:endParaRPr>
          </a:p>
          <a:p>
            <a:r>
              <a:rPr lang="en-US" b="1" i="1" dirty="0">
                <a:solidFill>
                  <a:srgbClr val="6C757D"/>
                </a:solidFill>
                <a:effectLst/>
                <a:latin typeface="-apple-system"/>
              </a:rPr>
              <a:t>Skill Card: Two-Handed (Windlass) Tourniquet Application (CUF)</a:t>
            </a:r>
            <a:endParaRPr lang="en-US" b="0" i="0" dirty="0">
              <a:solidFill>
                <a:srgbClr val="212529"/>
              </a:solidFill>
              <a:effectLst/>
              <a:latin typeface="-apple-system"/>
            </a:endParaRPr>
          </a:p>
          <a:p>
            <a:endParaRPr lang="en-US" b="0" i="0" dirty="0">
              <a:solidFill>
                <a:srgbClr val="212529"/>
              </a:solidFill>
              <a:effectLst/>
              <a:latin typeface="-apple-system"/>
            </a:endParaRPr>
          </a:p>
          <a:p>
            <a:r>
              <a:rPr lang="en-US" b="1" i="1" dirty="0">
                <a:solidFill>
                  <a:srgbClr val="6C757D"/>
                </a:solidFill>
                <a:effectLst/>
                <a:latin typeface="-apple-system"/>
              </a:rPr>
              <a:t>Skill Card: Two-Handed (Ratchet) Tourniquet Application (CUF)</a:t>
            </a:r>
            <a:endParaRPr lang="en-US" dirty="0"/>
          </a:p>
        </p:txBody>
      </p:sp>
      <p:sp>
        <p:nvSpPr>
          <p:cNvPr id="4" name="Slide Number Placeholder 3"/>
          <p:cNvSpPr>
            <a:spLocks noGrp="1"/>
          </p:cNvSpPr>
          <p:nvPr>
            <p:ph type="sldNum" sz="quarter" idx="5"/>
          </p:nvPr>
        </p:nvSpPr>
        <p:spPr/>
        <p:txBody>
          <a:bodyPr/>
          <a:lstStyle/>
          <a:p>
            <a:fld id="{F1B3ED0F-5889-47EF-890A-590E5B01E95D}" type="slidenum">
              <a:rPr lang="en-US" smtClean="0"/>
              <a:t>26</a:t>
            </a:fld>
            <a:endParaRPr lang="en-US"/>
          </a:p>
        </p:txBody>
      </p:sp>
    </p:spTree>
    <p:extLst>
      <p:ext uri="{BB962C8B-B14F-4D97-AF65-F5344CB8AC3E}">
        <p14:creationId xmlns:p14="http://schemas.microsoft.com/office/powerpoint/2010/main" val="224822304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latin typeface="-apple-system"/>
              </a:rPr>
              <a:t>It is critical to develop a plan to move the casualty (IAW unit SOPs). From the point of injury, you must move the casualty to the closest position of cover, and afterward, you may need to move them to another position of relative safety. </a:t>
            </a:r>
          </a:p>
          <a:p>
            <a:pPr algn="l"/>
            <a:r>
              <a:rPr lang="en-US" b="0" i="0" dirty="0">
                <a:solidFill>
                  <a:srgbClr val="212529"/>
                </a:solidFill>
                <a:effectLst/>
                <a:latin typeface="-apple-system"/>
              </a:rPr>
              <a:t>Once a tourniquet has been applied, the next priority is to get the casualty to the nearest cover and out of effective enemy fire/threat. Carries and drags will enable responders to do this as quickly as possible, hopefully without causing further harm to the casualty. Of note, at this phase of care, the tactical situation does not allow for spinal injury prevention measures.</a:t>
            </a:r>
          </a:p>
          <a:p>
            <a:br>
              <a:rPr lang="en-US" dirty="0"/>
            </a:br>
            <a:endParaRPr lang="en-US" dirty="0"/>
          </a:p>
        </p:txBody>
      </p:sp>
      <p:sp>
        <p:nvSpPr>
          <p:cNvPr id="4" name="Slide Number Placeholder 3"/>
          <p:cNvSpPr>
            <a:spLocks noGrp="1"/>
          </p:cNvSpPr>
          <p:nvPr>
            <p:ph type="sldNum" sz="quarter" idx="5"/>
          </p:nvPr>
        </p:nvSpPr>
        <p:spPr/>
        <p:txBody>
          <a:bodyPr/>
          <a:lstStyle/>
          <a:p>
            <a:fld id="{F1B3ED0F-5889-47EF-890A-590E5B01E95D}" type="slidenum">
              <a:rPr lang="en-US" smtClean="0"/>
              <a:t>27</a:t>
            </a:fld>
            <a:endParaRPr lang="en-US"/>
          </a:p>
        </p:txBody>
      </p:sp>
    </p:spTree>
    <p:extLst>
      <p:ext uri="{BB962C8B-B14F-4D97-AF65-F5344CB8AC3E}">
        <p14:creationId xmlns:p14="http://schemas.microsoft.com/office/powerpoint/2010/main" val="190872720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latin typeface="-apple-system"/>
              </a:rPr>
              <a:t>A variety of effective carries can be used depending on the casualty’s level of consciousness, the enemy threat level, terrain issues, or other considerations. Each of them has some advantages, as well as some potential disadvantages.</a:t>
            </a:r>
          </a:p>
          <a:p>
            <a:pPr algn="l"/>
            <a:r>
              <a:rPr lang="en-US" b="0" i="0" dirty="0">
                <a:solidFill>
                  <a:srgbClr val="212529"/>
                </a:solidFill>
                <a:effectLst/>
                <a:latin typeface="-apple-system"/>
              </a:rPr>
              <a:t>Examples of one-person drag/carries include:</a:t>
            </a:r>
          </a:p>
          <a:p>
            <a:pPr algn="l">
              <a:buFont typeface="Arial" panose="020B0604020202020204" pitchFamily="34" charset="0"/>
              <a:buChar char="•"/>
            </a:pPr>
            <a:r>
              <a:rPr lang="en-US" b="1" i="0" dirty="0">
                <a:solidFill>
                  <a:srgbClr val="212529"/>
                </a:solidFill>
                <a:effectLst/>
                <a:latin typeface="-apple-system"/>
              </a:rPr>
              <a:t>Support Carry:</a:t>
            </a:r>
            <a:r>
              <a:rPr lang="en-US" b="0" i="0" dirty="0">
                <a:solidFill>
                  <a:srgbClr val="212529"/>
                </a:solidFill>
                <a:effectLst/>
                <a:latin typeface="-apple-system"/>
              </a:rPr>
              <a:t> can only be used with a conscious casualty</a:t>
            </a:r>
          </a:p>
          <a:p>
            <a:pPr algn="l">
              <a:buFont typeface="Arial" panose="020B0604020202020204" pitchFamily="34" charset="0"/>
              <a:buChar char="•"/>
            </a:pPr>
            <a:r>
              <a:rPr lang="en-US" b="1" i="0" dirty="0">
                <a:solidFill>
                  <a:srgbClr val="212529"/>
                </a:solidFill>
                <a:effectLst/>
                <a:latin typeface="-apple-system"/>
              </a:rPr>
              <a:t>Kit or Arm Drag:</a:t>
            </a:r>
            <a:r>
              <a:rPr lang="en-US" b="0" i="0" dirty="0">
                <a:solidFill>
                  <a:srgbClr val="212529"/>
                </a:solidFill>
                <a:effectLst/>
                <a:latin typeface="-apple-system"/>
              </a:rPr>
              <a:t> effective when moving down stairs but is not efficient for longer distances</a:t>
            </a:r>
          </a:p>
          <a:p>
            <a:pPr algn="l">
              <a:buFont typeface="Arial" panose="020B0604020202020204" pitchFamily="34" charset="0"/>
              <a:buChar char="•"/>
            </a:pPr>
            <a:r>
              <a:rPr lang="en-US" b="1" i="0" dirty="0">
                <a:solidFill>
                  <a:srgbClr val="212529"/>
                </a:solidFill>
                <a:effectLst/>
                <a:latin typeface="-apple-system"/>
              </a:rPr>
              <a:t>Pack-Strap Carry:</a:t>
            </a:r>
            <a:r>
              <a:rPr lang="en-US" b="0" i="0" dirty="0">
                <a:solidFill>
                  <a:srgbClr val="212529"/>
                </a:solidFill>
                <a:effectLst/>
                <a:latin typeface="-apple-system"/>
              </a:rPr>
              <a:t> best option when traveling with unconscious casualty over moderate distances</a:t>
            </a:r>
          </a:p>
          <a:p>
            <a:pPr algn="l">
              <a:buFont typeface="Arial" panose="020B0604020202020204" pitchFamily="34" charset="0"/>
              <a:buChar char="•"/>
            </a:pPr>
            <a:r>
              <a:rPr lang="en-US" b="1" i="0" dirty="0">
                <a:solidFill>
                  <a:srgbClr val="212529"/>
                </a:solidFill>
                <a:effectLst/>
                <a:latin typeface="-apple-system"/>
              </a:rPr>
              <a:t>Neck Drag:</a:t>
            </a:r>
            <a:r>
              <a:rPr lang="en-US" b="0" i="0" dirty="0">
                <a:solidFill>
                  <a:srgbClr val="212529"/>
                </a:solidFill>
                <a:effectLst/>
                <a:latin typeface="-apple-system"/>
              </a:rPr>
              <a:t> helps limit exposure from enemy fire based on the low profile of the rescuer.</a:t>
            </a:r>
          </a:p>
          <a:p>
            <a:pPr algn="l"/>
            <a:r>
              <a:rPr lang="en-US" b="0" i="0" dirty="0">
                <a:solidFill>
                  <a:srgbClr val="212529"/>
                </a:solidFill>
                <a:effectLst/>
                <a:latin typeface="-apple-system"/>
              </a:rPr>
              <a:t>In general, an advantage of one-person drags/carries is that only one rescuer is exposed to enemy fire, but they have the disadvantage of being difficult to perform, taking longer than two-person options, not allowing the rescuer to immediately engage with the enemy, and causing the rescuer to tire quickly.</a:t>
            </a:r>
          </a:p>
          <a:p>
            <a:endParaRPr lang="en-US" dirty="0"/>
          </a:p>
        </p:txBody>
      </p:sp>
      <p:sp>
        <p:nvSpPr>
          <p:cNvPr id="4" name="Slide Number Placeholder 3"/>
          <p:cNvSpPr>
            <a:spLocks noGrp="1"/>
          </p:cNvSpPr>
          <p:nvPr>
            <p:ph type="sldNum" sz="quarter" idx="5"/>
          </p:nvPr>
        </p:nvSpPr>
        <p:spPr/>
        <p:txBody>
          <a:bodyPr/>
          <a:lstStyle/>
          <a:p>
            <a:fld id="{F1B3ED0F-5889-47EF-890A-590E5B01E95D}" type="slidenum">
              <a:rPr lang="en-US" smtClean="0"/>
              <a:t>28</a:t>
            </a:fld>
            <a:endParaRPr lang="en-US"/>
          </a:p>
        </p:txBody>
      </p:sp>
    </p:spTree>
    <p:extLst>
      <p:ext uri="{BB962C8B-B14F-4D97-AF65-F5344CB8AC3E}">
        <p14:creationId xmlns:p14="http://schemas.microsoft.com/office/powerpoint/2010/main" val="380690813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latin typeface="-apple-system"/>
              </a:rPr>
              <a:t>Several effective two-person drags and carries can be used, and which one you utilize will depend on the situation.</a:t>
            </a:r>
          </a:p>
          <a:p>
            <a:pPr algn="l"/>
            <a:r>
              <a:rPr lang="en-US" b="0" i="0" dirty="0">
                <a:solidFill>
                  <a:srgbClr val="212529"/>
                </a:solidFill>
                <a:effectLst/>
                <a:latin typeface="-apple-system"/>
              </a:rPr>
              <a:t>Some examples include:</a:t>
            </a:r>
          </a:p>
          <a:p>
            <a:pPr algn="l">
              <a:buFont typeface="Arial" panose="020B0604020202020204" pitchFamily="34" charset="0"/>
              <a:buChar char="•"/>
            </a:pPr>
            <a:r>
              <a:rPr lang="en-US" b="1" i="0" dirty="0">
                <a:solidFill>
                  <a:srgbClr val="212529"/>
                </a:solidFill>
                <a:effectLst/>
                <a:latin typeface="-apple-system"/>
              </a:rPr>
              <a:t>Two-Person Supporting Carry:</a:t>
            </a:r>
            <a:r>
              <a:rPr lang="en-US" b="0" i="0" dirty="0">
                <a:solidFill>
                  <a:srgbClr val="212529"/>
                </a:solidFill>
                <a:effectLst/>
                <a:latin typeface="-apple-system"/>
              </a:rPr>
              <a:t> a casualty is carried between two rescuers; can be used for conscious and unconscious casualties</a:t>
            </a:r>
          </a:p>
          <a:p>
            <a:pPr algn="l">
              <a:buFont typeface="Arial" panose="020B0604020202020204" pitchFamily="34" charset="0"/>
              <a:buChar char="•"/>
            </a:pPr>
            <a:r>
              <a:rPr lang="en-US" b="1" i="0" dirty="0">
                <a:solidFill>
                  <a:srgbClr val="212529"/>
                </a:solidFill>
                <a:effectLst/>
                <a:latin typeface="-apple-system"/>
              </a:rPr>
              <a:t>Kit or Arm Drag:</a:t>
            </a:r>
            <a:r>
              <a:rPr lang="en-US" b="0" i="0" dirty="0">
                <a:solidFill>
                  <a:srgbClr val="212529"/>
                </a:solidFill>
                <a:effectLst/>
                <a:latin typeface="-apple-system"/>
              </a:rPr>
              <a:t> allows the rescuers to maintain a “weapons up” posture while executing the drag</a:t>
            </a:r>
          </a:p>
          <a:p>
            <a:pPr algn="l">
              <a:buFont typeface="Arial" panose="020B0604020202020204" pitchFamily="34" charset="0"/>
              <a:buChar char="•"/>
            </a:pPr>
            <a:r>
              <a:rPr lang="en-US" b="1" i="0" dirty="0">
                <a:solidFill>
                  <a:srgbClr val="212529"/>
                </a:solidFill>
                <a:effectLst/>
                <a:latin typeface="-apple-system"/>
              </a:rPr>
              <a:t>Fore/Aft Carry:</a:t>
            </a:r>
            <a:r>
              <a:rPr lang="en-US" b="0" i="0" dirty="0">
                <a:solidFill>
                  <a:srgbClr val="212529"/>
                </a:solidFill>
                <a:effectLst/>
                <a:latin typeface="-apple-system"/>
              </a:rPr>
              <a:t> both rescuers move forward in unison.</a:t>
            </a:r>
          </a:p>
          <a:p>
            <a:pPr algn="l"/>
            <a:r>
              <a:rPr lang="en-US" b="0" i="0" dirty="0">
                <a:solidFill>
                  <a:srgbClr val="212529"/>
                </a:solidFill>
                <a:effectLst/>
                <a:latin typeface="-apple-system"/>
              </a:rPr>
              <a:t>Two-person carries may be useful in situations where drags do not work well and are quicker than most one-person carries, but they cause the rescuers to have a higher silhouette than most drags and are hard to accomplish with the added weight of rescuers' and/or the casualty’s equipment.</a:t>
            </a:r>
          </a:p>
          <a:p>
            <a:endParaRPr lang="en-US" dirty="0"/>
          </a:p>
        </p:txBody>
      </p:sp>
      <p:sp>
        <p:nvSpPr>
          <p:cNvPr id="4" name="Slide Number Placeholder 3"/>
          <p:cNvSpPr>
            <a:spLocks noGrp="1"/>
          </p:cNvSpPr>
          <p:nvPr>
            <p:ph type="sldNum" sz="quarter" idx="5"/>
          </p:nvPr>
        </p:nvSpPr>
        <p:spPr/>
        <p:txBody>
          <a:bodyPr/>
          <a:lstStyle/>
          <a:p>
            <a:fld id="{F1B3ED0F-5889-47EF-890A-590E5B01E95D}" type="slidenum">
              <a:rPr lang="en-US" smtClean="0"/>
              <a:t>30</a:t>
            </a:fld>
            <a:endParaRPr lang="en-US"/>
          </a:p>
        </p:txBody>
      </p:sp>
    </p:spTree>
    <p:extLst>
      <p:ext uri="{BB962C8B-B14F-4D97-AF65-F5344CB8AC3E}">
        <p14:creationId xmlns:p14="http://schemas.microsoft.com/office/powerpoint/2010/main" val="20755100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12529"/>
                </a:solidFill>
                <a:effectLst/>
                <a:latin typeface="-apple-system"/>
              </a:rPr>
              <a:t>The following skill cards will help you practice the following skills:</a:t>
            </a:r>
          </a:p>
          <a:p>
            <a:endParaRPr lang="en-US" b="0" i="0" dirty="0">
              <a:solidFill>
                <a:srgbClr val="212529"/>
              </a:solidFill>
              <a:effectLst/>
              <a:latin typeface="-apple-system"/>
            </a:endParaRPr>
          </a:p>
          <a:p>
            <a:r>
              <a:rPr lang="en-US" b="1" i="1" dirty="0">
                <a:solidFill>
                  <a:srgbClr val="6C757D"/>
                </a:solidFill>
                <a:effectLst/>
                <a:latin typeface="-apple-system"/>
              </a:rPr>
              <a:t>Skill Card: One-Person Drag/Carry (Kit or Arm Drag)</a:t>
            </a:r>
          </a:p>
          <a:p>
            <a:endParaRPr lang="en-US" b="1" i="1" dirty="0">
              <a:solidFill>
                <a:srgbClr val="6C757D"/>
              </a:solidFill>
              <a:effectLst/>
              <a:latin typeface="-apple-system"/>
            </a:endParaRPr>
          </a:p>
          <a:p>
            <a:r>
              <a:rPr lang="en-US" b="1" i="1" dirty="0">
                <a:solidFill>
                  <a:srgbClr val="6C757D"/>
                </a:solidFill>
                <a:effectLst/>
                <a:latin typeface="-apple-system"/>
              </a:rPr>
              <a:t>Skill Card: Two-Person Drag/Carry (Kit or Arm Drag)</a:t>
            </a:r>
            <a:endParaRPr lang="en-US" dirty="0"/>
          </a:p>
        </p:txBody>
      </p:sp>
      <p:sp>
        <p:nvSpPr>
          <p:cNvPr id="4" name="Slide Number Placeholder 3"/>
          <p:cNvSpPr>
            <a:spLocks noGrp="1"/>
          </p:cNvSpPr>
          <p:nvPr>
            <p:ph type="sldNum" sz="quarter" idx="5"/>
          </p:nvPr>
        </p:nvSpPr>
        <p:spPr/>
        <p:txBody>
          <a:bodyPr/>
          <a:lstStyle/>
          <a:p>
            <a:fld id="{F1B3ED0F-5889-47EF-890A-590E5B01E95D}" type="slidenum">
              <a:rPr lang="en-US" smtClean="0"/>
              <a:t>32</a:t>
            </a:fld>
            <a:endParaRPr lang="en-US"/>
          </a:p>
        </p:txBody>
      </p:sp>
    </p:spTree>
    <p:extLst>
      <p:ext uri="{BB962C8B-B14F-4D97-AF65-F5344CB8AC3E}">
        <p14:creationId xmlns:p14="http://schemas.microsoft.com/office/powerpoint/2010/main" val="373773458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latin typeface="-apple-system"/>
              </a:rPr>
              <a:t>Care Under Fire is the care rendered by first responders while still under effective hostile fire and is characterized by making medical and tactical decisions rapidly based on an understanding of the threats and the environment.</a:t>
            </a:r>
          </a:p>
          <a:p>
            <a:pPr algn="l"/>
            <a:r>
              <a:rPr lang="en-US" b="0" i="0" dirty="0">
                <a:solidFill>
                  <a:srgbClr val="212529"/>
                </a:solidFill>
                <a:effectLst/>
                <a:latin typeface="-apple-system"/>
              </a:rPr>
              <a:t>Returning fire to suppress the enemy, taking cover, and gaining fire superiority are the initial priorities for all personnel in Care Under Fire. </a:t>
            </a:r>
            <a:r>
              <a:rPr lang="en-US" b="0" i="0" u="sng" dirty="0">
                <a:solidFill>
                  <a:srgbClr val="212529"/>
                </a:solidFill>
                <a:effectLst/>
                <a:latin typeface="-apple-system"/>
              </a:rPr>
              <a:t>The best medicine on the battlefield is fire superiority!</a:t>
            </a:r>
            <a:endParaRPr lang="en-US" b="0" i="0" dirty="0">
              <a:solidFill>
                <a:srgbClr val="212529"/>
              </a:solidFill>
              <a:effectLst/>
              <a:latin typeface="-apple-system"/>
            </a:endParaRPr>
          </a:p>
          <a:p>
            <a:pPr algn="l"/>
            <a:r>
              <a:rPr lang="en-US" b="0" i="0" dirty="0">
                <a:solidFill>
                  <a:srgbClr val="212529"/>
                </a:solidFill>
                <a:effectLst/>
                <a:latin typeface="-apple-system"/>
              </a:rPr>
              <a:t>As established by the TCCC Guidelines, treatment priorities are to extricate casualties from burning vehicles or buildings and stop life-threatening hemorrhage through the use of limb tourniquets, if tactically feasible.</a:t>
            </a:r>
          </a:p>
          <a:p>
            <a:pPr algn="l"/>
            <a:r>
              <a:rPr lang="en-US" b="0" i="0" dirty="0">
                <a:solidFill>
                  <a:srgbClr val="212529"/>
                </a:solidFill>
                <a:effectLst/>
                <a:latin typeface="-apple-system"/>
              </a:rPr>
              <a:t>If you can do only ONE thing for the casualty, identify and stop life-threatening bleeding, and keep them from bleeding to death by using a CoTCCC-recommended tourniquet.</a:t>
            </a:r>
          </a:p>
          <a:p>
            <a:pPr algn="l"/>
            <a:r>
              <a:rPr lang="en-US" b="0" i="0" dirty="0">
                <a:solidFill>
                  <a:srgbClr val="212529"/>
                </a:solidFill>
                <a:effectLst/>
                <a:latin typeface="-apple-system"/>
              </a:rPr>
              <a:t>Once a tourniquet has been applied, the priority is to get the casualty to the nearest cover and out of effective enemy fire/threat. Carries and drags will enable responders to do this as quickly as possible without causing further harm to the casualty.</a:t>
            </a:r>
          </a:p>
          <a:p>
            <a:endParaRPr lang="en-US" dirty="0"/>
          </a:p>
        </p:txBody>
      </p:sp>
      <p:sp>
        <p:nvSpPr>
          <p:cNvPr id="4" name="Slide Number Placeholder 3"/>
          <p:cNvSpPr>
            <a:spLocks noGrp="1"/>
          </p:cNvSpPr>
          <p:nvPr>
            <p:ph type="sldNum" sz="quarter" idx="5"/>
          </p:nvPr>
        </p:nvSpPr>
        <p:spPr/>
        <p:txBody>
          <a:bodyPr/>
          <a:lstStyle/>
          <a:p>
            <a:fld id="{F1B3ED0F-5889-47EF-890A-590E5B01E95D}" type="slidenum">
              <a:rPr lang="en-US" smtClean="0"/>
              <a:t>33</a:t>
            </a:fld>
            <a:endParaRPr lang="en-US"/>
          </a:p>
        </p:txBody>
      </p:sp>
    </p:spTree>
    <p:extLst>
      <p:ext uri="{BB962C8B-B14F-4D97-AF65-F5344CB8AC3E}">
        <p14:creationId xmlns:p14="http://schemas.microsoft.com/office/powerpoint/2010/main" val="382411309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12529"/>
                </a:solidFill>
                <a:effectLst/>
                <a:latin typeface="-apple-system"/>
              </a:rPr>
              <a:t>To close out this module, check your learning with the questions below (answers under the image). </a:t>
            </a:r>
          </a:p>
          <a:p>
            <a:endParaRPr lang="en-US" b="0" i="0" dirty="0">
              <a:solidFill>
                <a:srgbClr val="212529"/>
              </a:solidFill>
              <a:effectLst/>
              <a:latin typeface="-apple-system"/>
            </a:endParaRPr>
          </a:p>
          <a:p>
            <a:endParaRPr lang="en-US" b="0" i="0" dirty="0">
              <a:solidFill>
                <a:srgbClr val="212529"/>
              </a:solidFill>
              <a:effectLst/>
              <a:latin typeface="-apple-system"/>
            </a:endParaRPr>
          </a:p>
          <a:p>
            <a:pPr algn="l"/>
            <a:r>
              <a:rPr lang="en-US" b="1" i="0" dirty="0">
                <a:solidFill>
                  <a:srgbClr val="197278"/>
                </a:solidFill>
                <a:effectLst/>
                <a:latin typeface="-apple-system"/>
              </a:rPr>
              <a:t>Answers</a:t>
            </a:r>
          </a:p>
          <a:p>
            <a:pPr algn="l"/>
            <a:r>
              <a:rPr lang="en-US" b="1" i="0" dirty="0">
                <a:solidFill>
                  <a:srgbClr val="197278"/>
                </a:solidFill>
                <a:effectLst/>
                <a:latin typeface="-apple-system"/>
              </a:rPr>
              <a:t>What is Care Under Fire / Threat?</a:t>
            </a:r>
          </a:p>
          <a:p>
            <a:pPr algn="l">
              <a:buFont typeface="Arial" panose="020B0604020202020204" pitchFamily="34" charset="0"/>
              <a:buChar char="•"/>
            </a:pPr>
            <a:r>
              <a:rPr lang="en-US" b="0" i="0" dirty="0">
                <a:solidFill>
                  <a:srgbClr val="212529"/>
                </a:solidFill>
                <a:effectLst/>
                <a:latin typeface="-apple-system"/>
              </a:rPr>
              <a:t>Care Under Fire is the care given by the first responder at the scene of the injury while they and the casualty are still under effective hostile fire or near the threat.  </a:t>
            </a:r>
          </a:p>
          <a:p>
            <a:pPr algn="l"/>
            <a:r>
              <a:rPr lang="en-US" b="1" i="0" dirty="0">
                <a:solidFill>
                  <a:srgbClr val="197278"/>
                </a:solidFill>
                <a:effectLst/>
                <a:latin typeface="-apple-system"/>
              </a:rPr>
              <a:t>What are the signs of life-threatening bleeding?</a:t>
            </a:r>
          </a:p>
          <a:p>
            <a:pPr algn="l">
              <a:buFont typeface="Arial" panose="020B0604020202020204" pitchFamily="34" charset="0"/>
              <a:buChar char="•"/>
            </a:pPr>
            <a:r>
              <a:rPr lang="en-US" b="0" i="0" dirty="0">
                <a:solidFill>
                  <a:srgbClr val="212529"/>
                </a:solidFill>
                <a:effectLst/>
                <a:latin typeface="-apple-system"/>
              </a:rPr>
              <a:t>Bright red blood is pooling on the ground</a:t>
            </a:r>
          </a:p>
          <a:p>
            <a:pPr algn="l">
              <a:buFont typeface="Arial" panose="020B0604020202020204" pitchFamily="34" charset="0"/>
              <a:buChar char="•"/>
            </a:pPr>
            <a:r>
              <a:rPr lang="en-US" b="0" i="0" dirty="0">
                <a:solidFill>
                  <a:srgbClr val="212529"/>
                </a:solidFill>
                <a:effectLst/>
                <a:latin typeface="-apple-system"/>
              </a:rPr>
              <a:t>The overlying clothes are soaked with blood</a:t>
            </a:r>
          </a:p>
          <a:p>
            <a:pPr algn="l">
              <a:buFont typeface="Arial" panose="020B0604020202020204" pitchFamily="34" charset="0"/>
              <a:buChar char="•"/>
            </a:pPr>
            <a:r>
              <a:rPr lang="en-US" b="0" i="0" dirty="0">
                <a:solidFill>
                  <a:srgbClr val="212529"/>
                </a:solidFill>
                <a:effectLst/>
                <a:latin typeface="-apple-system"/>
              </a:rPr>
              <a:t>There is a traumatic AMPUTATION of an arm or leg</a:t>
            </a:r>
          </a:p>
          <a:p>
            <a:pPr algn="l">
              <a:buFont typeface="Arial" panose="020B0604020202020204" pitchFamily="34" charset="0"/>
              <a:buChar char="•"/>
            </a:pPr>
            <a:r>
              <a:rPr lang="en-US" b="0" i="0" dirty="0">
                <a:solidFill>
                  <a:srgbClr val="212529"/>
                </a:solidFill>
                <a:effectLst/>
                <a:latin typeface="-apple-system"/>
              </a:rPr>
              <a:t>There is pulsatile (pulsing) or steady bleeding from the wound</a:t>
            </a:r>
          </a:p>
          <a:p>
            <a:pPr algn="l"/>
            <a:r>
              <a:rPr lang="en-US" b="1" i="0" dirty="0">
                <a:solidFill>
                  <a:srgbClr val="197278"/>
                </a:solidFill>
                <a:effectLst/>
                <a:latin typeface="-apple-system"/>
              </a:rPr>
              <a:t>How long does it take to bleed to death from a complete femoral artery and vein disruption?</a:t>
            </a:r>
          </a:p>
          <a:p>
            <a:pPr algn="l">
              <a:buFont typeface="Arial" panose="020B0604020202020204" pitchFamily="34" charset="0"/>
              <a:buChar char="•"/>
            </a:pPr>
            <a:r>
              <a:rPr lang="en-US" b="0" i="0" dirty="0">
                <a:solidFill>
                  <a:srgbClr val="212529"/>
                </a:solidFill>
                <a:effectLst/>
                <a:latin typeface="-apple-system"/>
              </a:rPr>
              <a:t>3 minutes or less</a:t>
            </a:r>
          </a:p>
          <a:p>
            <a:pPr algn="l"/>
            <a:r>
              <a:rPr lang="en-US" b="1" i="0" dirty="0">
                <a:solidFill>
                  <a:srgbClr val="197278"/>
                </a:solidFill>
                <a:effectLst/>
                <a:latin typeface="-apple-system"/>
              </a:rPr>
              <a:t>What are advantages and disadvantages of one-person drags?</a:t>
            </a:r>
          </a:p>
          <a:p>
            <a:pPr algn="l">
              <a:buFont typeface="Arial" panose="020B0604020202020204" pitchFamily="34" charset="0"/>
              <a:buChar char="•"/>
            </a:pPr>
            <a:r>
              <a:rPr lang="en-US" b="1" i="0" dirty="0">
                <a:solidFill>
                  <a:srgbClr val="212529"/>
                </a:solidFill>
                <a:effectLst/>
                <a:latin typeface="-apple-system"/>
              </a:rPr>
              <a:t>Advantages:</a:t>
            </a:r>
            <a:r>
              <a:rPr lang="en-US" b="0" i="0" dirty="0">
                <a:solidFill>
                  <a:srgbClr val="212529"/>
                </a:solidFill>
                <a:effectLst/>
                <a:latin typeface="-apple-system"/>
              </a:rPr>
              <a:t> only one rescuer is exposed to enemy fire.</a:t>
            </a:r>
          </a:p>
          <a:p>
            <a:pPr algn="l">
              <a:buFont typeface="Arial" panose="020B0604020202020204" pitchFamily="34" charset="0"/>
              <a:buChar char="•"/>
            </a:pPr>
            <a:r>
              <a:rPr lang="en-US" b="1" i="0" dirty="0">
                <a:solidFill>
                  <a:srgbClr val="212529"/>
                </a:solidFill>
                <a:effectLst/>
                <a:latin typeface="-apple-system"/>
              </a:rPr>
              <a:t>Disadvantages:</a:t>
            </a:r>
            <a:r>
              <a:rPr lang="en-US" b="0" i="0" dirty="0">
                <a:solidFill>
                  <a:srgbClr val="212529"/>
                </a:solidFill>
                <a:effectLst/>
                <a:latin typeface="-apple-system"/>
              </a:rPr>
              <a:t> they are difficult to perform and can cause the rescuer to tire quickly.</a:t>
            </a:r>
          </a:p>
          <a:p>
            <a:pPr algn="l"/>
            <a:r>
              <a:rPr lang="en-US" b="1" i="0" dirty="0">
                <a:solidFill>
                  <a:srgbClr val="197278"/>
                </a:solidFill>
                <a:effectLst/>
                <a:latin typeface="-apple-system"/>
              </a:rPr>
              <a:t>What are advantages and disadvantages of two-person carries?</a:t>
            </a:r>
          </a:p>
          <a:p>
            <a:pPr algn="l">
              <a:buFont typeface="Arial" panose="020B0604020202020204" pitchFamily="34" charset="0"/>
              <a:buChar char="•"/>
            </a:pPr>
            <a:r>
              <a:rPr lang="en-US" b="1" i="0" dirty="0">
                <a:solidFill>
                  <a:srgbClr val="212529"/>
                </a:solidFill>
                <a:effectLst/>
                <a:latin typeface="-apple-system"/>
              </a:rPr>
              <a:t>Advantages:</a:t>
            </a:r>
            <a:r>
              <a:rPr lang="en-US" b="0" i="0" dirty="0">
                <a:solidFill>
                  <a:srgbClr val="212529"/>
                </a:solidFill>
                <a:effectLst/>
                <a:latin typeface="-apple-system"/>
              </a:rPr>
              <a:t> they are useful in situations where drags do not work well and are quicker than most one-person carries.</a:t>
            </a:r>
          </a:p>
          <a:p>
            <a:pPr algn="l">
              <a:buFont typeface="Arial" panose="020B0604020202020204" pitchFamily="34" charset="0"/>
              <a:buChar char="•"/>
            </a:pPr>
            <a:r>
              <a:rPr lang="en-US" b="1" i="0" dirty="0">
                <a:solidFill>
                  <a:srgbClr val="212529"/>
                </a:solidFill>
                <a:effectLst/>
                <a:latin typeface="-apple-system"/>
              </a:rPr>
              <a:t>Disadvantages:</a:t>
            </a:r>
            <a:r>
              <a:rPr lang="en-US" b="0" i="0" dirty="0">
                <a:solidFill>
                  <a:srgbClr val="212529"/>
                </a:solidFill>
                <a:effectLst/>
                <a:latin typeface="-apple-system"/>
              </a:rPr>
              <a:t> they cause the rescuers to have a higher silhouette than most drags, and are hard to accomplish with the added weight of rescuers' and/or the casualty’s equipment.</a:t>
            </a:r>
          </a:p>
          <a:p>
            <a:pPr algn="l"/>
            <a:r>
              <a:rPr lang="en-US" b="0" i="0" dirty="0">
                <a:solidFill>
                  <a:srgbClr val="212529"/>
                </a:solidFill>
                <a:effectLst/>
                <a:latin typeface="-apple-system"/>
              </a:rPr>
              <a:t>Throughout the course, you’ll note several references, but keep in mind that the TCCC Guidelines are the core guidance for assessing and treating casualties in a TCCC setting, as well as the emphasis for training. Likewise, the Prehospital Trauma Life Support (PHTLS), Military Edition teaches and reinforces the principles of rapidly assessing a trauma patient using an orderly approach.</a:t>
            </a:r>
          </a:p>
          <a:p>
            <a:endParaRPr lang="en-US" dirty="0"/>
          </a:p>
        </p:txBody>
      </p:sp>
      <p:sp>
        <p:nvSpPr>
          <p:cNvPr id="4" name="Slide Number Placeholder 3"/>
          <p:cNvSpPr>
            <a:spLocks noGrp="1"/>
          </p:cNvSpPr>
          <p:nvPr>
            <p:ph type="sldNum" sz="quarter" idx="5"/>
          </p:nvPr>
        </p:nvSpPr>
        <p:spPr/>
        <p:txBody>
          <a:bodyPr/>
          <a:lstStyle/>
          <a:p>
            <a:fld id="{F1B3ED0F-5889-47EF-890A-590E5B01E95D}" type="slidenum">
              <a:rPr lang="en-US" smtClean="0"/>
              <a:t>34</a:t>
            </a:fld>
            <a:endParaRPr lang="en-US"/>
          </a:p>
        </p:txBody>
      </p:sp>
    </p:spTree>
    <p:extLst>
      <p:ext uri="{BB962C8B-B14F-4D97-AF65-F5344CB8AC3E}">
        <p14:creationId xmlns:p14="http://schemas.microsoft.com/office/powerpoint/2010/main" val="7806456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3/11/2024</a:t>
            </a:fld>
            <a:endParaRPr lang="en-US"/>
          </a:p>
        </p:txBody>
      </p:sp>
      <p:sp>
        <p:nvSpPr>
          <p:cNvPr id="6" name="Holder 6"/>
          <p:cNvSpPr>
            <a:spLocks noGrp="1"/>
          </p:cNvSpPr>
          <p:nvPr>
            <p:ph type="sldNum" sz="quarter" idx="7"/>
          </p:nvPr>
        </p:nvSpPr>
        <p:spPr/>
        <p:txBody>
          <a:bodyPr lIns="0" tIns="0" rIns="0" bIns="0"/>
          <a:lstStyle>
            <a:lvl1pPr>
              <a:defRPr sz="1200" b="0" i="0">
                <a:solidFill>
                  <a:srgbClr val="898B8B"/>
                </a:solidFill>
                <a:latin typeface="Arial MT"/>
                <a:cs typeface="Arial MT"/>
              </a:defRPr>
            </a:lvl1pPr>
          </a:lstStyle>
          <a:p>
            <a:pPr marL="12700">
              <a:lnSpc>
                <a:spcPts val="1430"/>
              </a:lnSpc>
            </a:pPr>
            <a:r>
              <a:rPr sz="1575" baseline="2645" dirty="0">
                <a:solidFill>
                  <a:srgbClr val="CD9146"/>
                </a:solidFill>
              </a:rPr>
              <a:t>#TCCC-CPP-PPT-03</a:t>
            </a:r>
            <a:r>
              <a:rPr sz="1575" spc="337" baseline="2645" dirty="0">
                <a:solidFill>
                  <a:srgbClr val="CD9146"/>
                </a:solidFill>
              </a:rPr>
              <a:t> </a:t>
            </a:r>
            <a:r>
              <a:rPr sz="1575" spc="7" baseline="2645" dirty="0">
                <a:solidFill>
                  <a:srgbClr val="CD9146"/>
                </a:solidFill>
              </a:rPr>
              <a:t>08</a:t>
            </a:r>
            <a:r>
              <a:rPr sz="1575" spc="15" baseline="2645" dirty="0">
                <a:solidFill>
                  <a:srgbClr val="CD9146"/>
                </a:solidFill>
              </a:rPr>
              <a:t> </a:t>
            </a:r>
            <a:r>
              <a:rPr sz="1575" spc="-60" baseline="2645" dirty="0">
                <a:solidFill>
                  <a:srgbClr val="CD9146"/>
                </a:solidFill>
              </a:rPr>
              <a:t>AUG</a:t>
            </a:r>
            <a:r>
              <a:rPr sz="1575" spc="112" baseline="2645" dirty="0">
                <a:solidFill>
                  <a:srgbClr val="CD9146"/>
                </a:solidFill>
              </a:rPr>
              <a:t> </a:t>
            </a:r>
            <a:r>
              <a:rPr sz="1575" spc="7" baseline="2645" dirty="0">
                <a:solidFill>
                  <a:srgbClr val="CD9146"/>
                </a:solidFill>
              </a:rPr>
              <a:t>23 </a:t>
            </a:r>
            <a:r>
              <a:rPr sz="1575" spc="427" baseline="2645" dirty="0">
                <a:solidFill>
                  <a:srgbClr val="CD9146"/>
                </a:solidFill>
              </a:rPr>
              <a:t> </a:t>
            </a:r>
            <a:fld id="{81D60167-4931-47E6-BA6A-407CBD079E47}" type="slidenum">
              <a:rPr sz="1200" dirty="0">
                <a:solidFill>
                  <a:srgbClr val="000000"/>
                </a:solidFill>
              </a:rPr>
              <a:t>‹#›</a:t>
            </a:fld>
            <a:endParaRPr sz="120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600" b="1" i="0">
                <a:solidFill>
                  <a:srgbClr val="F1F1F1"/>
                </a:solidFill>
                <a:latin typeface="Arial"/>
                <a:cs typeface="Arial"/>
              </a:defRPr>
            </a:lvl1pPr>
          </a:lstStyle>
          <a:p>
            <a:endParaRPr/>
          </a:p>
        </p:txBody>
      </p:sp>
      <p:sp>
        <p:nvSpPr>
          <p:cNvPr id="3" name="Holder 3"/>
          <p:cNvSpPr>
            <a:spLocks noGrp="1"/>
          </p:cNvSpPr>
          <p:nvPr>
            <p:ph type="body" idx="1"/>
          </p:nvPr>
        </p:nvSpPr>
        <p:spPr/>
        <p:txBody>
          <a:bodyPr lIns="0" tIns="0" rIns="0" bIns="0"/>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3/11/2024</a:t>
            </a:fld>
            <a:endParaRPr lang="en-US"/>
          </a:p>
        </p:txBody>
      </p:sp>
      <p:sp>
        <p:nvSpPr>
          <p:cNvPr id="6" name="Holder 6"/>
          <p:cNvSpPr>
            <a:spLocks noGrp="1"/>
          </p:cNvSpPr>
          <p:nvPr>
            <p:ph type="sldNum" sz="quarter" idx="7"/>
          </p:nvPr>
        </p:nvSpPr>
        <p:spPr/>
        <p:txBody>
          <a:bodyPr lIns="0" tIns="0" rIns="0" bIns="0"/>
          <a:lstStyle>
            <a:lvl1pPr>
              <a:defRPr sz="1200" b="0" i="0">
                <a:solidFill>
                  <a:srgbClr val="898B8B"/>
                </a:solidFill>
                <a:latin typeface="Arial MT"/>
                <a:cs typeface="Arial MT"/>
              </a:defRPr>
            </a:lvl1pPr>
          </a:lstStyle>
          <a:p>
            <a:pPr marL="12700">
              <a:lnSpc>
                <a:spcPts val="1430"/>
              </a:lnSpc>
            </a:pPr>
            <a:r>
              <a:rPr sz="1575" baseline="2645" dirty="0">
                <a:solidFill>
                  <a:srgbClr val="CD9146"/>
                </a:solidFill>
              </a:rPr>
              <a:t>#TCCC-CPP-PPT-03</a:t>
            </a:r>
            <a:r>
              <a:rPr sz="1575" spc="337" baseline="2645" dirty="0">
                <a:solidFill>
                  <a:srgbClr val="CD9146"/>
                </a:solidFill>
              </a:rPr>
              <a:t> </a:t>
            </a:r>
            <a:r>
              <a:rPr sz="1575" spc="7" baseline="2645" dirty="0">
                <a:solidFill>
                  <a:srgbClr val="CD9146"/>
                </a:solidFill>
              </a:rPr>
              <a:t>08</a:t>
            </a:r>
            <a:r>
              <a:rPr sz="1575" spc="15" baseline="2645" dirty="0">
                <a:solidFill>
                  <a:srgbClr val="CD9146"/>
                </a:solidFill>
              </a:rPr>
              <a:t> </a:t>
            </a:r>
            <a:r>
              <a:rPr sz="1575" spc="-60" baseline="2645" dirty="0">
                <a:solidFill>
                  <a:srgbClr val="CD9146"/>
                </a:solidFill>
              </a:rPr>
              <a:t>AUG</a:t>
            </a:r>
            <a:r>
              <a:rPr sz="1575" spc="112" baseline="2645" dirty="0">
                <a:solidFill>
                  <a:srgbClr val="CD9146"/>
                </a:solidFill>
              </a:rPr>
              <a:t> </a:t>
            </a:r>
            <a:r>
              <a:rPr sz="1575" spc="7" baseline="2645" dirty="0">
                <a:solidFill>
                  <a:srgbClr val="CD9146"/>
                </a:solidFill>
              </a:rPr>
              <a:t>23 </a:t>
            </a:r>
            <a:r>
              <a:rPr sz="1575" spc="427" baseline="2645" dirty="0">
                <a:solidFill>
                  <a:srgbClr val="CD9146"/>
                </a:solidFill>
              </a:rPr>
              <a:t> </a:t>
            </a:r>
            <a:fld id="{81D60167-4931-47E6-BA6A-407CBD079E47}" type="slidenum">
              <a:rPr sz="1200" dirty="0">
                <a:solidFill>
                  <a:srgbClr val="000000"/>
                </a:solidFill>
              </a:rPr>
              <a:t>‹#›</a:t>
            </a:fld>
            <a:endParaRPr sz="120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600" b="1" i="0">
                <a:solidFill>
                  <a:srgbClr val="F1F1F1"/>
                </a:solidFill>
                <a:latin typeface="Arial"/>
                <a:cs typeface="Arial"/>
              </a:defRPr>
            </a:lvl1pPr>
          </a:lstStyle>
          <a:p>
            <a:endParaRPr/>
          </a:p>
        </p:txBody>
      </p:sp>
      <p:sp>
        <p:nvSpPr>
          <p:cNvPr id="3" name="Holder 3"/>
          <p:cNvSpPr>
            <a:spLocks noGrp="1"/>
          </p:cNvSpPr>
          <p:nvPr>
            <p:ph sz="half" idx="2"/>
          </p:nvPr>
        </p:nvSpPr>
        <p:spPr>
          <a:xfrm>
            <a:off x="717232" y="1516302"/>
            <a:ext cx="5295900" cy="3657600"/>
          </a:xfrm>
          <a:prstGeom prst="rect">
            <a:avLst/>
          </a:prstGeom>
        </p:spPr>
        <p:txBody>
          <a:bodyPr wrap="square" lIns="0" tIns="0" rIns="0" bIns="0">
            <a:spAutoFit/>
          </a:bodyPr>
          <a:lstStyle>
            <a:lvl1pPr>
              <a:defRPr sz="2750" b="1" i="0">
                <a:solidFill>
                  <a:schemeClr val="tx1"/>
                </a:solidFill>
                <a:latin typeface="Arial"/>
                <a:cs typeface="Arial"/>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3/11/2024</a:t>
            </a:fld>
            <a:endParaRPr lang="en-US"/>
          </a:p>
        </p:txBody>
      </p:sp>
      <p:sp>
        <p:nvSpPr>
          <p:cNvPr id="7" name="Holder 7"/>
          <p:cNvSpPr>
            <a:spLocks noGrp="1"/>
          </p:cNvSpPr>
          <p:nvPr>
            <p:ph type="sldNum" sz="quarter" idx="7"/>
          </p:nvPr>
        </p:nvSpPr>
        <p:spPr/>
        <p:txBody>
          <a:bodyPr lIns="0" tIns="0" rIns="0" bIns="0"/>
          <a:lstStyle>
            <a:lvl1pPr>
              <a:defRPr sz="1200" b="0" i="0">
                <a:solidFill>
                  <a:srgbClr val="898B8B"/>
                </a:solidFill>
                <a:latin typeface="Arial MT"/>
                <a:cs typeface="Arial MT"/>
              </a:defRPr>
            </a:lvl1pPr>
          </a:lstStyle>
          <a:p>
            <a:pPr marL="12700">
              <a:lnSpc>
                <a:spcPts val="1430"/>
              </a:lnSpc>
            </a:pPr>
            <a:r>
              <a:rPr sz="1575" baseline="2645" dirty="0">
                <a:solidFill>
                  <a:srgbClr val="CD9146"/>
                </a:solidFill>
              </a:rPr>
              <a:t>#TCCC-CPP-PPT-03</a:t>
            </a:r>
            <a:r>
              <a:rPr sz="1575" spc="337" baseline="2645" dirty="0">
                <a:solidFill>
                  <a:srgbClr val="CD9146"/>
                </a:solidFill>
              </a:rPr>
              <a:t> </a:t>
            </a:r>
            <a:r>
              <a:rPr sz="1575" spc="7" baseline="2645" dirty="0">
                <a:solidFill>
                  <a:srgbClr val="CD9146"/>
                </a:solidFill>
              </a:rPr>
              <a:t>08</a:t>
            </a:r>
            <a:r>
              <a:rPr sz="1575" spc="15" baseline="2645" dirty="0">
                <a:solidFill>
                  <a:srgbClr val="CD9146"/>
                </a:solidFill>
              </a:rPr>
              <a:t> </a:t>
            </a:r>
            <a:r>
              <a:rPr sz="1575" spc="-60" baseline="2645" dirty="0">
                <a:solidFill>
                  <a:srgbClr val="CD9146"/>
                </a:solidFill>
              </a:rPr>
              <a:t>AUG</a:t>
            </a:r>
            <a:r>
              <a:rPr sz="1575" spc="112" baseline="2645" dirty="0">
                <a:solidFill>
                  <a:srgbClr val="CD9146"/>
                </a:solidFill>
              </a:rPr>
              <a:t> </a:t>
            </a:r>
            <a:r>
              <a:rPr sz="1575" spc="7" baseline="2645" dirty="0">
                <a:solidFill>
                  <a:srgbClr val="CD9146"/>
                </a:solidFill>
              </a:rPr>
              <a:t>23 </a:t>
            </a:r>
            <a:r>
              <a:rPr sz="1575" spc="427" baseline="2645" dirty="0">
                <a:solidFill>
                  <a:srgbClr val="CD9146"/>
                </a:solidFill>
              </a:rPr>
              <a:t> </a:t>
            </a:r>
            <a:fld id="{81D60167-4931-47E6-BA6A-407CBD079E47}" type="slidenum">
              <a:rPr sz="1200" dirty="0">
                <a:solidFill>
                  <a:srgbClr val="000000"/>
                </a:solidFill>
              </a:rPr>
              <a:t>‹#›</a:t>
            </a:fld>
            <a:endParaRPr sz="120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2192000" cy="6858000"/>
          </a:xfrm>
          <a:custGeom>
            <a:avLst/>
            <a:gdLst/>
            <a:ahLst/>
            <a:cxnLst/>
            <a:rect l="l" t="t" r="r" b="b"/>
            <a:pathLst>
              <a:path w="12192000" h="6858000">
                <a:moveTo>
                  <a:pt x="12191999" y="0"/>
                </a:moveTo>
                <a:lnTo>
                  <a:pt x="0" y="0"/>
                </a:lnTo>
                <a:lnTo>
                  <a:pt x="0" y="6857997"/>
                </a:lnTo>
                <a:lnTo>
                  <a:pt x="12191999" y="6857997"/>
                </a:lnTo>
                <a:lnTo>
                  <a:pt x="12191999" y="0"/>
                </a:lnTo>
                <a:close/>
              </a:path>
            </a:pathLst>
          </a:custGeom>
          <a:solidFill>
            <a:srgbClr val="2D3334"/>
          </a:solidFill>
        </p:spPr>
        <p:txBody>
          <a:bodyPr wrap="square" lIns="0" tIns="0" rIns="0" bIns="0" rtlCol="0"/>
          <a:lstStyle/>
          <a:p>
            <a:endParaRPr/>
          </a:p>
        </p:txBody>
      </p:sp>
      <p:pic>
        <p:nvPicPr>
          <p:cNvPr id="17" name="bg object 17"/>
          <p:cNvPicPr/>
          <p:nvPr/>
        </p:nvPicPr>
        <p:blipFill>
          <a:blip r:embed="rId2" cstate="print"/>
          <a:stretch>
            <a:fillRect/>
          </a:stretch>
        </p:blipFill>
        <p:spPr>
          <a:xfrm>
            <a:off x="304800" y="257175"/>
            <a:ext cx="1181100" cy="657225"/>
          </a:xfrm>
          <a:prstGeom prst="rect">
            <a:avLst/>
          </a:prstGeom>
        </p:spPr>
      </p:pic>
      <p:sp>
        <p:nvSpPr>
          <p:cNvPr id="2" name="Holder 2"/>
          <p:cNvSpPr>
            <a:spLocks noGrp="1"/>
          </p:cNvSpPr>
          <p:nvPr>
            <p:ph type="title"/>
          </p:nvPr>
        </p:nvSpPr>
        <p:spPr/>
        <p:txBody>
          <a:bodyPr lIns="0" tIns="0" rIns="0" bIns="0"/>
          <a:lstStyle>
            <a:lvl1pPr>
              <a:defRPr sz="3600" b="1" i="0">
                <a:solidFill>
                  <a:srgbClr val="F1F1F1"/>
                </a:solidFill>
                <a:latin typeface="Arial"/>
                <a:cs typeface="Arial"/>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3/11/2024</a:t>
            </a:fld>
            <a:endParaRPr lang="en-US"/>
          </a:p>
        </p:txBody>
      </p:sp>
      <p:sp>
        <p:nvSpPr>
          <p:cNvPr id="5" name="Holder 5"/>
          <p:cNvSpPr>
            <a:spLocks noGrp="1"/>
          </p:cNvSpPr>
          <p:nvPr>
            <p:ph type="sldNum" sz="quarter" idx="7"/>
          </p:nvPr>
        </p:nvSpPr>
        <p:spPr/>
        <p:txBody>
          <a:bodyPr lIns="0" tIns="0" rIns="0" bIns="0"/>
          <a:lstStyle>
            <a:lvl1pPr>
              <a:defRPr sz="1200" b="0" i="0">
                <a:solidFill>
                  <a:srgbClr val="898B8B"/>
                </a:solidFill>
                <a:latin typeface="Arial MT"/>
                <a:cs typeface="Arial MT"/>
              </a:defRPr>
            </a:lvl1pPr>
          </a:lstStyle>
          <a:p>
            <a:pPr marL="12700">
              <a:lnSpc>
                <a:spcPts val="1430"/>
              </a:lnSpc>
            </a:pPr>
            <a:r>
              <a:rPr sz="1575" baseline="2645" dirty="0">
                <a:solidFill>
                  <a:srgbClr val="CD9146"/>
                </a:solidFill>
              </a:rPr>
              <a:t>#TCCC-CPP-PPT-03</a:t>
            </a:r>
            <a:r>
              <a:rPr sz="1575" spc="337" baseline="2645" dirty="0">
                <a:solidFill>
                  <a:srgbClr val="CD9146"/>
                </a:solidFill>
              </a:rPr>
              <a:t> </a:t>
            </a:r>
            <a:r>
              <a:rPr sz="1575" spc="7" baseline="2645" dirty="0">
                <a:solidFill>
                  <a:srgbClr val="CD9146"/>
                </a:solidFill>
              </a:rPr>
              <a:t>08</a:t>
            </a:r>
            <a:r>
              <a:rPr sz="1575" spc="15" baseline="2645" dirty="0">
                <a:solidFill>
                  <a:srgbClr val="CD9146"/>
                </a:solidFill>
              </a:rPr>
              <a:t> </a:t>
            </a:r>
            <a:r>
              <a:rPr sz="1575" spc="-60" baseline="2645" dirty="0">
                <a:solidFill>
                  <a:srgbClr val="CD9146"/>
                </a:solidFill>
              </a:rPr>
              <a:t>AUG</a:t>
            </a:r>
            <a:r>
              <a:rPr sz="1575" spc="112" baseline="2645" dirty="0">
                <a:solidFill>
                  <a:srgbClr val="CD9146"/>
                </a:solidFill>
              </a:rPr>
              <a:t> </a:t>
            </a:r>
            <a:r>
              <a:rPr sz="1575" spc="7" baseline="2645" dirty="0">
                <a:solidFill>
                  <a:srgbClr val="CD9146"/>
                </a:solidFill>
              </a:rPr>
              <a:t>23 </a:t>
            </a:r>
            <a:r>
              <a:rPr sz="1575" spc="427" baseline="2645" dirty="0">
                <a:solidFill>
                  <a:srgbClr val="CD9146"/>
                </a:solidFill>
              </a:rPr>
              <a:t> </a:t>
            </a:r>
            <a:fld id="{81D60167-4931-47E6-BA6A-407CBD079E47}" type="slidenum">
              <a:rPr sz="1200" dirty="0">
                <a:solidFill>
                  <a:srgbClr val="000000"/>
                </a:solidFill>
              </a:rPr>
              <a:t>‹#›</a:t>
            </a:fld>
            <a:endParaRPr sz="120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3/11/2024</a:t>
            </a:fld>
            <a:endParaRPr lang="en-US"/>
          </a:p>
        </p:txBody>
      </p:sp>
      <p:sp>
        <p:nvSpPr>
          <p:cNvPr id="4" name="Holder 4"/>
          <p:cNvSpPr>
            <a:spLocks noGrp="1"/>
          </p:cNvSpPr>
          <p:nvPr>
            <p:ph type="sldNum" sz="quarter" idx="7"/>
          </p:nvPr>
        </p:nvSpPr>
        <p:spPr/>
        <p:txBody>
          <a:bodyPr lIns="0" tIns="0" rIns="0" bIns="0"/>
          <a:lstStyle>
            <a:lvl1pPr>
              <a:defRPr sz="1200" b="0" i="0">
                <a:solidFill>
                  <a:srgbClr val="898B8B"/>
                </a:solidFill>
                <a:latin typeface="Arial MT"/>
                <a:cs typeface="Arial MT"/>
              </a:defRPr>
            </a:lvl1pPr>
          </a:lstStyle>
          <a:p>
            <a:pPr marL="12700">
              <a:lnSpc>
                <a:spcPts val="1430"/>
              </a:lnSpc>
            </a:pPr>
            <a:r>
              <a:rPr sz="1575" baseline="2645" dirty="0">
                <a:solidFill>
                  <a:srgbClr val="CD9146"/>
                </a:solidFill>
              </a:rPr>
              <a:t>#TCCC-CPP-PPT-03</a:t>
            </a:r>
            <a:r>
              <a:rPr sz="1575" spc="337" baseline="2645" dirty="0">
                <a:solidFill>
                  <a:srgbClr val="CD9146"/>
                </a:solidFill>
              </a:rPr>
              <a:t> </a:t>
            </a:r>
            <a:r>
              <a:rPr sz="1575" spc="7" baseline="2645" dirty="0">
                <a:solidFill>
                  <a:srgbClr val="CD9146"/>
                </a:solidFill>
              </a:rPr>
              <a:t>08</a:t>
            </a:r>
            <a:r>
              <a:rPr sz="1575" spc="15" baseline="2645" dirty="0">
                <a:solidFill>
                  <a:srgbClr val="CD9146"/>
                </a:solidFill>
              </a:rPr>
              <a:t> </a:t>
            </a:r>
            <a:r>
              <a:rPr sz="1575" spc="-60" baseline="2645" dirty="0">
                <a:solidFill>
                  <a:srgbClr val="CD9146"/>
                </a:solidFill>
              </a:rPr>
              <a:t>AUG</a:t>
            </a:r>
            <a:r>
              <a:rPr sz="1575" spc="112" baseline="2645" dirty="0">
                <a:solidFill>
                  <a:srgbClr val="CD9146"/>
                </a:solidFill>
              </a:rPr>
              <a:t> </a:t>
            </a:r>
            <a:r>
              <a:rPr sz="1575" spc="7" baseline="2645" dirty="0">
                <a:solidFill>
                  <a:srgbClr val="CD9146"/>
                </a:solidFill>
              </a:rPr>
              <a:t>23 </a:t>
            </a:r>
            <a:r>
              <a:rPr sz="1575" spc="427" baseline="2645" dirty="0">
                <a:solidFill>
                  <a:srgbClr val="CD9146"/>
                </a:solidFill>
              </a:rPr>
              <a:t> </a:t>
            </a:r>
            <a:fld id="{81D60167-4931-47E6-BA6A-407CBD079E47}" type="slidenum">
              <a:rPr sz="1200" dirty="0">
                <a:solidFill>
                  <a:srgbClr val="000000"/>
                </a:solidFill>
              </a:rPr>
              <a:t>‹#›</a:t>
            </a:fld>
            <a:endParaRPr sz="1200"/>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2966720" y="738886"/>
            <a:ext cx="6258559" cy="1146810"/>
          </a:xfrm>
          <a:prstGeom prst="rect">
            <a:avLst/>
          </a:prstGeom>
        </p:spPr>
        <p:txBody>
          <a:bodyPr wrap="square" lIns="0" tIns="0" rIns="0" bIns="0">
            <a:spAutoFit/>
          </a:bodyPr>
          <a:lstStyle>
            <a:lvl1pPr>
              <a:defRPr sz="3600" b="1" i="0">
                <a:solidFill>
                  <a:srgbClr val="F1F1F1"/>
                </a:solidFill>
                <a:latin typeface="Arial"/>
                <a:cs typeface="Arial"/>
              </a:defRPr>
            </a:lvl1pPr>
          </a:lstStyle>
          <a:p>
            <a:endParaRPr/>
          </a:p>
        </p:txBody>
      </p:sp>
      <p:sp>
        <p:nvSpPr>
          <p:cNvPr id="3" name="Holder 3"/>
          <p:cNvSpPr>
            <a:spLocks noGrp="1"/>
          </p:cNvSpPr>
          <p:nvPr>
            <p:ph type="body" idx="1"/>
          </p:nvPr>
        </p:nvSpPr>
        <p:spPr>
          <a:xfrm>
            <a:off x="6456171" y="2216530"/>
            <a:ext cx="5298440" cy="3925570"/>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3/11/2024</a:t>
            </a:fld>
            <a:endParaRPr lang="en-US"/>
          </a:p>
        </p:txBody>
      </p:sp>
      <p:sp>
        <p:nvSpPr>
          <p:cNvPr id="6" name="Holder 6"/>
          <p:cNvSpPr>
            <a:spLocks noGrp="1"/>
          </p:cNvSpPr>
          <p:nvPr>
            <p:ph type="sldNum" sz="quarter" idx="7"/>
          </p:nvPr>
        </p:nvSpPr>
        <p:spPr>
          <a:xfrm>
            <a:off x="9537445" y="6576556"/>
            <a:ext cx="2334895" cy="196215"/>
          </a:xfrm>
          <a:prstGeom prst="rect">
            <a:avLst/>
          </a:prstGeom>
        </p:spPr>
        <p:txBody>
          <a:bodyPr wrap="square" lIns="0" tIns="0" rIns="0" bIns="0">
            <a:spAutoFit/>
          </a:bodyPr>
          <a:lstStyle>
            <a:lvl1pPr>
              <a:defRPr sz="1200" b="0" i="0">
                <a:solidFill>
                  <a:srgbClr val="898B8B"/>
                </a:solidFill>
                <a:latin typeface="Arial MT"/>
                <a:cs typeface="Arial MT"/>
              </a:defRPr>
            </a:lvl1pPr>
          </a:lstStyle>
          <a:p>
            <a:pPr marL="12700">
              <a:lnSpc>
                <a:spcPts val="1430"/>
              </a:lnSpc>
            </a:pPr>
            <a:r>
              <a:rPr sz="1575" baseline="2645" dirty="0">
                <a:solidFill>
                  <a:srgbClr val="CD9146"/>
                </a:solidFill>
              </a:rPr>
              <a:t>#TCCC-CPP-PPT-03</a:t>
            </a:r>
            <a:r>
              <a:rPr sz="1575" spc="337" baseline="2645" dirty="0">
                <a:solidFill>
                  <a:srgbClr val="CD9146"/>
                </a:solidFill>
              </a:rPr>
              <a:t> </a:t>
            </a:r>
            <a:r>
              <a:rPr sz="1575" spc="7" baseline="2645" dirty="0">
                <a:solidFill>
                  <a:srgbClr val="CD9146"/>
                </a:solidFill>
              </a:rPr>
              <a:t>08</a:t>
            </a:r>
            <a:r>
              <a:rPr sz="1575" spc="15" baseline="2645" dirty="0">
                <a:solidFill>
                  <a:srgbClr val="CD9146"/>
                </a:solidFill>
              </a:rPr>
              <a:t> </a:t>
            </a:r>
            <a:r>
              <a:rPr sz="1575" spc="-60" baseline="2645" dirty="0">
                <a:solidFill>
                  <a:srgbClr val="CD9146"/>
                </a:solidFill>
              </a:rPr>
              <a:t>AUG</a:t>
            </a:r>
            <a:r>
              <a:rPr sz="1575" spc="112" baseline="2645" dirty="0">
                <a:solidFill>
                  <a:srgbClr val="CD9146"/>
                </a:solidFill>
              </a:rPr>
              <a:t> </a:t>
            </a:r>
            <a:r>
              <a:rPr sz="1575" spc="7" baseline="2645" dirty="0">
                <a:solidFill>
                  <a:srgbClr val="CD9146"/>
                </a:solidFill>
              </a:rPr>
              <a:t>23 </a:t>
            </a:r>
            <a:r>
              <a:rPr sz="1575" spc="427" baseline="2645" dirty="0">
                <a:solidFill>
                  <a:srgbClr val="CD9146"/>
                </a:solidFill>
              </a:rPr>
              <a:t> </a:t>
            </a:r>
            <a:fld id="{81D60167-4931-47E6-BA6A-407CBD079E47}" type="slidenum">
              <a:rPr sz="1200" dirty="0">
                <a:solidFill>
                  <a:srgbClr val="000000"/>
                </a:solidFill>
              </a:rPr>
              <a:t>‹#›</a:t>
            </a:fld>
            <a:endParaRPr sz="120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8" Type="http://schemas.openxmlformats.org/officeDocument/2006/relationships/image" Target="../media/image15.png"/><Relationship Id="rId13" Type="http://schemas.openxmlformats.org/officeDocument/2006/relationships/image" Target="../media/image20.png"/><Relationship Id="rId18" Type="http://schemas.openxmlformats.org/officeDocument/2006/relationships/image" Target="../media/image25.pn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png"/><Relationship Id="rId17" Type="http://schemas.openxmlformats.org/officeDocument/2006/relationships/image" Target="../media/image24.png"/><Relationship Id="rId2" Type="http://schemas.openxmlformats.org/officeDocument/2006/relationships/notesSlide" Target="../notesSlides/notesSlide2.xml"/><Relationship Id="rId16" Type="http://schemas.openxmlformats.org/officeDocument/2006/relationships/image" Target="../media/image23.png"/><Relationship Id="rId1" Type="http://schemas.openxmlformats.org/officeDocument/2006/relationships/slideLayout" Target="../slideLayouts/slideLayout2.xml"/><Relationship Id="rId6" Type="http://schemas.openxmlformats.org/officeDocument/2006/relationships/image" Target="../media/image13.png"/><Relationship Id="rId11" Type="http://schemas.openxmlformats.org/officeDocument/2006/relationships/image" Target="../media/image18.png"/><Relationship Id="rId5" Type="http://schemas.openxmlformats.org/officeDocument/2006/relationships/image" Target="../media/image12.png"/><Relationship Id="rId15" Type="http://schemas.openxmlformats.org/officeDocument/2006/relationships/image" Target="../media/image22.png"/><Relationship Id="rId10" Type="http://schemas.openxmlformats.org/officeDocument/2006/relationships/image" Target="../media/image17.png"/><Relationship Id="rId4" Type="http://schemas.openxmlformats.org/officeDocument/2006/relationships/image" Target="../media/image11.png"/><Relationship Id="rId9" Type="http://schemas.openxmlformats.org/officeDocument/2006/relationships/image" Target="../media/image16.png"/><Relationship Id="rId14" Type="http://schemas.openxmlformats.org/officeDocument/2006/relationships/image" Target="../media/image21.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28.png"/><Relationship Id="rId4" Type="http://schemas.openxmlformats.org/officeDocument/2006/relationships/image" Target="../media/image27.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image" Target="../media/image29.png"/></Relationships>
</file>

<file path=ppt/slides/_rels/slide7.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10.png"/><Relationship Id="rId7" Type="http://schemas.openxmlformats.org/officeDocument/2006/relationships/image" Target="../media/image34.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33.png"/><Relationship Id="rId5" Type="http://schemas.openxmlformats.org/officeDocument/2006/relationships/image" Target="../media/image32.png"/><Relationship Id="rId10" Type="http://schemas.openxmlformats.org/officeDocument/2006/relationships/image" Target="../media/image37.png"/><Relationship Id="rId4" Type="http://schemas.openxmlformats.org/officeDocument/2006/relationships/image" Target="../media/image31.png"/><Relationship Id="rId9" Type="http://schemas.openxmlformats.org/officeDocument/2006/relationships/image" Target="../media/image36.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41.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image" Target="../media/image38.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43.png"/><Relationship Id="rId4" Type="http://schemas.openxmlformats.org/officeDocument/2006/relationships/image" Target="../media/image42.png"/></Relationships>
</file>

<file path=ppt/slides/_rels/slide10.xml.rels><?xml version="1.0" encoding="UTF-8" standalone="yes"?>
<Relationships xmlns="http://schemas.openxmlformats.org/package/2006/relationships"><Relationship Id="rId8" Type="http://schemas.openxmlformats.org/officeDocument/2006/relationships/image" Target="../media/image48.png"/><Relationship Id="rId3" Type="http://schemas.openxmlformats.org/officeDocument/2006/relationships/image" Target="../media/image10.png"/><Relationship Id="rId7" Type="http://schemas.openxmlformats.org/officeDocument/2006/relationships/image" Target="../media/image47.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44.png"/></Relationships>
</file>

<file path=ppt/slides/_rels/slide11.xml.rels><?xml version="1.0" encoding="UTF-8" standalone="yes"?>
<Relationships xmlns="http://schemas.openxmlformats.org/package/2006/relationships"><Relationship Id="rId8" Type="http://schemas.openxmlformats.org/officeDocument/2006/relationships/image" Target="../media/image52.png"/><Relationship Id="rId3" Type="http://schemas.openxmlformats.org/officeDocument/2006/relationships/image" Target="../media/image10.png"/><Relationship Id="rId7" Type="http://schemas.openxmlformats.org/officeDocument/2006/relationships/image" Target="../media/image37.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49.png"/><Relationship Id="rId9" Type="http://schemas.openxmlformats.org/officeDocument/2006/relationships/image" Target="../media/image53.png"/></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57.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56.png"/><Relationship Id="rId5" Type="http://schemas.openxmlformats.org/officeDocument/2006/relationships/image" Target="../media/image55.png"/><Relationship Id="rId4" Type="http://schemas.openxmlformats.org/officeDocument/2006/relationships/image" Target="../media/image54.png"/></Relationships>
</file>

<file path=ppt/slides/_rels/slide13.xml.rels><?xml version="1.0" encoding="UTF-8" standalone="yes"?>
<Relationships xmlns="http://schemas.openxmlformats.org/package/2006/relationships"><Relationship Id="rId8" Type="http://schemas.openxmlformats.org/officeDocument/2006/relationships/image" Target="../media/image62.png"/><Relationship Id="rId3" Type="http://schemas.openxmlformats.org/officeDocument/2006/relationships/image" Target="../media/image10.png"/><Relationship Id="rId7" Type="http://schemas.openxmlformats.org/officeDocument/2006/relationships/image" Target="../media/image61.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60.png"/><Relationship Id="rId5" Type="http://schemas.openxmlformats.org/officeDocument/2006/relationships/image" Target="../media/image59.png"/><Relationship Id="rId4" Type="http://schemas.openxmlformats.org/officeDocument/2006/relationships/image" Target="../media/image58.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63.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14.xml"/><Relationship Id="rId1" Type="http://schemas.openxmlformats.org/officeDocument/2006/relationships/slideLayout" Target="../slideLayouts/slideLayout4.xml"/><Relationship Id="rId6" Type="http://schemas.openxmlformats.org/officeDocument/2006/relationships/image" Target="../media/image67.png"/><Relationship Id="rId5" Type="http://schemas.openxmlformats.org/officeDocument/2006/relationships/image" Target="../media/image66.png"/><Relationship Id="rId4" Type="http://schemas.openxmlformats.org/officeDocument/2006/relationships/image" Target="../media/image65.png"/></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70.png"/><Relationship Id="rId5" Type="http://schemas.openxmlformats.org/officeDocument/2006/relationships/image" Target="../media/image69.png"/><Relationship Id="rId4" Type="http://schemas.openxmlformats.org/officeDocument/2006/relationships/image" Target="../media/image68.png"/></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74.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73.jpg"/><Relationship Id="rId5" Type="http://schemas.openxmlformats.org/officeDocument/2006/relationships/image" Target="../media/image72.png"/><Relationship Id="rId4" Type="http://schemas.openxmlformats.org/officeDocument/2006/relationships/image" Target="../media/image71.png"/></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76.png"/><Relationship Id="rId4" Type="http://schemas.openxmlformats.org/officeDocument/2006/relationships/image" Target="../media/image75.png"/></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78.png"/><Relationship Id="rId4" Type="http://schemas.openxmlformats.org/officeDocument/2006/relationships/image" Target="../media/image77.png"/></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81.png"/><Relationship Id="rId5" Type="http://schemas.openxmlformats.org/officeDocument/2006/relationships/image" Target="../media/image80.png"/><Relationship Id="rId4" Type="http://schemas.openxmlformats.org/officeDocument/2006/relationships/image" Target="../media/image79.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82.png"/><Relationship Id="rId4" Type="http://schemas.openxmlformats.org/officeDocument/2006/relationships/notesSlide" Target="../notesSlides/notesSlide20.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82.png"/><Relationship Id="rId4" Type="http://schemas.openxmlformats.org/officeDocument/2006/relationships/notesSlide" Target="../notesSlides/notesSlide21.xml"/></Relationships>
</file>

<file path=ppt/slides/_rels/slide2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84.png"/><Relationship Id="rId4" Type="http://schemas.openxmlformats.org/officeDocument/2006/relationships/image" Target="../media/image83.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82.png"/><Relationship Id="rId4" Type="http://schemas.openxmlformats.org/officeDocument/2006/relationships/notesSlide" Target="../notesSlides/notesSlide23.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82.png"/><Relationship Id="rId4" Type="http://schemas.openxmlformats.org/officeDocument/2006/relationships/notesSlide" Target="../notesSlides/notesSlide24.xml"/></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88.png"/><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87.png"/><Relationship Id="rId5" Type="http://schemas.openxmlformats.org/officeDocument/2006/relationships/image" Target="../media/image86.png"/><Relationship Id="rId4" Type="http://schemas.openxmlformats.org/officeDocument/2006/relationships/image" Target="../media/image85.png"/></Relationships>
</file>

<file path=ppt/slides/_rels/slide2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89.png"/></Relationships>
</file>

<file path=ppt/slides/_rels/slide28.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93.jpg"/><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image" Target="../media/image92.png"/><Relationship Id="rId5" Type="http://schemas.openxmlformats.org/officeDocument/2006/relationships/image" Target="../media/image91.png"/><Relationship Id="rId4" Type="http://schemas.openxmlformats.org/officeDocument/2006/relationships/image" Target="../media/image90.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82.png"/><Relationship Id="rId4" Type="http://schemas.openxmlformats.org/officeDocument/2006/relationships/image" Target="../media/image1.png"/></Relationships>
</file>

<file path=ppt/slides/_rels/slide3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image" Target="../media/image96.png"/><Relationship Id="rId5" Type="http://schemas.openxmlformats.org/officeDocument/2006/relationships/image" Target="../media/image95.png"/><Relationship Id="rId4" Type="http://schemas.openxmlformats.org/officeDocument/2006/relationships/image" Target="../media/image94.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7.mp4"/><Relationship Id="rId1" Type="http://schemas.microsoft.com/office/2007/relationships/media" Target="../media/media7.mp4"/><Relationship Id="rId4" Type="http://schemas.openxmlformats.org/officeDocument/2006/relationships/image" Target="../media/image82.png"/></Relationships>
</file>

<file path=ppt/slides/_rels/slide3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87.png"/></Relationships>
</file>

<file path=ppt/slides/_rels/slide3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0.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1.xml"/><Relationship Id="rId1" Type="http://schemas.openxmlformats.org/officeDocument/2006/relationships/slideLayout" Target="../slideLayouts/slideLayout2.xml"/><Relationship Id="rId5" Type="http://schemas.openxmlformats.org/officeDocument/2006/relationships/image" Target="../media/image98.png"/><Relationship Id="rId4" Type="http://schemas.openxmlformats.org/officeDocument/2006/relationships/image" Target="../media/image97.png"/></Relationships>
</file>

<file path=ppt/slides/_rels/slide35.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image" Target="../media/image99.png"/><Relationship Id="rId1" Type="http://schemas.openxmlformats.org/officeDocument/2006/relationships/slideLayout" Target="../slideLayouts/slideLayout4.xml"/><Relationship Id="rId5" Type="http://schemas.openxmlformats.org/officeDocument/2006/relationships/image" Target="../media/image102.png"/><Relationship Id="rId4" Type="http://schemas.openxmlformats.org/officeDocument/2006/relationships/image" Target="../media/image101.png"/></Relationships>
</file>

<file path=ppt/slides/_rels/slide36.xml.rels><?xml version="1.0" encoding="UTF-8" standalone="yes"?>
<Relationships xmlns="http://schemas.openxmlformats.org/package/2006/relationships"><Relationship Id="rId3" Type="http://schemas.openxmlformats.org/officeDocument/2006/relationships/image" Target="../media/image103.jp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105.jpg"/><Relationship Id="rId4" Type="http://schemas.openxmlformats.org/officeDocument/2006/relationships/image" Target="../media/image104.png"/></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4086225" y="324682"/>
            <a:ext cx="7334250" cy="6422390"/>
          </a:xfrm>
          <a:prstGeom prst="rect">
            <a:avLst/>
          </a:prstGeom>
        </p:spPr>
        <p:txBody>
          <a:bodyPr vert="horz" wrap="square" lIns="0" tIns="0" rIns="0" bIns="0" rtlCol="0">
            <a:spAutoFit/>
          </a:bodyPr>
          <a:lstStyle/>
          <a:p>
            <a:pPr>
              <a:lnSpc>
                <a:spcPts val="2235"/>
              </a:lnSpc>
            </a:pPr>
            <a:r>
              <a:rPr sz="2000" b="1" spc="-95" dirty="0">
                <a:solidFill>
                  <a:srgbClr val="756F6F"/>
                </a:solidFill>
                <a:latin typeface="Arial"/>
                <a:cs typeface="Arial"/>
              </a:rPr>
              <a:t>M</a:t>
            </a:r>
            <a:r>
              <a:rPr sz="2000" b="1" spc="45" dirty="0">
                <a:solidFill>
                  <a:srgbClr val="756F6F"/>
                </a:solidFill>
                <a:latin typeface="Arial"/>
                <a:cs typeface="Arial"/>
              </a:rPr>
              <a:t>odu</a:t>
            </a:r>
            <a:r>
              <a:rPr sz="2000" b="1" spc="35" dirty="0">
                <a:solidFill>
                  <a:srgbClr val="756F6F"/>
                </a:solidFill>
                <a:latin typeface="Arial"/>
                <a:cs typeface="Arial"/>
              </a:rPr>
              <a:t>l</a:t>
            </a:r>
            <a:r>
              <a:rPr sz="2000" b="1" spc="15" dirty="0">
                <a:solidFill>
                  <a:srgbClr val="756F6F"/>
                </a:solidFill>
                <a:latin typeface="Arial"/>
                <a:cs typeface="Arial"/>
              </a:rPr>
              <a:t>e</a:t>
            </a:r>
            <a:r>
              <a:rPr sz="2000" b="1" spc="-110" dirty="0">
                <a:solidFill>
                  <a:srgbClr val="756F6F"/>
                </a:solidFill>
                <a:latin typeface="Arial"/>
                <a:cs typeface="Arial"/>
              </a:rPr>
              <a:t> </a:t>
            </a:r>
            <a:r>
              <a:rPr sz="2000" b="1" spc="10" dirty="0">
                <a:solidFill>
                  <a:srgbClr val="756F6F"/>
                </a:solidFill>
                <a:latin typeface="Arial"/>
                <a:cs typeface="Arial"/>
              </a:rPr>
              <a:t>3:</a:t>
            </a:r>
            <a:r>
              <a:rPr sz="2000" b="1" spc="-35" dirty="0">
                <a:solidFill>
                  <a:srgbClr val="756F6F"/>
                </a:solidFill>
                <a:latin typeface="Arial"/>
                <a:cs typeface="Arial"/>
              </a:rPr>
              <a:t> </a:t>
            </a:r>
            <a:r>
              <a:rPr sz="2000" b="1" spc="45" dirty="0">
                <a:solidFill>
                  <a:srgbClr val="756F6F"/>
                </a:solidFill>
                <a:latin typeface="Arial"/>
                <a:cs typeface="Arial"/>
              </a:rPr>
              <a:t>C</a:t>
            </a:r>
            <a:r>
              <a:rPr sz="2000" b="1" spc="15" dirty="0">
                <a:solidFill>
                  <a:srgbClr val="756F6F"/>
                </a:solidFill>
                <a:latin typeface="Arial"/>
                <a:cs typeface="Arial"/>
              </a:rPr>
              <a:t>a</a:t>
            </a:r>
            <a:r>
              <a:rPr sz="2000" b="1" spc="40" dirty="0">
                <a:solidFill>
                  <a:srgbClr val="756F6F"/>
                </a:solidFill>
                <a:latin typeface="Arial"/>
                <a:cs typeface="Arial"/>
              </a:rPr>
              <a:t>r</a:t>
            </a:r>
            <a:r>
              <a:rPr sz="2000" b="1" spc="15" dirty="0">
                <a:solidFill>
                  <a:srgbClr val="756F6F"/>
                </a:solidFill>
                <a:latin typeface="Arial"/>
                <a:cs typeface="Arial"/>
              </a:rPr>
              <a:t>e</a:t>
            </a:r>
            <a:r>
              <a:rPr sz="2000" b="1" spc="-185" dirty="0">
                <a:solidFill>
                  <a:srgbClr val="756F6F"/>
                </a:solidFill>
                <a:latin typeface="Arial"/>
                <a:cs typeface="Arial"/>
              </a:rPr>
              <a:t> </a:t>
            </a:r>
            <a:r>
              <a:rPr sz="2000" b="1" spc="45" dirty="0">
                <a:solidFill>
                  <a:srgbClr val="756F6F"/>
                </a:solidFill>
                <a:latin typeface="Arial"/>
                <a:cs typeface="Arial"/>
              </a:rPr>
              <a:t>Und</a:t>
            </a:r>
            <a:r>
              <a:rPr sz="2000" b="1" spc="10" dirty="0">
                <a:solidFill>
                  <a:srgbClr val="756F6F"/>
                </a:solidFill>
                <a:latin typeface="Arial"/>
                <a:cs typeface="Arial"/>
              </a:rPr>
              <a:t>er</a:t>
            </a:r>
            <a:r>
              <a:rPr sz="2000" b="1" spc="-150" dirty="0">
                <a:solidFill>
                  <a:srgbClr val="756F6F"/>
                </a:solidFill>
                <a:latin typeface="Arial"/>
                <a:cs typeface="Arial"/>
              </a:rPr>
              <a:t> </a:t>
            </a:r>
            <a:r>
              <a:rPr sz="2000" b="1" spc="45" dirty="0">
                <a:solidFill>
                  <a:srgbClr val="756F6F"/>
                </a:solidFill>
                <a:latin typeface="Arial"/>
                <a:cs typeface="Arial"/>
              </a:rPr>
              <a:t>F</a:t>
            </a:r>
            <a:r>
              <a:rPr sz="2000" b="1" spc="35" dirty="0">
                <a:solidFill>
                  <a:srgbClr val="756F6F"/>
                </a:solidFill>
                <a:latin typeface="Arial"/>
                <a:cs typeface="Arial"/>
              </a:rPr>
              <a:t>i</a:t>
            </a:r>
            <a:r>
              <a:rPr sz="2000" b="1" spc="40" dirty="0">
                <a:solidFill>
                  <a:srgbClr val="756F6F"/>
                </a:solidFill>
                <a:latin typeface="Arial"/>
                <a:cs typeface="Arial"/>
              </a:rPr>
              <a:t>r</a:t>
            </a:r>
            <a:r>
              <a:rPr sz="2000" b="1" spc="15" dirty="0">
                <a:solidFill>
                  <a:srgbClr val="756F6F"/>
                </a:solidFill>
                <a:latin typeface="Arial"/>
                <a:cs typeface="Arial"/>
              </a:rPr>
              <a:t>e</a:t>
            </a:r>
            <a:r>
              <a:rPr sz="2000" b="1" spc="-40" dirty="0">
                <a:solidFill>
                  <a:srgbClr val="756F6F"/>
                </a:solidFill>
                <a:latin typeface="Arial"/>
                <a:cs typeface="Arial"/>
              </a:rPr>
              <a:t>/</a:t>
            </a:r>
            <a:r>
              <a:rPr sz="2000" b="1" spc="45" dirty="0">
                <a:solidFill>
                  <a:srgbClr val="756F6F"/>
                </a:solidFill>
                <a:latin typeface="Arial"/>
                <a:cs typeface="Arial"/>
              </a:rPr>
              <a:t>Th</a:t>
            </a:r>
            <a:r>
              <a:rPr sz="2000" b="1" spc="-30" dirty="0">
                <a:solidFill>
                  <a:srgbClr val="756F6F"/>
                </a:solidFill>
                <a:latin typeface="Arial"/>
                <a:cs typeface="Arial"/>
              </a:rPr>
              <a:t>r</a:t>
            </a:r>
            <a:r>
              <a:rPr sz="2000" b="1" spc="10" dirty="0">
                <a:solidFill>
                  <a:srgbClr val="756F6F"/>
                </a:solidFill>
                <a:latin typeface="Arial"/>
                <a:cs typeface="Arial"/>
              </a:rPr>
              <a:t>eat</a:t>
            </a:r>
            <a:endParaRPr sz="20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gn="r">
              <a:lnSpc>
                <a:spcPct val="100000"/>
              </a:lnSpc>
              <a:spcBef>
                <a:spcPts val="1525"/>
              </a:spcBef>
            </a:pPr>
            <a:r>
              <a:rPr sz="1050" dirty="0">
                <a:solidFill>
                  <a:srgbClr val="CD9146"/>
                </a:solidFill>
                <a:latin typeface="Arial MT"/>
                <a:cs typeface="Arial MT"/>
              </a:rPr>
              <a:t>#TCCC-CPP-PPT-03</a:t>
            </a:r>
            <a:r>
              <a:rPr sz="1050" spc="210" dirty="0">
                <a:solidFill>
                  <a:srgbClr val="CD9146"/>
                </a:solidFill>
                <a:latin typeface="Arial MT"/>
                <a:cs typeface="Arial MT"/>
              </a:rPr>
              <a:t> </a:t>
            </a:r>
            <a:r>
              <a:rPr sz="1050" spc="5" dirty="0">
                <a:solidFill>
                  <a:srgbClr val="CD9146"/>
                </a:solidFill>
                <a:latin typeface="Arial MT"/>
                <a:cs typeface="Arial MT"/>
              </a:rPr>
              <a:t>08 </a:t>
            </a:r>
            <a:r>
              <a:rPr sz="1050" spc="-40" dirty="0">
                <a:solidFill>
                  <a:srgbClr val="CD9146"/>
                </a:solidFill>
                <a:latin typeface="Arial MT"/>
                <a:cs typeface="Arial MT"/>
              </a:rPr>
              <a:t>AUG</a:t>
            </a:r>
            <a:r>
              <a:rPr sz="1050" spc="65" dirty="0">
                <a:solidFill>
                  <a:srgbClr val="CD9146"/>
                </a:solidFill>
                <a:latin typeface="Arial MT"/>
                <a:cs typeface="Arial MT"/>
              </a:rPr>
              <a:t> </a:t>
            </a:r>
            <a:r>
              <a:rPr sz="1050" spc="5" dirty="0">
                <a:solidFill>
                  <a:srgbClr val="CD9146"/>
                </a:solidFill>
                <a:latin typeface="Arial MT"/>
                <a:cs typeface="Arial MT"/>
              </a:rPr>
              <a:t>23</a:t>
            </a:r>
            <a:endParaRPr sz="1050">
              <a:latin typeface="Arial MT"/>
              <a:cs typeface="Arial MT"/>
            </a:endParaRPr>
          </a:p>
        </p:txBody>
      </p:sp>
      <p:grpSp>
        <p:nvGrpSpPr>
          <p:cNvPr id="3" name="object 3"/>
          <p:cNvGrpSpPr/>
          <p:nvPr/>
        </p:nvGrpSpPr>
        <p:grpSpPr>
          <a:xfrm>
            <a:off x="0" y="0"/>
            <a:ext cx="12192000" cy="6858000"/>
            <a:chOff x="0" y="0"/>
            <a:chExt cx="12192000" cy="6858000"/>
          </a:xfrm>
        </p:grpSpPr>
        <p:pic>
          <p:nvPicPr>
            <p:cNvPr id="4" name="object 4"/>
            <p:cNvPicPr/>
            <p:nvPr/>
          </p:nvPicPr>
          <p:blipFill>
            <a:blip r:embed="rId2" cstate="print"/>
            <a:stretch>
              <a:fillRect/>
            </a:stretch>
          </p:blipFill>
          <p:spPr>
            <a:xfrm>
              <a:off x="304800" y="257175"/>
              <a:ext cx="1181100" cy="657225"/>
            </a:xfrm>
            <a:prstGeom prst="rect">
              <a:avLst/>
            </a:prstGeom>
          </p:spPr>
        </p:pic>
        <p:pic>
          <p:nvPicPr>
            <p:cNvPr id="5" name="object 5"/>
            <p:cNvPicPr/>
            <p:nvPr/>
          </p:nvPicPr>
          <p:blipFill>
            <a:blip r:embed="rId3" cstate="print"/>
            <a:stretch>
              <a:fillRect/>
            </a:stretch>
          </p:blipFill>
          <p:spPr>
            <a:xfrm>
              <a:off x="0" y="0"/>
              <a:ext cx="12191999" cy="6857999"/>
            </a:xfrm>
            <a:prstGeom prst="rect">
              <a:avLst/>
            </a:prstGeom>
          </p:spPr>
        </p:pic>
        <p:sp>
          <p:nvSpPr>
            <p:cNvPr id="6" name="object 6"/>
            <p:cNvSpPr/>
            <p:nvPr/>
          </p:nvSpPr>
          <p:spPr>
            <a:xfrm>
              <a:off x="6153150" y="5905500"/>
              <a:ext cx="2390775" cy="581025"/>
            </a:xfrm>
            <a:custGeom>
              <a:avLst/>
              <a:gdLst/>
              <a:ahLst/>
              <a:cxnLst/>
              <a:rect l="l" t="t" r="r" b="b"/>
              <a:pathLst>
                <a:path w="2390775" h="581025">
                  <a:moveTo>
                    <a:pt x="2293874" y="0"/>
                  </a:moveTo>
                  <a:lnTo>
                    <a:pt x="96900" y="0"/>
                  </a:lnTo>
                  <a:lnTo>
                    <a:pt x="59150" y="7610"/>
                  </a:lnTo>
                  <a:lnTo>
                    <a:pt x="28352" y="28363"/>
                  </a:lnTo>
                  <a:lnTo>
                    <a:pt x="7604" y="59144"/>
                  </a:lnTo>
                  <a:lnTo>
                    <a:pt x="0" y="96837"/>
                  </a:lnTo>
                  <a:lnTo>
                    <a:pt x="0" y="484187"/>
                  </a:lnTo>
                  <a:lnTo>
                    <a:pt x="7604" y="521880"/>
                  </a:lnTo>
                  <a:lnTo>
                    <a:pt x="28352" y="552661"/>
                  </a:lnTo>
                  <a:lnTo>
                    <a:pt x="59150" y="573414"/>
                  </a:lnTo>
                  <a:lnTo>
                    <a:pt x="96900" y="581025"/>
                  </a:lnTo>
                  <a:lnTo>
                    <a:pt x="2293874" y="581025"/>
                  </a:lnTo>
                  <a:lnTo>
                    <a:pt x="2331624" y="573414"/>
                  </a:lnTo>
                  <a:lnTo>
                    <a:pt x="2362422" y="552661"/>
                  </a:lnTo>
                  <a:lnTo>
                    <a:pt x="2383170" y="521880"/>
                  </a:lnTo>
                  <a:lnTo>
                    <a:pt x="2390775" y="484187"/>
                  </a:lnTo>
                  <a:lnTo>
                    <a:pt x="2390775" y="96837"/>
                  </a:lnTo>
                  <a:lnTo>
                    <a:pt x="2383170" y="59144"/>
                  </a:lnTo>
                  <a:lnTo>
                    <a:pt x="2362422" y="28363"/>
                  </a:lnTo>
                  <a:lnTo>
                    <a:pt x="2331624" y="7610"/>
                  </a:lnTo>
                  <a:lnTo>
                    <a:pt x="2293874" y="0"/>
                  </a:lnTo>
                  <a:close/>
                </a:path>
              </a:pathLst>
            </a:custGeom>
            <a:solidFill>
              <a:srgbClr val="1A1B1B">
                <a:alpha val="29019"/>
              </a:srgbClr>
            </a:solidFill>
          </p:spPr>
          <p:txBody>
            <a:bodyPr wrap="square" lIns="0" tIns="0" rIns="0" bIns="0" rtlCol="0"/>
            <a:lstStyle/>
            <a:p>
              <a:endParaRPr/>
            </a:p>
          </p:txBody>
        </p:sp>
      </p:grpSp>
      <p:sp>
        <p:nvSpPr>
          <p:cNvPr id="7" name="object 7"/>
          <p:cNvSpPr txBox="1"/>
          <p:nvPr/>
        </p:nvSpPr>
        <p:spPr>
          <a:xfrm>
            <a:off x="6425565" y="5959157"/>
            <a:ext cx="1857375" cy="468630"/>
          </a:xfrm>
          <a:prstGeom prst="rect">
            <a:avLst/>
          </a:prstGeom>
        </p:spPr>
        <p:txBody>
          <a:bodyPr vert="horz" wrap="square" lIns="0" tIns="15875" rIns="0" bIns="0" rtlCol="0">
            <a:spAutoFit/>
          </a:bodyPr>
          <a:lstStyle/>
          <a:p>
            <a:pPr marR="6985" algn="ctr">
              <a:lnSpc>
                <a:spcPct val="100000"/>
              </a:lnSpc>
              <a:spcBef>
                <a:spcPts val="125"/>
              </a:spcBef>
            </a:pPr>
            <a:r>
              <a:rPr sz="1550" dirty="0">
                <a:solidFill>
                  <a:srgbClr val="D9D9D9"/>
                </a:solidFill>
                <a:latin typeface="Arial Black"/>
                <a:cs typeface="Arial Black"/>
              </a:rPr>
              <a:t>TCCC</a:t>
            </a:r>
            <a:r>
              <a:rPr sz="1550" spc="95" dirty="0">
                <a:solidFill>
                  <a:srgbClr val="D9D9D9"/>
                </a:solidFill>
                <a:latin typeface="Arial Black"/>
                <a:cs typeface="Arial Black"/>
              </a:rPr>
              <a:t> </a:t>
            </a:r>
            <a:r>
              <a:rPr sz="1550" dirty="0">
                <a:solidFill>
                  <a:srgbClr val="D9D9D9"/>
                </a:solidFill>
                <a:latin typeface="Arial MT"/>
                <a:cs typeface="Arial MT"/>
              </a:rPr>
              <a:t>TIER</a:t>
            </a:r>
            <a:r>
              <a:rPr sz="1550" spc="125" dirty="0">
                <a:solidFill>
                  <a:srgbClr val="D9D9D9"/>
                </a:solidFill>
                <a:latin typeface="Arial MT"/>
                <a:cs typeface="Arial MT"/>
              </a:rPr>
              <a:t> </a:t>
            </a:r>
            <a:r>
              <a:rPr sz="1550" spc="15" dirty="0">
                <a:solidFill>
                  <a:srgbClr val="D9D9D9"/>
                </a:solidFill>
                <a:latin typeface="Arial MT"/>
                <a:cs typeface="Arial MT"/>
              </a:rPr>
              <a:t>3</a:t>
            </a:r>
            <a:endParaRPr sz="1550">
              <a:latin typeface="Arial MT"/>
              <a:cs typeface="Arial MT"/>
            </a:endParaRPr>
          </a:p>
          <a:p>
            <a:pPr algn="ctr">
              <a:lnSpc>
                <a:spcPct val="100000"/>
              </a:lnSpc>
              <a:spcBef>
                <a:spcPts val="95"/>
              </a:spcBef>
            </a:pPr>
            <a:r>
              <a:rPr sz="1250" spc="-25" dirty="0">
                <a:solidFill>
                  <a:srgbClr val="D9D9D9"/>
                </a:solidFill>
                <a:latin typeface="Arial MT"/>
                <a:cs typeface="Arial MT"/>
              </a:rPr>
              <a:t>Combat</a:t>
            </a:r>
            <a:r>
              <a:rPr sz="1250" spc="315" dirty="0">
                <a:solidFill>
                  <a:srgbClr val="D9D9D9"/>
                </a:solidFill>
                <a:latin typeface="Arial MT"/>
                <a:cs typeface="Arial MT"/>
              </a:rPr>
              <a:t> </a:t>
            </a:r>
            <a:r>
              <a:rPr sz="1250" spc="-5" dirty="0">
                <a:solidFill>
                  <a:srgbClr val="D9D9D9"/>
                </a:solidFill>
                <a:latin typeface="Arial MT"/>
                <a:cs typeface="Arial MT"/>
              </a:rPr>
              <a:t>Medic/Corpsman</a:t>
            </a:r>
            <a:endParaRPr sz="1250">
              <a:latin typeface="Arial MT"/>
              <a:cs typeface="Arial MT"/>
            </a:endParaRPr>
          </a:p>
        </p:txBody>
      </p:sp>
      <p:sp>
        <p:nvSpPr>
          <p:cNvPr id="8" name="object 8"/>
          <p:cNvSpPr/>
          <p:nvPr/>
        </p:nvSpPr>
        <p:spPr>
          <a:xfrm>
            <a:off x="8715375" y="5905500"/>
            <a:ext cx="2381250" cy="581025"/>
          </a:xfrm>
          <a:custGeom>
            <a:avLst/>
            <a:gdLst/>
            <a:ahLst/>
            <a:cxnLst/>
            <a:rect l="l" t="t" r="r" b="b"/>
            <a:pathLst>
              <a:path w="2381250" h="581025">
                <a:moveTo>
                  <a:pt x="2284349" y="0"/>
                </a:moveTo>
                <a:lnTo>
                  <a:pt x="96900" y="0"/>
                </a:lnTo>
                <a:lnTo>
                  <a:pt x="59150" y="7610"/>
                </a:lnTo>
                <a:lnTo>
                  <a:pt x="28352" y="28363"/>
                </a:lnTo>
                <a:lnTo>
                  <a:pt x="7604" y="59144"/>
                </a:lnTo>
                <a:lnTo>
                  <a:pt x="0" y="96837"/>
                </a:lnTo>
                <a:lnTo>
                  <a:pt x="0" y="484187"/>
                </a:lnTo>
                <a:lnTo>
                  <a:pt x="7604" y="521880"/>
                </a:lnTo>
                <a:lnTo>
                  <a:pt x="28352" y="552661"/>
                </a:lnTo>
                <a:lnTo>
                  <a:pt x="59150" y="573414"/>
                </a:lnTo>
                <a:lnTo>
                  <a:pt x="96900" y="581025"/>
                </a:lnTo>
                <a:lnTo>
                  <a:pt x="2284349" y="581025"/>
                </a:lnTo>
                <a:lnTo>
                  <a:pt x="2322099" y="573414"/>
                </a:lnTo>
                <a:lnTo>
                  <a:pt x="2352897" y="552661"/>
                </a:lnTo>
                <a:lnTo>
                  <a:pt x="2373645" y="521880"/>
                </a:lnTo>
                <a:lnTo>
                  <a:pt x="2381250" y="484187"/>
                </a:lnTo>
                <a:lnTo>
                  <a:pt x="2381250" y="96837"/>
                </a:lnTo>
                <a:lnTo>
                  <a:pt x="2373645" y="59144"/>
                </a:lnTo>
                <a:lnTo>
                  <a:pt x="2352897" y="28363"/>
                </a:lnTo>
                <a:lnTo>
                  <a:pt x="2322099" y="7610"/>
                </a:lnTo>
                <a:lnTo>
                  <a:pt x="2284349" y="0"/>
                </a:lnTo>
                <a:close/>
              </a:path>
            </a:pathLst>
          </a:custGeom>
          <a:solidFill>
            <a:srgbClr val="1A1B1B"/>
          </a:solidFill>
        </p:spPr>
        <p:txBody>
          <a:bodyPr wrap="square" lIns="0" tIns="0" rIns="0" bIns="0" rtlCol="0"/>
          <a:lstStyle/>
          <a:p>
            <a:endParaRPr/>
          </a:p>
        </p:txBody>
      </p:sp>
      <p:sp>
        <p:nvSpPr>
          <p:cNvPr id="9" name="object 9"/>
          <p:cNvSpPr txBox="1"/>
          <p:nvPr/>
        </p:nvSpPr>
        <p:spPr>
          <a:xfrm>
            <a:off x="8880856" y="5959157"/>
            <a:ext cx="2049780" cy="468630"/>
          </a:xfrm>
          <a:prstGeom prst="rect">
            <a:avLst/>
          </a:prstGeom>
        </p:spPr>
        <p:txBody>
          <a:bodyPr vert="horz" wrap="square" lIns="0" tIns="15875" rIns="0" bIns="0" rtlCol="0">
            <a:spAutoFit/>
          </a:bodyPr>
          <a:lstStyle/>
          <a:p>
            <a:pPr marL="12065" algn="ctr">
              <a:lnSpc>
                <a:spcPct val="100000"/>
              </a:lnSpc>
              <a:spcBef>
                <a:spcPts val="125"/>
              </a:spcBef>
            </a:pPr>
            <a:r>
              <a:rPr sz="1550" dirty="0">
                <a:solidFill>
                  <a:srgbClr val="FFFFFF"/>
                </a:solidFill>
                <a:latin typeface="Arial Black"/>
                <a:cs typeface="Arial Black"/>
              </a:rPr>
              <a:t>TCCC</a:t>
            </a:r>
            <a:r>
              <a:rPr sz="1550" spc="20" dirty="0">
                <a:solidFill>
                  <a:srgbClr val="FFFFFF"/>
                </a:solidFill>
                <a:latin typeface="Arial Black"/>
                <a:cs typeface="Arial Black"/>
              </a:rPr>
              <a:t> </a:t>
            </a:r>
            <a:r>
              <a:rPr sz="1550" dirty="0">
                <a:solidFill>
                  <a:srgbClr val="FFFFFF"/>
                </a:solidFill>
                <a:latin typeface="Arial MT"/>
                <a:cs typeface="Arial MT"/>
              </a:rPr>
              <a:t>TIER</a:t>
            </a:r>
            <a:r>
              <a:rPr sz="1550" spc="120" dirty="0">
                <a:solidFill>
                  <a:srgbClr val="FFFFFF"/>
                </a:solidFill>
                <a:latin typeface="Arial MT"/>
                <a:cs typeface="Arial MT"/>
              </a:rPr>
              <a:t> </a:t>
            </a:r>
            <a:r>
              <a:rPr sz="1550" spc="15" dirty="0">
                <a:solidFill>
                  <a:srgbClr val="FFFFFF"/>
                </a:solidFill>
                <a:latin typeface="Arial MT"/>
                <a:cs typeface="Arial MT"/>
              </a:rPr>
              <a:t>4</a:t>
            </a:r>
            <a:endParaRPr sz="1550">
              <a:latin typeface="Arial MT"/>
              <a:cs typeface="Arial MT"/>
            </a:endParaRPr>
          </a:p>
          <a:p>
            <a:pPr algn="ctr">
              <a:lnSpc>
                <a:spcPct val="100000"/>
              </a:lnSpc>
              <a:spcBef>
                <a:spcPts val="95"/>
              </a:spcBef>
            </a:pPr>
            <a:r>
              <a:rPr sz="1250" spc="-25" dirty="0">
                <a:solidFill>
                  <a:srgbClr val="FFFFFF"/>
                </a:solidFill>
                <a:latin typeface="Arial MT"/>
                <a:cs typeface="Arial MT"/>
              </a:rPr>
              <a:t>Combat</a:t>
            </a:r>
            <a:r>
              <a:rPr sz="1250" spc="310" dirty="0">
                <a:solidFill>
                  <a:srgbClr val="FFFFFF"/>
                </a:solidFill>
                <a:latin typeface="Arial MT"/>
                <a:cs typeface="Arial MT"/>
              </a:rPr>
              <a:t> </a:t>
            </a:r>
            <a:r>
              <a:rPr sz="1250" spc="-5" dirty="0">
                <a:solidFill>
                  <a:srgbClr val="FFFFFF"/>
                </a:solidFill>
                <a:latin typeface="Arial MT"/>
                <a:cs typeface="Arial MT"/>
              </a:rPr>
              <a:t>Paramedic/Provider</a:t>
            </a:r>
            <a:endParaRPr sz="1250">
              <a:latin typeface="Arial MT"/>
              <a:cs typeface="Arial MT"/>
            </a:endParaRPr>
          </a:p>
        </p:txBody>
      </p:sp>
      <p:sp>
        <p:nvSpPr>
          <p:cNvPr id="10" name="object 10"/>
          <p:cNvSpPr/>
          <p:nvPr/>
        </p:nvSpPr>
        <p:spPr>
          <a:xfrm>
            <a:off x="1038225" y="5905500"/>
            <a:ext cx="2381250" cy="581025"/>
          </a:xfrm>
          <a:custGeom>
            <a:avLst/>
            <a:gdLst/>
            <a:ahLst/>
            <a:cxnLst/>
            <a:rect l="l" t="t" r="r" b="b"/>
            <a:pathLst>
              <a:path w="2381250" h="581025">
                <a:moveTo>
                  <a:pt x="2284349" y="0"/>
                </a:moveTo>
                <a:lnTo>
                  <a:pt x="96837" y="0"/>
                </a:lnTo>
                <a:lnTo>
                  <a:pt x="59144" y="7610"/>
                </a:lnTo>
                <a:lnTo>
                  <a:pt x="28363" y="28363"/>
                </a:lnTo>
                <a:lnTo>
                  <a:pt x="7610" y="59144"/>
                </a:lnTo>
                <a:lnTo>
                  <a:pt x="0" y="96837"/>
                </a:lnTo>
                <a:lnTo>
                  <a:pt x="0" y="484187"/>
                </a:lnTo>
                <a:lnTo>
                  <a:pt x="7610" y="521880"/>
                </a:lnTo>
                <a:lnTo>
                  <a:pt x="28363" y="552661"/>
                </a:lnTo>
                <a:lnTo>
                  <a:pt x="59144" y="573414"/>
                </a:lnTo>
                <a:lnTo>
                  <a:pt x="96837" y="581025"/>
                </a:lnTo>
                <a:lnTo>
                  <a:pt x="2284349" y="581025"/>
                </a:lnTo>
                <a:lnTo>
                  <a:pt x="2322099" y="573414"/>
                </a:lnTo>
                <a:lnTo>
                  <a:pt x="2352897" y="552661"/>
                </a:lnTo>
                <a:lnTo>
                  <a:pt x="2373645" y="521880"/>
                </a:lnTo>
                <a:lnTo>
                  <a:pt x="2381250" y="484187"/>
                </a:lnTo>
                <a:lnTo>
                  <a:pt x="2381250" y="96837"/>
                </a:lnTo>
                <a:lnTo>
                  <a:pt x="2373645" y="59144"/>
                </a:lnTo>
                <a:lnTo>
                  <a:pt x="2352897" y="28363"/>
                </a:lnTo>
                <a:lnTo>
                  <a:pt x="2322099" y="7610"/>
                </a:lnTo>
                <a:lnTo>
                  <a:pt x="2284349" y="0"/>
                </a:lnTo>
                <a:close/>
              </a:path>
            </a:pathLst>
          </a:custGeom>
          <a:solidFill>
            <a:srgbClr val="1A1B1B">
              <a:alpha val="29019"/>
            </a:srgbClr>
          </a:solidFill>
        </p:spPr>
        <p:txBody>
          <a:bodyPr wrap="square" lIns="0" tIns="0" rIns="0" bIns="0" rtlCol="0"/>
          <a:lstStyle/>
          <a:p>
            <a:endParaRPr/>
          </a:p>
        </p:txBody>
      </p:sp>
      <p:sp>
        <p:nvSpPr>
          <p:cNvPr id="11" name="object 11"/>
          <p:cNvSpPr txBox="1"/>
          <p:nvPr/>
        </p:nvSpPr>
        <p:spPr>
          <a:xfrm>
            <a:off x="1486535" y="5959157"/>
            <a:ext cx="1496060" cy="468630"/>
          </a:xfrm>
          <a:prstGeom prst="rect">
            <a:avLst/>
          </a:prstGeom>
        </p:spPr>
        <p:txBody>
          <a:bodyPr vert="horz" wrap="square" lIns="0" tIns="15875" rIns="0" bIns="0" rtlCol="0">
            <a:spAutoFit/>
          </a:bodyPr>
          <a:lstStyle/>
          <a:p>
            <a:pPr marL="79375">
              <a:lnSpc>
                <a:spcPct val="100000"/>
              </a:lnSpc>
              <a:spcBef>
                <a:spcPts val="125"/>
              </a:spcBef>
            </a:pPr>
            <a:r>
              <a:rPr sz="1550" dirty="0">
                <a:solidFill>
                  <a:srgbClr val="D9D9D9"/>
                </a:solidFill>
                <a:latin typeface="Arial Black"/>
                <a:cs typeface="Arial Black"/>
              </a:rPr>
              <a:t>TCCC</a:t>
            </a:r>
            <a:r>
              <a:rPr sz="1550" spc="95" dirty="0">
                <a:solidFill>
                  <a:srgbClr val="D9D9D9"/>
                </a:solidFill>
                <a:latin typeface="Arial Black"/>
                <a:cs typeface="Arial Black"/>
              </a:rPr>
              <a:t> </a:t>
            </a:r>
            <a:r>
              <a:rPr sz="1550" dirty="0">
                <a:solidFill>
                  <a:srgbClr val="D9D9D9"/>
                </a:solidFill>
                <a:latin typeface="Arial MT"/>
                <a:cs typeface="Arial MT"/>
              </a:rPr>
              <a:t>TIER</a:t>
            </a:r>
            <a:r>
              <a:rPr sz="1550" spc="125" dirty="0">
                <a:solidFill>
                  <a:srgbClr val="D9D9D9"/>
                </a:solidFill>
                <a:latin typeface="Arial MT"/>
                <a:cs typeface="Arial MT"/>
              </a:rPr>
              <a:t> </a:t>
            </a:r>
            <a:r>
              <a:rPr sz="1550" spc="15" dirty="0">
                <a:solidFill>
                  <a:srgbClr val="D9D9D9"/>
                </a:solidFill>
                <a:latin typeface="Arial MT"/>
                <a:cs typeface="Arial MT"/>
              </a:rPr>
              <a:t>1</a:t>
            </a:r>
            <a:endParaRPr sz="1550">
              <a:latin typeface="Arial MT"/>
              <a:cs typeface="Arial MT"/>
            </a:endParaRPr>
          </a:p>
          <a:p>
            <a:pPr marL="12700">
              <a:lnSpc>
                <a:spcPct val="100000"/>
              </a:lnSpc>
              <a:spcBef>
                <a:spcPts val="95"/>
              </a:spcBef>
            </a:pPr>
            <a:r>
              <a:rPr sz="1250" spc="-20" dirty="0">
                <a:solidFill>
                  <a:srgbClr val="D9D9D9"/>
                </a:solidFill>
                <a:latin typeface="Arial MT"/>
                <a:cs typeface="Arial MT"/>
              </a:rPr>
              <a:t>All</a:t>
            </a:r>
            <a:r>
              <a:rPr sz="1250" spc="80" dirty="0">
                <a:solidFill>
                  <a:srgbClr val="D9D9D9"/>
                </a:solidFill>
                <a:latin typeface="Arial MT"/>
                <a:cs typeface="Arial MT"/>
              </a:rPr>
              <a:t> </a:t>
            </a:r>
            <a:r>
              <a:rPr sz="1250" spc="-5" dirty="0">
                <a:solidFill>
                  <a:srgbClr val="D9D9D9"/>
                </a:solidFill>
                <a:latin typeface="Arial MT"/>
                <a:cs typeface="Arial MT"/>
              </a:rPr>
              <a:t>Service</a:t>
            </a:r>
            <a:r>
              <a:rPr sz="1250" spc="170" dirty="0">
                <a:solidFill>
                  <a:srgbClr val="D9D9D9"/>
                </a:solidFill>
                <a:latin typeface="Arial MT"/>
                <a:cs typeface="Arial MT"/>
              </a:rPr>
              <a:t> </a:t>
            </a:r>
            <a:r>
              <a:rPr sz="1250" spc="-25" dirty="0">
                <a:solidFill>
                  <a:srgbClr val="D9D9D9"/>
                </a:solidFill>
                <a:latin typeface="Arial MT"/>
                <a:cs typeface="Arial MT"/>
              </a:rPr>
              <a:t>Members</a:t>
            </a:r>
            <a:endParaRPr sz="1250">
              <a:latin typeface="Arial MT"/>
              <a:cs typeface="Arial MT"/>
            </a:endParaRPr>
          </a:p>
        </p:txBody>
      </p:sp>
      <p:sp>
        <p:nvSpPr>
          <p:cNvPr id="12" name="object 12"/>
          <p:cNvSpPr/>
          <p:nvPr/>
        </p:nvSpPr>
        <p:spPr>
          <a:xfrm>
            <a:off x="3600450" y="5905500"/>
            <a:ext cx="2381250" cy="581025"/>
          </a:xfrm>
          <a:custGeom>
            <a:avLst/>
            <a:gdLst/>
            <a:ahLst/>
            <a:cxnLst/>
            <a:rect l="l" t="t" r="r" b="b"/>
            <a:pathLst>
              <a:path w="2381250" h="581025">
                <a:moveTo>
                  <a:pt x="2284349" y="0"/>
                </a:moveTo>
                <a:lnTo>
                  <a:pt x="96900" y="0"/>
                </a:lnTo>
                <a:lnTo>
                  <a:pt x="59150" y="7610"/>
                </a:lnTo>
                <a:lnTo>
                  <a:pt x="28352" y="28363"/>
                </a:lnTo>
                <a:lnTo>
                  <a:pt x="7604" y="59144"/>
                </a:lnTo>
                <a:lnTo>
                  <a:pt x="0" y="96837"/>
                </a:lnTo>
                <a:lnTo>
                  <a:pt x="0" y="484187"/>
                </a:lnTo>
                <a:lnTo>
                  <a:pt x="7604" y="521880"/>
                </a:lnTo>
                <a:lnTo>
                  <a:pt x="28352" y="552661"/>
                </a:lnTo>
                <a:lnTo>
                  <a:pt x="59150" y="573414"/>
                </a:lnTo>
                <a:lnTo>
                  <a:pt x="96900" y="581025"/>
                </a:lnTo>
                <a:lnTo>
                  <a:pt x="2284349" y="581025"/>
                </a:lnTo>
                <a:lnTo>
                  <a:pt x="2322099" y="573414"/>
                </a:lnTo>
                <a:lnTo>
                  <a:pt x="2352897" y="552661"/>
                </a:lnTo>
                <a:lnTo>
                  <a:pt x="2373645" y="521880"/>
                </a:lnTo>
                <a:lnTo>
                  <a:pt x="2381250" y="484187"/>
                </a:lnTo>
                <a:lnTo>
                  <a:pt x="2381250" y="96837"/>
                </a:lnTo>
                <a:lnTo>
                  <a:pt x="2373645" y="59144"/>
                </a:lnTo>
                <a:lnTo>
                  <a:pt x="2352897" y="28363"/>
                </a:lnTo>
                <a:lnTo>
                  <a:pt x="2322099" y="7610"/>
                </a:lnTo>
                <a:lnTo>
                  <a:pt x="2284349" y="0"/>
                </a:lnTo>
                <a:close/>
              </a:path>
            </a:pathLst>
          </a:custGeom>
          <a:solidFill>
            <a:srgbClr val="1A1B1B">
              <a:alpha val="29019"/>
            </a:srgbClr>
          </a:solidFill>
        </p:spPr>
        <p:txBody>
          <a:bodyPr wrap="square" lIns="0" tIns="0" rIns="0" bIns="0" rtlCol="0"/>
          <a:lstStyle/>
          <a:p>
            <a:endParaRPr/>
          </a:p>
        </p:txBody>
      </p:sp>
      <p:sp>
        <p:nvSpPr>
          <p:cNvPr id="13" name="object 13"/>
          <p:cNvSpPr txBox="1"/>
          <p:nvPr/>
        </p:nvSpPr>
        <p:spPr>
          <a:xfrm>
            <a:off x="4113276" y="5959157"/>
            <a:ext cx="1346835" cy="468630"/>
          </a:xfrm>
          <a:prstGeom prst="rect">
            <a:avLst/>
          </a:prstGeom>
        </p:spPr>
        <p:txBody>
          <a:bodyPr vert="horz" wrap="square" lIns="0" tIns="15875" rIns="0" bIns="0" rtlCol="0">
            <a:spAutoFit/>
          </a:bodyPr>
          <a:lstStyle/>
          <a:p>
            <a:pPr marL="12700">
              <a:lnSpc>
                <a:spcPct val="100000"/>
              </a:lnSpc>
              <a:spcBef>
                <a:spcPts val="125"/>
              </a:spcBef>
            </a:pPr>
            <a:r>
              <a:rPr sz="1550" dirty="0">
                <a:solidFill>
                  <a:srgbClr val="D9D9D9"/>
                </a:solidFill>
                <a:latin typeface="Arial Black"/>
                <a:cs typeface="Arial Black"/>
              </a:rPr>
              <a:t>TCCC</a:t>
            </a:r>
            <a:r>
              <a:rPr sz="1550" spc="90" dirty="0">
                <a:solidFill>
                  <a:srgbClr val="D9D9D9"/>
                </a:solidFill>
                <a:latin typeface="Arial Black"/>
                <a:cs typeface="Arial Black"/>
              </a:rPr>
              <a:t> </a:t>
            </a:r>
            <a:r>
              <a:rPr sz="1550" dirty="0">
                <a:solidFill>
                  <a:srgbClr val="D9D9D9"/>
                </a:solidFill>
                <a:latin typeface="Arial MT"/>
                <a:cs typeface="Arial MT"/>
              </a:rPr>
              <a:t>TIER</a:t>
            </a:r>
            <a:r>
              <a:rPr sz="1550" spc="110" dirty="0">
                <a:solidFill>
                  <a:srgbClr val="D9D9D9"/>
                </a:solidFill>
                <a:latin typeface="Arial MT"/>
                <a:cs typeface="Arial MT"/>
              </a:rPr>
              <a:t> </a:t>
            </a:r>
            <a:r>
              <a:rPr sz="1550" spc="15" dirty="0">
                <a:solidFill>
                  <a:srgbClr val="D9D9D9"/>
                </a:solidFill>
                <a:latin typeface="Arial MT"/>
                <a:cs typeface="Arial MT"/>
              </a:rPr>
              <a:t>2</a:t>
            </a:r>
            <a:endParaRPr sz="1550">
              <a:latin typeface="Arial MT"/>
              <a:cs typeface="Arial MT"/>
            </a:endParaRPr>
          </a:p>
          <a:p>
            <a:pPr marL="50800">
              <a:lnSpc>
                <a:spcPct val="100000"/>
              </a:lnSpc>
              <a:spcBef>
                <a:spcPts val="95"/>
              </a:spcBef>
            </a:pPr>
            <a:r>
              <a:rPr sz="1250" spc="-25" dirty="0">
                <a:solidFill>
                  <a:srgbClr val="D9D9D9"/>
                </a:solidFill>
                <a:latin typeface="Arial MT"/>
                <a:cs typeface="Arial MT"/>
              </a:rPr>
              <a:t>Combat</a:t>
            </a:r>
            <a:r>
              <a:rPr sz="1250" spc="285" dirty="0">
                <a:solidFill>
                  <a:srgbClr val="D9D9D9"/>
                </a:solidFill>
                <a:latin typeface="Arial MT"/>
                <a:cs typeface="Arial MT"/>
              </a:rPr>
              <a:t> </a:t>
            </a:r>
            <a:r>
              <a:rPr sz="1250" spc="-20" dirty="0">
                <a:solidFill>
                  <a:srgbClr val="D9D9D9"/>
                </a:solidFill>
                <a:latin typeface="Arial MT"/>
                <a:cs typeface="Arial MT"/>
              </a:rPr>
              <a:t>Lifesaver</a:t>
            </a:r>
            <a:endParaRPr sz="1250">
              <a:latin typeface="Arial MT"/>
              <a:cs typeface="Arial MT"/>
            </a:endParaRPr>
          </a:p>
        </p:txBody>
      </p:sp>
      <p:sp>
        <p:nvSpPr>
          <p:cNvPr id="14" name="object 14"/>
          <p:cNvSpPr txBox="1"/>
          <p:nvPr/>
        </p:nvSpPr>
        <p:spPr>
          <a:xfrm>
            <a:off x="2882264" y="520699"/>
            <a:ext cx="4323080" cy="878840"/>
          </a:xfrm>
          <a:prstGeom prst="rect">
            <a:avLst/>
          </a:prstGeom>
        </p:spPr>
        <p:txBody>
          <a:bodyPr vert="horz" wrap="square" lIns="0" tIns="6350" rIns="0" bIns="0" rtlCol="0">
            <a:spAutoFit/>
          </a:bodyPr>
          <a:lstStyle/>
          <a:p>
            <a:pPr marL="12700" marR="5080">
              <a:lnSpc>
                <a:spcPct val="102400"/>
              </a:lnSpc>
              <a:spcBef>
                <a:spcPts val="50"/>
              </a:spcBef>
            </a:pPr>
            <a:r>
              <a:rPr sz="2750" spc="30" dirty="0">
                <a:solidFill>
                  <a:srgbClr val="CD9146"/>
                </a:solidFill>
                <a:latin typeface="Arial Black"/>
                <a:cs typeface="Arial Black"/>
              </a:rPr>
              <a:t>COMBAT</a:t>
            </a:r>
            <a:r>
              <a:rPr sz="2750" spc="-25" dirty="0">
                <a:solidFill>
                  <a:srgbClr val="CD9146"/>
                </a:solidFill>
                <a:latin typeface="Arial Black"/>
                <a:cs typeface="Arial Black"/>
              </a:rPr>
              <a:t> </a:t>
            </a:r>
            <a:r>
              <a:rPr sz="2750" spc="25" dirty="0">
                <a:solidFill>
                  <a:srgbClr val="CD9146"/>
                </a:solidFill>
                <a:latin typeface="Arial Black"/>
                <a:cs typeface="Arial Black"/>
              </a:rPr>
              <a:t>PARAMEDIC/ </a:t>
            </a:r>
            <a:r>
              <a:rPr sz="2750" spc="-900" dirty="0">
                <a:solidFill>
                  <a:srgbClr val="CD9146"/>
                </a:solidFill>
                <a:latin typeface="Arial Black"/>
                <a:cs typeface="Arial Black"/>
              </a:rPr>
              <a:t> </a:t>
            </a:r>
            <a:r>
              <a:rPr sz="2750" spc="25" dirty="0">
                <a:solidFill>
                  <a:srgbClr val="CD9146"/>
                </a:solidFill>
                <a:latin typeface="Arial Black"/>
                <a:cs typeface="Arial Black"/>
              </a:rPr>
              <a:t>PROVIDER</a:t>
            </a:r>
            <a:endParaRPr sz="2750">
              <a:latin typeface="Arial Black"/>
              <a:cs typeface="Arial Black"/>
            </a:endParaRPr>
          </a:p>
        </p:txBody>
      </p:sp>
      <p:grpSp>
        <p:nvGrpSpPr>
          <p:cNvPr id="15" name="object 15"/>
          <p:cNvGrpSpPr/>
          <p:nvPr/>
        </p:nvGrpSpPr>
        <p:grpSpPr>
          <a:xfrm>
            <a:off x="733425" y="447675"/>
            <a:ext cx="11458575" cy="5114925"/>
            <a:chOff x="733425" y="447675"/>
            <a:chExt cx="11458575" cy="5114925"/>
          </a:xfrm>
        </p:grpSpPr>
        <p:pic>
          <p:nvPicPr>
            <p:cNvPr id="16" name="object 16"/>
            <p:cNvPicPr/>
            <p:nvPr/>
          </p:nvPicPr>
          <p:blipFill>
            <a:blip r:embed="rId4" cstate="print"/>
            <a:stretch>
              <a:fillRect/>
            </a:stretch>
          </p:blipFill>
          <p:spPr>
            <a:xfrm>
              <a:off x="733425" y="447675"/>
              <a:ext cx="1905000" cy="1066800"/>
            </a:xfrm>
            <a:prstGeom prst="rect">
              <a:avLst/>
            </a:prstGeom>
          </p:spPr>
        </p:pic>
        <p:pic>
          <p:nvPicPr>
            <p:cNvPr id="17" name="object 17"/>
            <p:cNvPicPr/>
            <p:nvPr/>
          </p:nvPicPr>
          <p:blipFill>
            <a:blip r:embed="rId5" cstate="print"/>
            <a:stretch>
              <a:fillRect/>
            </a:stretch>
          </p:blipFill>
          <p:spPr>
            <a:xfrm>
              <a:off x="9867900" y="4705350"/>
              <a:ext cx="2324100" cy="857250"/>
            </a:xfrm>
            <a:prstGeom prst="rect">
              <a:avLst/>
            </a:prstGeom>
          </p:spPr>
        </p:pic>
      </p:grpSp>
      <p:sp>
        <p:nvSpPr>
          <p:cNvPr id="18" name="object 18"/>
          <p:cNvSpPr txBox="1"/>
          <p:nvPr/>
        </p:nvSpPr>
        <p:spPr>
          <a:xfrm>
            <a:off x="1014730" y="3447669"/>
            <a:ext cx="5565775" cy="1014094"/>
          </a:xfrm>
          <a:prstGeom prst="rect">
            <a:avLst/>
          </a:prstGeom>
        </p:spPr>
        <p:txBody>
          <a:bodyPr vert="horz" wrap="square" lIns="0" tIns="16510" rIns="0" bIns="0" rtlCol="0">
            <a:spAutoFit/>
          </a:bodyPr>
          <a:lstStyle/>
          <a:p>
            <a:pPr marL="12700">
              <a:lnSpc>
                <a:spcPct val="100000"/>
              </a:lnSpc>
              <a:spcBef>
                <a:spcPts val="130"/>
              </a:spcBef>
            </a:pPr>
            <a:r>
              <a:rPr sz="3200" b="1" spc="20" dirty="0">
                <a:solidFill>
                  <a:srgbClr val="FFFFFF"/>
                </a:solidFill>
                <a:latin typeface="Arial"/>
                <a:cs typeface="Arial"/>
              </a:rPr>
              <a:t>MODULE</a:t>
            </a:r>
            <a:r>
              <a:rPr sz="3200" b="1" spc="-160" dirty="0">
                <a:solidFill>
                  <a:srgbClr val="FFFFFF"/>
                </a:solidFill>
                <a:latin typeface="Arial"/>
                <a:cs typeface="Arial"/>
              </a:rPr>
              <a:t> </a:t>
            </a:r>
            <a:r>
              <a:rPr sz="3200" b="1" spc="10" dirty="0">
                <a:solidFill>
                  <a:srgbClr val="FFFFFF"/>
                </a:solidFill>
                <a:latin typeface="Arial"/>
                <a:cs typeface="Arial"/>
              </a:rPr>
              <a:t>3:</a:t>
            </a:r>
            <a:endParaRPr sz="3200">
              <a:latin typeface="Arial"/>
              <a:cs typeface="Arial"/>
            </a:endParaRPr>
          </a:p>
          <a:p>
            <a:pPr marL="12700">
              <a:lnSpc>
                <a:spcPct val="100000"/>
              </a:lnSpc>
              <a:spcBef>
                <a:spcPts val="65"/>
              </a:spcBef>
            </a:pPr>
            <a:r>
              <a:rPr sz="3200" b="1" spc="15" dirty="0">
                <a:solidFill>
                  <a:srgbClr val="FFFFFF"/>
                </a:solidFill>
                <a:latin typeface="Arial"/>
                <a:cs typeface="Arial"/>
              </a:rPr>
              <a:t>CARE</a:t>
            </a:r>
            <a:r>
              <a:rPr sz="3200" b="1" spc="-85" dirty="0">
                <a:solidFill>
                  <a:srgbClr val="FFFFFF"/>
                </a:solidFill>
                <a:latin typeface="Arial"/>
                <a:cs typeface="Arial"/>
              </a:rPr>
              <a:t> </a:t>
            </a:r>
            <a:r>
              <a:rPr sz="3200" b="1" spc="20" dirty="0">
                <a:solidFill>
                  <a:srgbClr val="FFFFFF"/>
                </a:solidFill>
                <a:latin typeface="Arial"/>
                <a:cs typeface="Arial"/>
              </a:rPr>
              <a:t>UNDER</a:t>
            </a:r>
            <a:r>
              <a:rPr sz="3200" b="1" spc="-170" dirty="0">
                <a:solidFill>
                  <a:srgbClr val="FFFFFF"/>
                </a:solidFill>
                <a:latin typeface="Arial"/>
                <a:cs typeface="Arial"/>
              </a:rPr>
              <a:t> </a:t>
            </a:r>
            <a:r>
              <a:rPr sz="3200" b="1" spc="20" dirty="0">
                <a:solidFill>
                  <a:srgbClr val="FFFFFF"/>
                </a:solidFill>
                <a:latin typeface="Arial"/>
                <a:cs typeface="Arial"/>
              </a:rPr>
              <a:t>FIRE/THREAT</a:t>
            </a:r>
            <a:endParaRPr sz="3200">
              <a:latin typeface="Arial"/>
              <a:cs typeface="Arial"/>
            </a:endParaRPr>
          </a:p>
        </p:txBody>
      </p:sp>
      <p:sp>
        <p:nvSpPr>
          <p:cNvPr id="19" name="object 19"/>
          <p:cNvSpPr txBox="1">
            <a:spLocks noGrp="1"/>
          </p:cNvSpPr>
          <p:nvPr>
            <p:ph type="title"/>
          </p:nvPr>
        </p:nvSpPr>
        <p:spPr>
          <a:xfrm>
            <a:off x="1014730" y="1770443"/>
            <a:ext cx="9940290" cy="1593850"/>
          </a:xfrm>
          <a:prstGeom prst="rect">
            <a:avLst/>
          </a:prstGeom>
        </p:spPr>
        <p:txBody>
          <a:bodyPr vert="horz" wrap="square" lIns="0" tIns="104140" rIns="0" bIns="0" rtlCol="0">
            <a:spAutoFit/>
          </a:bodyPr>
          <a:lstStyle/>
          <a:p>
            <a:pPr marL="12700" marR="5080">
              <a:lnSpc>
                <a:spcPts val="5860"/>
              </a:lnSpc>
              <a:spcBef>
                <a:spcPts val="820"/>
              </a:spcBef>
              <a:tabLst>
                <a:tab pos="4398010" algn="l"/>
              </a:tabLst>
            </a:pPr>
            <a:r>
              <a:rPr sz="5400" b="0" spc="-5" dirty="0">
                <a:solidFill>
                  <a:srgbClr val="A0A6AA"/>
                </a:solidFill>
                <a:latin typeface="Arial Black"/>
                <a:cs typeface="Arial Black"/>
              </a:rPr>
              <a:t>TACTICAL </a:t>
            </a:r>
            <a:r>
              <a:rPr sz="5400" b="0" dirty="0">
                <a:solidFill>
                  <a:srgbClr val="A0A6AA"/>
                </a:solidFill>
                <a:latin typeface="Arial Black"/>
                <a:cs typeface="Arial Black"/>
              </a:rPr>
              <a:t>COMBAT </a:t>
            </a:r>
            <a:r>
              <a:rPr sz="5400" b="0" spc="5" dirty="0">
                <a:solidFill>
                  <a:srgbClr val="A0A6AA"/>
                </a:solidFill>
                <a:latin typeface="Arial Black"/>
                <a:cs typeface="Arial Black"/>
              </a:rPr>
              <a:t> </a:t>
            </a:r>
            <a:r>
              <a:rPr sz="5400" b="0" dirty="0">
                <a:solidFill>
                  <a:srgbClr val="A0A6AA"/>
                </a:solidFill>
                <a:latin typeface="Arial Black"/>
                <a:cs typeface="Arial Black"/>
              </a:rPr>
              <a:t>CASUALTY	CARE</a:t>
            </a:r>
            <a:r>
              <a:rPr sz="5400" b="0" spc="-90" dirty="0">
                <a:solidFill>
                  <a:srgbClr val="A0A6AA"/>
                </a:solidFill>
                <a:latin typeface="Arial Black"/>
                <a:cs typeface="Arial Black"/>
              </a:rPr>
              <a:t> </a:t>
            </a:r>
            <a:r>
              <a:rPr sz="5400" b="0" dirty="0">
                <a:solidFill>
                  <a:srgbClr val="A0A6AA"/>
                </a:solidFill>
                <a:latin typeface="Arial Black"/>
                <a:cs typeface="Arial Black"/>
              </a:rPr>
              <a:t>COURSE</a:t>
            </a:r>
            <a:endParaRPr sz="5400" dirty="0">
              <a:latin typeface="Arial Black"/>
              <a:cs typeface="Arial Black"/>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073525" y="287591"/>
            <a:ext cx="4062095" cy="334645"/>
          </a:xfrm>
          <a:prstGeom prst="rect">
            <a:avLst/>
          </a:prstGeom>
        </p:spPr>
        <p:txBody>
          <a:bodyPr vert="horz" wrap="square" lIns="0" tIns="15875" rIns="0" bIns="0" rtlCol="0">
            <a:spAutoFit/>
          </a:bodyPr>
          <a:lstStyle/>
          <a:p>
            <a:pPr marL="12700">
              <a:lnSpc>
                <a:spcPct val="100000"/>
              </a:lnSpc>
              <a:spcBef>
                <a:spcPts val="125"/>
              </a:spcBef>
            </a:pPr>
            <a:r>
              <a:rPr sz="2000" spc="-95" dirty="0">
                <a:solidFill>
                  <a:srgbClr val="756F6F"/>
                </a:solidFill>
              </a:rPr>
              <a:t>M</a:t>
            </a:r>
            <a:r>
              <a:rPr sz="2000" spc="45" dirty="0">
                <a:solidFill>
                  <a:srgbClr val="756F6F"/>
                </a:solidFill>
              </a:rPr>
              <a:t>odu</a:t>
            </a:r>
            <a:r>
              <a:rPr sz="2000" spc="35" dirty="0">
                <a:solidFill>
                  <a:srgbClr val="756F6F"/>
                </a:solidFill>
              </a:rPr>
              <a:t>l</a:t>
            </a:r>
            <a:r>
              <a:rPr sz="2000" spc="15" dirty="0">
                <a:solidFill>
                  <a:srgbClr val="756F6F"/>
                </a:solidFill>
              </a:rPr>
              <a:t>e</a:t>
            </a:r>
            <a:r>
              <a:rPr sz="2000" spc="-110" dirty="0">
                <a:solidFill>
                  <a:srgbClr val="756F6F"/>
                </a:solidFill>
              </a:rPr>
              <a:t> </a:t>
            </a:r>
            <a:r>
              <a:rPr sz="2000" spc="10" dirty="0">
                <a:solidFill>
                  <a:srgbClr val="756F6F"/>
                </a:solidFill>
              </a:rPr>
              <a:t>3:</a:t>
            </a:r>
            <a:r>
              <a:rPr sz="2000" spc="-35" dirty="0">
                <a:solidFill>
                  <a:srgbClr val="756F6F"/>
                </a:solidFill>
              </a:rPr>
              <a:t> </a:t>
            </a:r>
            <a:r>
              <a:rPr sz="2000" spc="45" dirty="0">
                <a:solidFill>
                  <a:srgbClr val="756F6F"/>
                </a:solidFill>
              </a:rPr>
              <a:t>C</a:t>
            </a:r>
            <a:r>
              <a:rPr sz="2000" spc="15" dirty="0">
                <a:solidFill>
                  <a:srgbClr val="756F6F"/>
                </a:solidFill>
              </a:rPr>
              <a:t>a</a:t>
            </a:r>
            <a:r>
              <a:rPr sz="2000" spc="40" dirty="0">
                <a:solidFill>
                  <a:srgbClr val="756F6F"/>
                </a:solidFill>
              </a:rPr>
              <a:t>r</a:t>
            </a:r>
            <a:r>
              <a:rPr sz="2000" spc="15" dirty="0">
                <a:solidFill>
                  <a:srgbClr val="756F6F"/>
                </a:solidFill>
              </a:rPr>
              <a:t>e</a:t>
            </a:r>
            <a:r>
              <a:rPr sz="2000" spc="-185" dirty="0">
                <a:solidFill>
                  <a:srgbClr val="756F6F"/>
                </a:solidFill>
              </a:rPr>
              <a:t> </a:t>
            </a:r>
            <a:r>
              <a:rPr sz="2000" spc="45" dirty="0">
                <a:solidFill>
                  <a:srgbClr val="756F6F"/>
                </a:solidFill>
              </a:rPr>
              <a:t>Und</a:t>
            </a:r>
            <a:r>
              <a:rPr sz="2000" spc="10" dirty="0">
                <a:solidFill>
                  <a:srgbClr val="756F6F"/>
                </a:solidFill>
              </a:rPr>
              <a:t>er</a:t>
            </a:r>
            <a:r>
              <a:rPr sz="2000" spc="-150" dirty="0">
                <a:solidFill>
                  <a:srgbClr val="756F6F"/>
                </a:solidFill>
              </a:rPr>
              <a:t> </a:t>
            </a:r>
            <a:r>
              <a:rPr sz="2000" spc="45" dirty="0">
                <a:solidFill>
                  <a:srgbClr val="756F6F"/>
                </a:solidFill>
              </a:rPr>
              <a:t>F</a:t>
            </a:r>
            <a:r>
              <a:rPr sz="2000" spc="35" dirty="0">
                <a:solidFill>
                  <a:srgbClr val="756F6F"/>
                </a:solidFill>
              </a:rPr>
              <a:t>i</a:t>
            </a:r>
            <a:r>
              <a:rPr sz="2000" spc="40" dirty="0">
                <a:solidFill>
                  <a:srgbClr val="756F6F"/>
                </a:solidFill>
              </a:rPr>
              <a:t>r</a:t>
            </a:r>
            <a:r>
              <a:rPr sz="2000" spc="15" dirty="0">
                <a:solidFill>
                  <a:srgbClr val="756F6F"/>
                </a:solidFill>
              </a:rPr>
              <a:t>e</a:t>
            </a:r>
            <a:r>
              <a:rPr sz="2000" spc="-40" dirty="0">
                <a:solidFill>
                  <a:srgbClr val="756F6F"/>
                </a:solidFill>
              </a:rPr>
              <a:t>/</a:t>
            </a:r>
            <a:r>
              <a:rPr sz="2000" spc="45" dirty="0">
                <a:solidFill>
                  <a:srgbClr val="756F6F"/>
                </a:solidFill>
              </a:rPr>
              <a:t>Th</a:t>
            </a:r>
            <a:r>
              <a:rPr sz="2000" spc="-30" dirty="0">
                <a:solidFill>
                  <a:srgbClr val="756F6F"/>
                </a:solidFill>
              </a:rPr>
              <a:t>r</a:t>
            </a:r>
            <a:r>
              <a:rPr sz="2000" spc="10" dirty="0">
                <a:solidFill>
                  <a:srgbClr val="756F6F"/>
                </a:solidFill>
              </a:rPr>
              <a:t>eat</a:t>
            </a:r>
            <a:endParaRPr sz="2000"/>
          </a:p>
        </p:txBody>
      </p:sp>
      <p:sp>
        <p:nvSpPr>
          <p:cNvPr id="3" name="object 3"/>
          <p:cNvSpPr txBox="1"/>
          <p:nvPr/>
        </p:nvSpPr>
        <p:spPr>
          <a:xfrm>
            <a:off x="9409683" y="6572250"/>
            <a:ext cx="2023745" cy="186055"/>
          </a:xfrm>
          <a:prstGeom prst="rect">
            <a:avLst/>
          </a:prstGeom>
        </p:spPr>
        <p:txBody>
          <a:bodyPr vert="horz" wrap="square" lIns="0" tIns="12700" rIns="0" bIns="0" rtlCol="0">
            <a:spAutoFit/>
          </a:bodyPr>
          <a:lstStyle/>
          <a:p>
            <a:pPr marL="12700">
              <a:lnSpc>
                <a:spcPct val="100000"/>
              </a:lnSpc>
              <a:spcBef>
                <a:spcPts val="100"/>
              </a:spcBef>
            </a:pPr>
            <a:r>
              <a:rPr sz="1050" dirty="0">
                <a:solidFill>
                  <a:srgbClr val="CD9146"/>
                </a:solidFill>
                <a:latin typeface="Arial MT"/>
                <a:cs typeface="Arial MT"/>
              </a:rPr>
              <a:t>#TCCC-CPP-PPT-03</a:t>
            </a:r>
            <a:r>
              <a:rPr sz="1050" spc="210" dirty="0">
                <a:solidFill>
                  <a:srgbClr val="CD9146"/>
                </a:solidFill>
                <a:latin typeface="Arial MT"/>
                <a:cs typeface="Arial MT"/>
              </a:rPr>
              <a:t> </a:t>
            </a:r>
            <a:r>
              <a:rPr sz="1050" spc="5" dirty="0">
                <a:solidFill>
                  <a:srgbClr val="CD9146"/>
                </a:solidFill>
                <a:latin typeface="Arial MT"/>
                <a:cs typeface="Arial MT"/>
              </a:rPr>
              <a:t>08</a:t>
            </a:r>
            <a:r>
              <a:rPr sz="1050" dirty="0">
                <a:solidFill>
                  <a:srgbClr val="CD9146"/>
                </a:solidFill>
                <a:latin typeface="Arial MT"/>
                <a:cs typeface="Arial MT"/>
              </a:rPr>
              <a:t> </a:t>
            </a:r>
            <a:r>
              <a:rPr sz="1050" spc="-40" dirty="0">
                <a:solidFill>
                  <a:srgbClr val="CD9146"/>
                </a:solidFill>
                <a:latin typeface="Arial MT"/>
                <a:cs typeface="Arial MT"/>
              </a:rPr>
              <a:t>AUG</a:t>
            </a:r>
            <a:r>
              <a:rPr sz="1050" spc="60" dirty="0">
                <a:solidFill>
                  <a:srgbClr val="CD9146"/>
                </a:solidFill>
                <a:latin typeface="Arial MT"/>
                <a:cs typeface="Arial MT"/>
              </a:rPr>
              <a:t> </a:t>
            </a:r>
            <a:r>
              <a:rPr sz="1050" spc="5" dirty="0">
                <a:solidFill>
                  <a:srgbClr val="CD9146"/>
                </a:solidFill>
                <a:latin typeface="Arial MT"/>
                <a:cs typeface="Arial MT"/>
              </a:rPr>
              <a:t>23</a:t>
            </a:r>
            <a:endParaRPr sz="1050">
              <a:latin typeface="Arial MT"/>
              <a:cs typeface="Arial MT"/>
            </a:endParaRPr>
          </a:p>
        </p:txBody>
      </p:sp>
      <p:pic>
        <p:nvPicPr>
          <p:cNvPr id="4" name="object 4"/>
          <p:cNvPicPr/>
          <p:nvPr/>
        </p:nvPicPr>
        <p:blipFill>
          <a:blip r:embed="rId3" cstate="print"/>
          <a:stretch>
            <a:fillRect/>
          </a:stretch>
        </p:blipFill>
        <p:spPr>
          <a:xfrm>
            <a:off x="304800" y="257175"/>
            <a:ext cx="1181100" cy="657225"/>
          </a:xfrm>
          <a:prstGeom prst="rect">
            <a:avLst/>
          </a:prstGeom>
        </p:spPr>
      </p:pic>
      <p:sp>
        <p:nvSpPr>
          <p:cNvPr id="5" name="object 5"/>
          <p:cNvSpPr txBox="1"/>
          <p:nvPr/>
        </p:nvSpPr>
        <p:spPr>
          <a:xfrm>
            <a:off x="11735816" y="6562090"/>
            <a:ext cx="110489" cy="208915"/>
          </a:xfrm>
          <a:prstGeom prst="rect">
            <a:avLst/>
          </a:prstGeom>
        </p:spPr>
        <p:txBody>
          <a:bodyPr vert="horz" wrap="square" lIns="0" tIns="12700" rIns="0" bIns="0" rtlCol="0">
            <a:spAutoFit/>
          </a:bodyPr>
          <a:lstStyle/>
          <a:p>
            <a:pPr marL="12700">
              <a:lnSpc>
                <a:spcPct val="100000"/>
              </a:lnSpc>
              <a:spcBef>
                <a:spcPts val="100"/>
              </a:spcBef>
            </a:pPr>
            <a:r>
              <a:rPr sz="1200" dirty="0">
                <a:latin typeface="Arial MT"/>
                <a:cs typeface="Arial MT"/>
              </a:rPr>
              <a:t>2</a:t>
            </a:r>
            <a:endParaRPr sz="1200">
              <a:latin typeface="Arial MT"/>
              <a:cs typeface="Arial MT"/>
            </a:endParaRPr>
          </a:p>
        </p:txBody>
      </p:sp>
      <p:grpSp>
        <p:nvGrpSpPr>
          <p:cNvPr id="6" name="object 6"/>
          <p:cNvGrpSpPr/>
          <p:nvPr/>
        </p:nvGrpSpPr>
        <p:grpSpPr>
          <a:xfrm>
            <a:off x="962025" y="1333500"/>
            <a:ext cx="10353675" cy="4467225"/>
            <a:chOff x="962025" y="1333500"/>
            <a:chExt cx="10353675" cy="4467225"/>
          </a:xfrm>
        </p:grpSpPr>
        <p:sp>
          <p:nvSpPr>
            <p:cNvPr id="7" name="object 7"/>
            <p:cNvSpPr/>
            <p:nvPr/>
          </p:nvSpPr>
          <p:spPr>
            <a:xfrm>
              <a:off x="981075" y="1543050"/>
              <a:ext cx="10315575" cy="4238625"/>
            </a:xfrm>
            <a:custGeom>
              <a:avLst/>
              <a:gdLst/>
              <a:ahLst/>
              <a:cxnLst/>
              <a:rect l="l" t="t" r="r" b="b"/>
              <a:pathLst>
                <a:path w="10315575" h="4238625">
                  <a:moveTo>
                    <a:pt x="390906" y="0"/>
                  </a:moveTo>
                  <a:lnTo>
                    <a:pt x="390906" y="0"/>
                  </a:lnTo>
                  <a:lnTo>
                    <a:pt x="8962771" y="0"/>
                  </a:lnTo>
                  <a:lnTo>
                    <a:pt x="9017521" y="2133"/>
                  </a:lnTo>
                  <a:lnTo>
                    <a:pt x="9070548" y="8385"/>
                  </a:lnTo>
                  <a:lnTo>
                    <a:pt x="9121538" y="18530"/>
                  </a:lnTo>
                  <a:lnTo>
                    <a:pt x="9170178" y="32346"/>
                  </a:lnTo>
                  <a:lnTo>
                    <a:pt x="9216156" y="49607"/>
                  </a:lnTo>
                  <a:lnTo>
                    <a:pt x="9259158" y="70090"/>
                  </a:lnTo>
                  <a:lnTo>
                    <a:pt x="9298871" y="93571"/>
                  </a:lnTo>
                  <a:lnTo>
                    <a:pt x="9334984" y="119826"/>
                  </a:lnTo>
                  <a:lnTo>
                    <a:pt x="9367182" y="148630"/>
                  </a:lnTo>
                  <a:lnTo>
                    <a:pt x="9395153" y="179759"/>
                  </a:lnTo>
                  <a:lnTo>
                    <a:pt x="9418585" y="212990"/>
                  </a:lnTo>
                  <a:lnTo>
                    <a:pt x="9437164" y="248099"/>
                  </a:lnTo>
                  <a:lnTo>
                    <a:pt x="9450578" y="284861"/>
                  </a:lnTo>
                  <a:lnTo>
                    <a:pt x="10315575" y="2079625"/>
                  </a:lnTo>
                  <a:lnTo>
                    <a:pt x="9450578" y="3953764"/>
                  </a:lnTo>
                  <a:lnTo>
                    <a:pt x="9437164" y="3990528"/>
                  </a:lnTo>
                  <a:lnTo>
                    <a:pt x="9418585" y="4025638"/>
                  </a:lnTo>
                  <a:lnTo>
                    <a:pt x="9395153" y="4058870"/>
                  </a:lnTo>
                  <a:lnTo>
                    <a:pt x="9367182" y="4090000"/>
                  </a:lnTo>
                  <a:lnTo>
                    <a:pt x="9334984" y="4118804"/>
                  </a:lnTo>
                  <a:lnTo>
                    <a:pt x="9298871" y="4145058"/>
                  </a:lnTo>
                  <a:lnTo>
                    <a:pt x="9259158" y="4168538"/>
                  </a:lnTo>
                  <a:lnTo>
                    <a:pt x="9216156" y="4189020"/>
                  </a:lnTo>
                  <a:lnTo>
                    <a:pt x="9170178" y="4206281"/>
                  </a:lnTo>
                  <a:lnTo>
                    <a:pt x="9121538" y="4220095"/>
                  </a:lnTo>
                  <a:lnTo>
                    <a:pt x="9070548" y="4230240"/>
                  </a:lnTo>
                  <a:lnTo>
                    <a:pt x="9017521" y="4236491"/>
                  </a:lnTo>
                  <a:lnTo>
                    <a:pt x="8962771" y="4238625"/>
                  </a:lnTo>
                  <a:lnTo>
                    <a:pt x="458978" y="4238625"/>
                  </a:lnTo>
                  <a:lnTo>
                    <a:pt x="401480" y="4236224"/>
                  </a:lnTo>
                  <a:lnTo>
                    <a:pt x="346970" y="4229202"/>
                  </a:lnTo>
                  <a:lnTo>
                    <a:pt x="295653" y="4217826"/>
                  </a:lnTo>
                  <a:lnTo>
                    <a:pt x="247731" y="4202363"/>
                  </a:lnTo>
                  <a:lnTo>
                    <a:pt x="203408" y="4183082"/>
                  </a:lnTo>
                  <a:lnTo>
                    <a:pt x="162887" y="4160249"/>
                  </a:lnTo>
                  <a:lnTo>
                    <a:pt x="126371" y="4134134"/>
                  </a:lnTo>
                  <a:lnTo>
                    <a:pt x="94064" y="4105002"/>
                  </a:lnTo>
                  <a:lnTo>
                    <a:pt x="66170" y="4073123"/>
                  </a:lnTo>
                  <a:lnTo>
                    <a:pt x="42891" y="4038764"/>
                  </a:lnTo>
                  <a:lnTo>
                    <a:pt x="24431" y="4002193"/>
                  </a:lnTo>
                  <a:lnTo>
                    <a:pt x="10993" y="3963677"/>
                  </a:lnTo>
                  <a:lnTo>
                    <a:pt x="2782" y="3923484"/>
                  </a:lnTo>
                  <a:lnTo>
                    <a:pt x="0" y="3881881"/>
                  </a:lnTo>
                  <a:lnTo>
                    <a:pt x="0" y="338327"/>
                  </a:lnTo>
                  <a:lnTo>
                    <a:pt x="2076" y="293873"/>
                  </a:lnTo>
                  <a:lnTo>
                    <a:pt x="8385" y="251635"/>
                  </a:lnTo>
                  <a:lnTo>
                    <a:pt x="19044" y="211847"/>
                  </a:lnTo>
                  <a:lnTo>
                    <a:pt x="34172" y="174743"/>
                  </a:lnTo>
                  <a:lnTo>
                    <a:pt x="53886" y="140554"/>
                  </a:lnTo>
                  <a:lnTo>
                    <a:pt x="78305" y="109515"/>
                  </a:lnTo>
                  <a:lnTo>
                    <a:pt x="107547" y="81858"/>
                  </a:lnTo>
                  <a:lnTo>
                    <a:pt x="141731" y="57817"/>
                  </a:lnTo>
                  <a:lnTo>
                    <a:pt x="180974" y="37624"/>
                  </a:lnTo>
                  <a:lnTo>
                    <a:pt x="225395" y="21513"/>
                  </a:lnTo>
                  <a:lnTo>
                    <a:pt x="275111" y="9716"/>
                  </a:lnTo>
                  <a:lnTo>
                    <a:pt x="330242" y="2468"/>
                  </a:lnTo>
                  <a:lnTo>
                    <a:pt x="390906" y="0"/>
                  </a:lnTo>
                  <a:close/>
                </a:path>
              </a:pathLst>
            </a:custGeom>
            <a:ln w="38100">
              <a:solidFill>
                <a:srgbClr val="2D3334"/>
              </a:solidFill>
            </a:ln>
          </p:spPr>
          <p:txBody>
            <a:bodyPr wrap="square" lIns="0" tIns="0" rIns="0" bIns="0" rtlCol="0"/>
            <a:lstStyle/>
            <a:p>
              <a:endParaRPr/>
            </a:p>
          </p:txBody>
        </p:sp>
        <p:sp>
          <p:nvSpPr>
            <p:cNvPr id="8" name="object 8"/>
            <p:cNvSpPr/>
            <p:nvPr/>
          </p:nvSpPr>
          <p:spPr>
            <a:xfrm>
              <a:off x="4448175" y="1333500"/>
              <a:ext cx="2581275" cy="428625"/>
            </a:xfrm>
            <a:custGeom>
              <a:avLst/>
              <a:gdLst/>
              <a:ahLst/>
              <a:cxnLst/>
              <a:rect l="l" t="t" r="r" b="b"/>
              <a:pathLst>
                <a:path w="2581275" h="428625">
                  <a:moveTo>
                    <a:pt x="2581275" y="0"/>
                  </a:moveTo>
                  <a:lnTo>
                    <a:pt x="0" y="0"/>
                  </a:lnTo>
                  <a:lnTo>
                    <a:pt x="0" y="428625"/>
                  </a:lnTo>
                  <a:lnTo>
                    <a:pt x="2581275" y="428625"/>
                  </a:lnTo>
                  <a:lnTo>
                    <a:pt x="2581275" y="0"/>
                  </a:lnTo>
                  <a:close/>
                </a:path>
              </a:pathLst>
            </a:custGeom>
            <a:solidFill>
              <a:srgbClr val="FFFFFF"/>
            </a:solidFill>
          </p:spPr>
          <p:txBody>
            <a:bodyPr wrap="square" lIns="0" tIns="0" rIns="0" bIns="0" rtlCol="0"/>
            <a:lstStyle/>
            <a:p>
              <a:endParaRPr/>
            </a:p>
          </p:txBody>
        </p:sp>
      </p:grpSp>
      <p:grpSp>
        <p:nvGrpSpPr>
          <p:cNvPr id="9" name="object 9"/>
          <p:cNvGrpSpPr/>
          <p:nvPr/>
        </p:nvGrpSpPr>
        <p:grpSpPr>
          <a:xfrm>
            <a:off x="944562" y="5859462"/>
            <a:ext cx="10113010" cy="454025"/>
            <a:chOff x="944562" y="5859462"/>
            <a:chExt cx="10113010" cy="454025"/>
          </a:xfrm>
        </p:grpSpPr>
        <p:sp>
          <p:nvSpPr>
            <p:cNvPr id="10" name="object 10"/>
            <p:cNvSpPr/>
            <p:nvPr/>
          </p:nvSpPr>
          <p:spPr>
            <a:xfrm>
              <a:off x="985837" y="5900737"/>
              <a:ext cx="10030460" cy="371475"/>
            </a:xfrm>
            <a:custGeom>
              <a:avLst/>
              <a:gdLst/>
              <a:ahLst/>
              <a:cxnLst/>
              <a:rect l="l" t="t" r="r" b="b"/>
              <a:pathLst>
                <a:path w="10030460" h="371475">
                  <a:moveTo>
                    <a:pt x="9822497" y="0"/>
                  </a:moveTo>
                  <a:lnTo>
                    <a:pt x="0" y="0"/>
                  </a:lnTo>
                  <a:lnTo>
                    <a:pt x="0" y="371475"/>
                  </a:lnTo>
                  <a:lnTo>
                    <a:pt x="9822497" y="371475"/>
                  </a:lnTo>
                  <a:lnTo>
                    <a:pt x="10029888" y="185737"/>
                  </a:lnTo>
                  <a:lnTo>
                    <a:pt x="9822497" y="0"/>
                  </a:lnTo>
                  <a:close/>
                </a:path>
              </a:pathLst>
            </a:custGeom>
            <a:solidFill>
              <a:srgbClr val="D7D7D7"/>
            </a:solidFill>
          </p:spPr>
          <p:txBody>
            <a:bodyPr wrap="square" lIns="0" tIns="0" rIns="0" bIns="0" rtlCol="0"/>
            <a:lstStyle/>
            <a:p>
              <a:endParaRPr/>
            </a:p>
          </p:txBody>
        </p:sp>
        <p:sp>
          <p:nvSpPr>
            <p:cNvPr id="11" name="object 11"/>
            <p:cNvSpPr/>
            <p:nvPr/>
          </p:nvSpPr>
          <p:spPr>
            <a:xfrm>
              <a:off x="985837" y="5900737"/>
              <a:ext cx="10030460" cy="371475"/>
            </a:xfrm>
            <a:custGeom>
              <a:avLst/>
              <a:gdLst/>
              <a:ahLst/>
              <a:cxnLst/>
              <a:rect l="l" t="t" r="r" b="b"/>
              <a:pathLst>
                <a:path w="10030460" h="371475">
                  <a:moveTo>
                    <a:pt x="0" y="0"/>
                  </a:moveTo>
                  <a:lnTo>
                    <a:pt x="9822497" y="0"/>
                  </a:lnTo>
                  <a:lnTo>
                    <a:pt x="10029888" y="185737"/>
                  </a:lnTo>
                  <a:lnTo>
                    <a:pt x="9822497" y="371475"/>
                  </a:lnTo>
                  <a:lnTo>
                    <a:pt x="0" y="371475"/>
                  </a:lnTo>
                  <a:lnTo>
                    <a:pt x="0" y="0"/>
                  </a:lnTo>
                  <a:close/>
                </a:path>
              </a:pathLst>
            </a:custGeom>
            <a:ln w="82550">
              <a:solidFill>
                <a:srgbClr val="D9D9D9"/>
              </a:solidFill>
            </a:ln>
          </p:spPr>
          <p:txBody>
            <a:bodyPr wrap="square" lIns="0" tIns="0" rIns="0" bIns="0" rtlCol="0"/>
            <a:lstStyle/>
            <a:p>
              <a:endParaRPr/>
            </a:p>
          </p:txBody>
        </p:sp>
      </p:grpSp>
      <p:sp>
        <p:nvSpPr>
          <p:cNvPr id="12" name="object 12"/>
          <p:cNvSpPr txBox="1"/>
          <p:nvPr/>
        </p:nvSpPr>
        <p:spPr>
          <a:xfrm>
            <a:off x="1494155" y="958646"/>
            <a:ext cx="9199880" cy="753745"/>
          </a:xfrm>
          <a:prstGeom prst="rect">
            <a:avLst/>
          </a:prstGeom>
        </p:spPr>
        <p:txBody>
          <a:bodyPr vert="horz" wrap="square" lIns="0" tIns="50165" rIns="0" bIns="0" rtlCol="0">
            <a:spAutoFit/>
          </a:bodyPr>
          <a:lstStyle/>
          <a:p>
            <a:pPr marL="12700">
              <a:lnSpc>
                <a:spcPct val="100000"/>
              </a:lnSpc>
              <a:spcBef>
                <a:spcPts val="395"/>
              </a:spcBef>
            </a:pPr>
            <a:r>
              <a:rPr sz="1800" b="1" spc="-5" dirty="0">
                <a:solidFill>
                  <a:srgbClr val="BB8542"/>
                </a:solidFill>
                <a:latin typeface="Arial"/>
                <a:cs typeface="Arial"/>
              </a:rPr>
              <a:t>TACTICAL</a:t>
            </a:r>
            <a:r>
              <a:rPr sz="1800" b="1" spc="45" dirty="0">
                <a:solidFill>
                  <a:srgbClr val="BB8542"/>
                </a:solidFill>
                <a:latin typeface="Arial"/>
                <a:cs typeface="Arial"/>
              </a:rPr>
              <a:t> </a:t>
            </a:r>
            <a:r>
              <a:rPr sz="1800" b="1" spc="-10" dirty="0">
                <a:solidFill>
                  <a:srgbClr val="BB8542"/>
                </a:solidFill>
                <a:latin typeface="Arial"/>
                <a:cs typeface="Arial"/>
              </a:rPr>
              <a:t>COMBAT</a:t>
            </a:r>
            <a:r>
              <a:rPr sz="1800" b="1" spc="45" dirty="0">
                <a:solidFill>
                  <a:srgbClr val="BB8542"/>
                </a:solidFill>
                <a:latin typeface="Arial"/>
                <a:cs typeface="Arial"/>
              </a:rPr>
              <a:t> </a:t>
            </a:r>
            <a:r>
              <a:rPr sz="1800" b="1" spc="-5" dirty="0">
                <a:solidFill>
                  <a:srgbClr val="BB8542"/>
                </a:solidFill>
                <a:latin typeface="Arial"/>
                <a:cs typeface="Arial"/>
              </a:rPr>
              <a:t>CASUALTY</a:t>
            </a:r>
            <a:r>
              <a:rPr sz="1800" b="1" spc="20" dirty="0">
                <a:solidFill>
                  <a:srgbClr val="BB8542"/>
                </a:solidFill>
                <a:latin typeface="Arial"/>
                <a:cs typeface="Arial"/>
              </a:rPr>
              <a:t> </a:t>
            </a:r>
            <a:r>
              <a:rPr sz="1800" b="1" spc="-20" dirty="0">
                <a:solidFill>
                  <a:srgbClr val="BB8542"/>
                </a:solidFill>
                <a:latin typeface="Arial"/>
                <a:cs typeface="Arial"/>
              </a:rPr>
              <a:t>CARE</a:t>
            </a:r>
            <a:r>
              <a:rPr sz="1800" b="1" spc="100" dirty="0">
                <a:solidFill>
                  <a:srgbClr val="BB8542"/>
                </a:solidFill>
                <a:latin typeface="Arial"/>
                <a:cs typeface="Arial"/>
              </a:rPr>
              <a:t> </a:t>
            </a:r>
            <a:r>
              <a:rPr sz="1800" b="1" spc="-10" dirty="0">
                <a:solidFill>
                  <a:srgbClr val="BB8542"/>
                </a:solidFill>
                <a:latin typeface="Arial"/>
                <a:cs typeface="Arial"/>
              </a:rPr>
              <a:t>(TCCC)</a:t>
            </a:r>
            <a:r>
              <a:rPr sz="1800" b="1" spc="20" dirty="0">
                <a:solidFill>
                  <a:srgbClr val="BB8542"/>
                </a:solidFill>
                <a:latin typeface="Arial"/>
                <a:cs typeface="Arial"/>
              </a:rPr>
              <a:t> </a:t>
            </a:r>
            <a:r>
              <a:rPr sz="1800" b="1" spc="-15" dirty="0">
                <a:solidFill>
                  <a:srgbClr val="BB8542"/>
                </a:solidFill>
                <a:latin typeface="Arial"/>
                <a:cs typeface="Arial"/>
              </a:rPr>
              <a:t>ROLE-BASED</a:t>
            </a:r>
            <a:r>
              <a:rPr sz="1800" b="1" spc="75" dirty="0">
                <a:solidFill>
                  <a:srgbClr val="BB8542"/>
                </a:solidFill>
                <a:latin typeface="Arial"/>
                <a:cs typeface="Arial"/>
              </a:rPr>
              <a:t> </a:t>
            </a:r>
            <a:r>
              <a:rPr sz="1800" b="1" spc="-5" dirty="0">
                <a:solidFill>
                  <a:srgbClr val="BB8542"/>
                </a:solidFill>
                <a:latin typeface="Arial"/>
                <a:cs typeface="Arial"/>
              </a:rPr>
              <a:t>TRAINING</a:t>
            </a:r>
            <a:r>
              <a:rPr sz="1800" b="1" spc="50" dirty="0">
                <a:solidFill>
                  <a:srgbClr val="BB8542"/>
                </a:solidFill>
                <a:latin typeface="Arial"/>
                <a:cs typeface="Arial"/>
              </a:rPr>
              <a:t> </a:t>
            </a:r>
            <a:r>
              <a:rPr sz="1800" b="1" spc="-5" dirty="0">
                <a:solidFill>
                  <a:srgbClr val="BB8542"/>
                </a:solidFill>
                <a:latin typeface="Arial"/>
                <a:cs typeface="Arial"/>
              </a:rPr>
              <a:t>SPECTRUM</a:t>
            </a:r>
            <a:endParaRPr sz="1800">
              <a:latin typeface="Arial"/>
              <a:cs typeface="Arial"/>
            </a:endParaRPr>
          </a:p>
          <a:p>
            <a:pPr marR="697230" algn="ctr">
              <a:lnSpc>
                <a:spcPct val="100000"/>
              </a:lnSpc>
              <a:spcBef>
                <a:spcPts val="395"/>
              </a:spcBef>
            </a:pPr>
            <a:r>
              <a:rPr sz="2400" b="1" spc="-35" dirty="0">
                <a:latin typeface="Arial"/>
                <a:cs typeface="Arial"/>
              </a:rPr>
              <a:t>ROLE</a:t>
            </a:r>
            <a:r>
              <a:rPr sz="2400" b="1" spc="95" dirty="0">
                <a:latin typeface="Arial"/>
                <a:cs typeface="Arial"/>
              </a:rPr>
              <a:t> </a:t>
            </a:r>
            <a:r>
              <a:rPr sz="2400" b="1" dirty="0">
                <a:latin typeface="Arial"/>
                <a:cs typeface="Arial"/>
              </a:rPr>
              <a:t>1</a:t>
            </a:r>
            <a:r>
              <a:rPr sz="2400" b="1" spc="-80" dirty="0">
                <a:latin typeface="Arial"/>
                <a:cs typeface="Arial"/>
              </a:rPr>
              <a:t> </a:t>
            </a:r>
            <a:r>
              <a:rPr sz="2400" b="1" spc="-25" dirty="0">
                <a:latin typeface="Arial"/>
                <a:cs typeface="Arial"/>
              </a:rPr>
              <a:t>CARE</a:t>
            </a:r>
            <a:endParaRPr sz="2400">
              <a:latin typeface="Arial"/>
              <a:cs typeface="Arial"/>
            </a:endParaRPr>
          </a:p>
        </p:txBody>
      </p:sp>
      <p:grpSp>
        <p:nvGrpSpPr>
          <p:cNvPr id="13" name="object 13"/>
          <p:cNvGrpSpPr/>
          <p:nvPr/>
        </p:nvGrpSpPr>
        <p:grpSpPr>
          <a:xfrm>
            <a:off x="2516251" y="1762125"/>
            <a:ext cx="2520950" cy="647700"/>
            <a:chOff x="2516251" y="1762125"/>
            <a:chExt cx="2520950" cy="647700"/>
          </a:xfrm>
        </p:grpSpPr>
        <p:sp>
          <p:nvSpPr>
            <p:cNvPr id="14" name="object 14"/>
            <p:cNvSpPr/>
            <p:nvPr/>
          </p:nvSpPr>
          <p:spPr>
            <a:xfrm>
              <a:off x="2528951" y="2043175"/>
              <a:ext cx="2495550" cy="314325"/>
            </a:xfrm>
            <a:custGeom>
              <a:avLst/>
              <a:gdLst/>
              <a:ahLst/>
              <a:cxnLst/>
              <a:rect l="l" t="t" r="r" b="b"/>
              <a:pathLst>
                <a:path w="2495550" h="314325">
                  <a:moveTo>
                    <a:pt x="0" y="314325"/>
                  </a:moveTo>
                  <a:lnTo>
                    <a:pt x="3469" y="267873"/>
                  </a:lnTo>
                  <a:lnTo>
                    <a:pt x="13546" y="223539"/>
                  </a:lnTo>
                  <a:lnTo>
                    <a:pt x="29737" y="181808"/>
                  </a:lnTo>
                  <a:lnTo>
                    <a:pt x="51546" y="143166"/>
                  </a:lnTo>
                  <a:lnTo>
                    <a:pt x="78478" y="108099"/>
                  </a:lnTo>
                  <a:lnTo>
                    <a:pt x="110037" y="77094"/>
                  </a:lnTo>
                  <a:lnTo>
                    <a:pt x="145728" y="50636"/>
                  </a:lnTo>
                  <a:lnTo>
                    <a:pt x="185057" y="29212"/>
                  </a:lnTo>
                  <a:lnTo>
                    <a:pt x="227527" y="13307"/>
                  </a:lnTo>
                  <a:lnTo>
                    <a:pt x="272644" y="3407"/>
                  </a:lnTo>
                  <a:lnTo>
                    <a:pt x="319913" y="0"/>
                  </a:lnTo>
                  <a:lnTo>
                    <a:pt x="2175510" y="0"/>
                  </a:lnTo>
                  <a:lnTo>
                    <a:pt x="2222781" y="3407"/>
                  </a:lnTo>
                  <a:lnTo>
                    <a:pt x="2267906" y="13307"/>
                  </a:lnTo>
                  <a:lnTo>
                    <a:pt x="2310389" y="29212"/>
                  </a:lnTo>
                  <a:lnTo>
                    <a:pt x="2349732" y="50636"/>
                  </a:lnTo>
                  <a:lnTo>
                    <a:pt x="2385440" y="77094"/>
                  </a:lnTo>
                  <a:lnTo>
                    <a:pt x="2417017" y="108099"/>
                  </a:lnTo>
                  <a:lnTo>
                    <a:pt x="2443965" y="143166"/>
                  </a:lnTo>
                  <a:lnTo>
                    <a:pt x="2465789" y="181808"/>
                  </a:lnTo>
                  <a:lnTo>
                    <a:pt x="2481992" y="223539"/>
                  </a:lnTo>
                  <a:lnTo>
                    <a:pt x="2492077" y="267873"/>
                  </a:lnTo>
                  <a:lnTo>
                    <a:pt x="2495550" y="314325"/>
                  </a:lnTo>
                </a:path>
              </a:pathLst>
            </a:custGeom>
            <a:ln w="25400">
              <a:solidFill>
                <a:srgbClr val="BEBEBE"/>
              </a:solidFill>
            </a:ln>
          </p:spPr>
          <p:txBody>
            <a:bodyPr wrap="square" lIns="0" tIns="0" rIns="0" bIns="0" rtlCol="0"/>
            <a:lstStyle/>
            <a:p>
              <a:endParaRPr/>
            </a:p>
          </p:txBody>
        </p:sp>
        <p:sp>
          <p:nvSpPr>
            <p:cNvPr id="15" name="object 15"/>
            <p:cNvSpPr/>
            <p:nvPr/>
          </p:nvSpPr>
          <p:spPr>
            <a:xfrm>
              <a:off x="2886075" y="1762125"/>
              <a:ext cx="1771650" cy="647700"/>
            </a:xfrm>
            <a:custGeom>
              <a:avLst/>
              <a:gdLst/>
              <a:ahLst/>
              <a:cxnLst/>
              <a:rect l="l" t="t" r="r" b="b"/>
              <a:pathLst>
                <a:path w="1771650" h="647700">
                  <a:moveTo>
                    <a:pt x="1771650" y="0"/>
                  </a:moveTo>
                  <a:lnTo>
                    <a:pt x="0" y="0"/>
                  </a:lnTo>
                  <a:lnTo>
                    <a:pt x="0" y="647700"/>
                  </a:lnTo>
                  <a:lnTo>
                    <a:pt x="1771650" y="647700"/>
                  </a:lnTo>
                  <a:lnTo>
                    <a:pt x="1771650" y="0"/>
                  </a:lnTo>
                  <a:close/>
                </a:path>
              </a:pathLst>
            </a:custGeom>
            <a:solidFill>
              <a:srgbClr val="FFFFFF"/>
            </a:solidFill>
          </p:spPr>
          <p:txBody>
            <a:bodyPr wrap="square" lIns="0" tIns="0" rIns="0" bIns="0" rtlCol="0"/>
            <a:lstStyle/>
            <a:p>
              <a:endParaRPr/>
            </a:p>
          </p:txBody>
        </p:sp>
      </p:grpSp>
      <p:sp>
        <p:nvSpPr>
          <p:cNvPr id="16" name="object 16"/>
          <p:cNvSpPr txBox="1"/>
          <p:nvPr/>
        </p:nvSpPr>
        <p:spPr>
          <a:xfrm>
            <a:off x="2983483" y="1787842"/>
            <a:ext cx="1564640" cy="577215"/>
          </a:xfrm>
          <a:prstGeom prst="rect">
            <a:avLst/>
          </a:prstGeom>
        </p:spPr>
        <p:txBody>
          <a:bodyPr vert="horz" wrap="square" lIns="0" tIns="10795" rIns="0" bIns="0" rtlCol="0">
            <a:spAutoFit/>
          </a:bodyPr>
          <a:lstStyle/>
          <a:p>
            <a:pPr marL="79375" marR="5080" indent="-67310">
              <a:lnSpc>
                <a:spcPct val="100800"/>
              </a:lnSpc>
              <a:spcBef>
                <a:spcPts val="85"/>
              </a:spcBef>
            </a:pPr>
            <a:r>
              <a:rPr sz="1800" b="1" spc="-30" dirty="0">
                <a:solidFill>
                  <a:srgbClr val="2D3334"/>
                </a:solidFill>
                <a:latin typeface="Arial"/>
                <a:cs typeface="Arial"/>
              </a:rPr>
              <a:t>N</a:t>
            </a:r>
            <a:r>
              <a:rPr sz="1800" b="1" spc="-55" dirty="0">
                <a:solidFill>
                  <a:srgbClr val="2D3334"/>
                </a:solidFill>
                <a:latin typeface="Arial"/>
                <a:cs typeface="Arial"/>
              </a:rPr>
              <a:t>O</a:t>
            </a:r>
            <a:r>
              <a:rPr sz="1800" b="1" spc="-30" dirty="0">
                <a:solidFill>
                  <a:srgbClr val="2D3334"/>
                </a:solidFill>
                <a:latin typeface="Arial"/>
                <a:cs typeface="Arial"/>
              </a:rPr>
              <a:t>N</a:t>
            </a:r>
            <a:r>
              <a:rPr sz="1800" b="1" spc="70" dirty="0">
                <a:solidFill>
                  <a:srgbClr val="2D3334"/>
                </a:solidFill>
                <a:latin typeface="Arial"/>
                <a:cs typeface="Arial"/>
              </a:rPr>
              <a:t>M</a:t>
            </a:r>
            <a:r>
              <a:rPr sz="1800" b="1" dirty="0">
                <a:solidFill>
                  <a:srgbClr val="2D3334"/>
                </a:solidFill>
                <a:latin typeface="Arial"/>
                <a:cs typeface="Arial"/>
              </a:rPr>
              <a:t>E</a:t>
            </a:r>
            <a:r>
              <a:rPr sz="1800" b="1" spc="-30" dirty="0">
                <a:solidFill>
                  <a:srgbClr val="2D3334"/>
                </a:solidFill>
                <a:latin typeface="Arial"/>
                <a:cs typeface="Arial"/>
              </a:rPr>
              <a:t>D</a:t>
            </a:r>
            <a:r>
              <a:rPr sz="1800" b="1" spc="20" dirty="0">
                <a:solidFill>
                  <a:srgbClr val="2D3334"/>
                </a:solidFill>
                <a:latin typeface="Arial"/>
                <a:cs typeface="Arial"/>
              </a:rPr>
              <a:t>I</a:t>
            </a:r>
            <a:r>
              <a:rPr sz="1800" b="1" spc="-30" dirty="0">
                <a:solidFill>
                  <a:srgbClr val="2D3334"/>
                </a:solidFill>
                <a:latin typeface="Arial"/>
                <a:cs typeface="Arial"/>
              </a:rPr>
              <a:t>CA</a:t>
            </a:r>
            <a:r>
              <a:rPr sz="1800" b="1" dirty="0">
                <a:solidFill>
                  <a:srgbClr val="2D3334"/>
                </a:solidFill>
                <a:latin typeface="Arial"/>
                <a:cs typeface="Arial"/>
              </a:rPr>
              <a:t>L  </a:t>
            </a:r>
            <a:r>
              <a:rPr sz="1800" b="1" spc="-15" dirty="0">
                <a:solidFill>
                  <a:srgbClr val="2D3334"/>
                </a:solidFill>
                <a:latin typeface="Arial"/>
                <a:cs typeface="Arial"/>
              </a:rPr>
              <a:t>PERSONNEL</a:t>
            </a:r>
            <a:endParaRPr sz="1800">
              <a:latin typeface="Arial"/>
              <a:cs typeface="Arial"/>
            </a:endParaRPr>
          </a:p>
        </p:txBody>
      </p:sp>
      <p:grpSp>
        <p:nvGrpSpPr>
          <p:cNvPr id="17" name="object 17"/>
          <p:cNvGrpSpPr/>
          <p:nvPr/>
        </p:nvGrpSpPr>
        <p:grpSpPr>
          <a:xfrm>
            <a:off x="2105025" y="1743075"/>
            <a:ext cx="7019925" cy="3448050"/>
            <a:chOff x="2105025" y="1743075"/>
            <a:chExt cx="7019925" cy="3448050"/>
          </a:xfrm>
        </p:grpSpPr>
        <p:pic>
          <p:nvPicPr>
            <p:cNvPr id="18" name="object 18"/>
            <p:cNvPicPr/>
            <p:nvPr/>
          </p:nvPicPr>
          <p:blipFill>
            <a:blip r:embed="rId4" cstate="print"/>
            <a:stretch>
              <a:fillRect/>
            </a:stretch>
          </p:blipFill>
          <p:spPr>
            <a:xfrm>
              <a:off x="7324725" y="2438400"/>
              <a:ext cx="1800225" cy="2752725"/>
            </a:xfrm>
            <a:prstGeom prst="rect">
              <a:avLst/>
            </a:prstGeom>
          </p:spPr>
        </p:pic>
        <p:pic>
          <p:nvPicPr>
            <p:cNvPr id="19" name="object 19"/>
            <p:cNvPicPr/>
            <p:nvPr/>
          </p:nvPicPr>
          <p:blipFill>
            <a:blip r:embed="rId5" cstate="print"/>
            <a:stretch>
              <a:fillRect/>
            </a:stretch>
          </p:blipFill>
          <p:spPr>
            <a:xfrm>
              <a:off x="2105025" y="2400300"/>
              <a:ext cx="1552575" cy="2371725"/>
            </a:xfrm>
            <a:prstGeom prst="rect">
              <a:avLst/>
            </a:prstGeom>
          </p:spPr>
        </p:pic>
        <p:sp>
          <p:nvSpPr>
            <p:cNvPr id="20" name="object 20"/>
            <p:cNvSpPr/>
            <p:nvPr/>
          </p:nvSpPr>
          <p:spPr>
            <a:xfrm>
              <a:off x="6224651" y="2024125"/>
              <a:ext cx="2495550" cy="314325"/>
            </a:xfrm>
            <a:custGeom>
              <a:avLst/>
              <a:gdLst/>
              <a:ahLst/>
              <a:cxnLst/>
              <a:rect l="l" t="t" r="r" b="b"/>
              <a:pathLst>
                <a:path w="2495550" h="314325">
                  <a:moveTo>
                    <a:pt x="0" y="314325"/>
                  </a:moveTo>
                  <a:lnTo>
                    <a:pt x="3469" y="267873"/>
                  </a:lnTo>
                  <a:lnTo>
                    <a:pt x="13546" y="223539"/>
                  </a:lnTo>
                  <a:lnTo>
                    <a:pt x="29737" y="181808"/>
                  </a:lnTo>
                  <a:lnTo>
                    <a:pt x="51546" y="143166"/>
                  </a:lnTo>
                  <a:lnTo>
                    <a:pt x="78478" y="108099"/>
                  </a:lnTo>
                  <a:lnTo>
                    <a:pt x="110037" y="77094"/>
                  </a:lnTo>
                  <a:lnTo>
                    <a:pt x="145728" y="50636"/>
                  </a:lnTo>
                  <a:lnTo>
                    <a:pt x="185057" y="29212"/>
                  </a:lnTo>
                  <a:lnTo>
                    <a:pt x="227527" y="13307"/>
                  </a:lnTo>
                  <a:lnTo>
                    <a:pt x="272644" y="3407"/>
                  </a:lnTo>
                  <a:lnTo>
                    <a:pt x="319913" y="0"/>
                  </a:lnTo>
                  <a:lnTo>
                    <a:pt x="2175509" y="0"/>
                  </a:lnTo>
                  <a:lnTo>
                    <a:pt x="2222781" y="3407"/>
                  </a:lnTo>
                  <a:lnTo>
                    <a:pt x="2267906" y="13307"/>
                  </a:lnTo>
                  <a:lnTo>
                    <a:pt x="2310389" y="29212"/>
                  </a:lnTo>
                  <a:lnTo>
                    <a:pt x="2349732" y="50636"/>
                  </a:lnTo>
                  <a:lnTo>
                    <a:pt x="2385440" y="77094"/>
                  </a:lnTo>
                  <a:lnTo>
                    <a:pt x="2417017" y="108099"/>
                  </a:lnTo>
                  <a:lnTo>
                    <a:pt x="2443965" y="143166"/>
                  </a:lnTo>
                  <a:lnTo>
                    <a:pt x="2465789" y="181808"/>
                  </a:lnTo>
                  <a:lnTo>
                    <a:pt x="2481992" y="223539"/>
                  </a:lnTo>
                  <a:lnTo>
                    <a:pt x="2492077" y="267873"/>
                  </a:lnTo>
                  <a:lnTo>
                    <a:pt x="2495550" y="314325"/>
                  </a:lnTo>
                </a:path>
              </a:pathLst>
            </a:custGeom>
            <a:ln w="25400">
              <a:solidFill>
                <a:srgbClr val="BEBEBE"/>
              </a:solidFill>
            </a:ln>
          </p:spPr>
          <p:txBody>
            <a:bodyPr wrap="square" lIns="0" tIns="0" rIns="0" bIns="0" rtlCol="0"/>
            <a:lstStyle/>
            <a:p>
              <a:endParaRPr/>
            </a:p>
          </p:txBody>
        </p:sp>
        <p:sp>
          <p:nvSpPr>
            <p:cNvPr id="21" name="object 21"/>
            <p:cNvSpPr/>
            <p:nvPr/>
          </p:nvSpPr>
          <p:spPr>
            <a:xfrm>
              <a:off x="6686550" y="1743075"/>
              <a:ext cx="1638300" cy="590550"/>
            </a:xfrm>
            <a:custGeom>
              <a:avLst/>
              <a:gdLst/>
              <a:ahLst/>
              <a:cxnLst/>
              <a:rect l="l" t="t" r="r" b="b"/>
              <a:pathLst>
                <a:path w="1638300" h="590550">
                  <a:moveTo>
                    <a:pt x="1638300" y="0"/>
                  </a:moveTo>
                  <a:lnTo>
                    <a:pt x="0" y="0"/>
                  </a:lnTo>
                  <a:lnTo>
                    <a:pt x="0" y="590550"/>
                  </a:lnTo>
                  <a:lnTo>
                    <a:pt x="1638300" y="590550"/>
                  </a:lnTo>
                  <a:lnTo>
                    <a:pt x="1638300" y="0"/>
                  </a:lnTo>
                  <a:close/>
                </a:path>
              </a:pathLst>
            </a:custGeom>
            <a:solidFill>
              <a:srgbClr val="FFFFFF"/>
            </a:solidFill>
          </p:spPr>
          <p:txBody>
            <a:bodyPr wrap="square" lIns="0" tIns="0" rIns="0" bIns="0" rtlCol="0"/>
            <a:lstStyle/>
            <a:p>
              <a:endParaRPr/>
            </a:p>
          </p:txBody>
        </p:sp>
      </p:grpSp>
      <p:sp>
        <p:nvSpPr>
          <p:cNvPr id="22" name="object 22"/>
          <p:cNvSpPr txBox="1"/>
          <p:nvPr/>
        </p:nvSpPr>
        <p:spPr>
          <a:xfrm>
            <a:off x="6788150" y="1744662"/>
            <a:ext cx="1435100" cy="548005"/>
          </a:xfrm>
          <a:prstGeom prst="rect">
            <a:avLst/>
          </a:prstGeom>
        </p:spPr>
        <p:txBody>
          <a:bodyPr vert="horz" wrap="square" lIns="0" tIns="43180" rIns="0" bIns="0" rtlCol="0">
            <a:spAutoFit/>
          </a:bodyPr>
          <a:lstStyle/>
          <a:p>
            <a:pPr marL="12700" marR="5080" indent="180975">
              <a:lnSpc>
                <a:spcPts val="1950"/>
              </a:lnSpc>
              <a:spcBef>
                <a:spcPts val="340"/>
              </a:spcBef>
            </a:pPr>
            <a:r>
              <a:rPr sz="1800" b="1" dirty="0">
                <a:solidFill>
                  <a:srgbClr val="2D3334"/>
                </a:solidFill>
                <a:latin typeface="Arial"/>
                <a:cs typeface="Arial"/>
              </a:rPr>
              <a:t>MEDICAL </a:t>
            </a:r>
            <a:r>
              <a:rPr sz="1800" b="1" spc="5" dirty="0">
                <a:solidFill>
                  <a:srgbClr val="2D3334"/>
                </a:solidFill>
                <a:latin typeface="Arial"/>
                <a:cs typeface="Arial"/>
              </a:rPr>
              <a:t> </a:t>
            </a:r>
            <a:r>
              <a:rPr sz="1800" b="1" dirty="0">
                <a:solidFill>
                  <a:srgbClr val="2D3334"/>
                </a:solidFill>
                <a:latin typeface="Arial"/>
                <a:cs typeface="Arial"/>
              </a:rPr>
              <a:t>PE</a:t>
            </a:r>
            <a:r>
              <a:rPr sz="1800" b="1" spc="-25" dirty="0">
                <a:solidFill>
                  <a:srgbClr val="2D3334"/>
                </a:solidFill>
                <a:latin typeface="Arial"/>
                <a:cs typeface="Arial"/>
              </a:rPr>
              <a:t>R</a:t>
            </a:r>
            <a:r>
              <a:rPr sz="1800" b="1" dirty="0">
                <a:solidFill>
                  <a:srgbClr val="2D3334"/>
                </a:solidFill>
                <a:latin typeface="Arial"/>
                <a:cs typeface="Arial"/>
              </a:rPr>
              <a:t>S</a:t>
            </a:r>
            <a:r>
              <a:rPr sz="1800" b="1" spc="-55" dirty="0">
                <a:solidFill>
                  <a:srgbClr val="2D3334"/>
                </a:solidFill>
                <a:latin typeface="Arial"/>
                <a:cs typeface="Arial"/>
              </a:rPr>
              <a:t>O</a:t>
            </a:r>
            <a:r>
              <a:rPr sz="1800" b="1" spc="-25" dirty="0">
                <a:solidFill>
                  <a:srgbClr val="2D3334"/>
                </a:solidFill>
                <a:latin typeface="Arial"/>
                <a:cs typeface="Arial"/>
              </a:rPr>
              <a:t>NN</a:t>
            </a:r>
            <a:r>
              <a:rPr sz="1800" b="1" dirty="0">
                <a:solidFill>
                  <a:srgbClr val="2D3334"/>
                </a:solidFill>
                <a:latin typeface="Arial"/>
                <a:cs typeface="Arial"/>
              </a:rPr>
              <a:t>EL</a:t>
            </a:r>
            <a:endParaRPr sz="1800">
              <a:latin typeface="Arial"/>
              <a:cs typeface="Arial"/>
            </a:endParaRPr>
          </a:p>
        </p:txBody>
      </p:sp>
      <p:sp>
        <p:nvSpPr>
          <p:cNvPr id="23" name="object 23"/>
          <p:cNvSpPr txBox="1"/>
          <p:nvPr/>
        </p:nvSpPr>
        <p:spPr>
          <a:xfrm>
            <a:off x="3855720" y="5379720"/>
            <a:ext cx="5235575" cy="852805"/>
          </a:xfrm>
          <a:prstGeom prst="rect">
            <a:avLst/>
          </a:prstGeom>
        </p:spPr>
        <p:txBody>
          <a:bodyPr vert="horz" wrap="square" lIns="0" tIns="12700" rIns="0" bIns="0" rtlCol="0">
            <a:spAutoFit/>
          </a:bodyPr>
          <a:lstStyle/>
          <a:p>
            <a:pPr marL="3486150">
              <a:lnSpc>
                <a:spcPct val="100000"/>
              </a:lnSpc>
              <a:spcBef>
                <a:spcPts val="100"/>
              </a:spcBef>
            </a:pPr>
            <a:r>
              <a:rPr sz="1800" b="1" spc="-45" dirty="0">
                <a:solidFill>
                  <a:srgbClr val="CD9146"/>
                </a:solidFill>
                <a:latin typeface="Arial"/>
                <a:cs typeface="Arial"/>
              </a:rPr>
              <a:t>YOU</a:t>
            </a:r>
            <a:r>
              <a:rPr sz="1800" b="1" spc="114" dirty="0">
                <a:solidFill>
                  <a:srgbClr val="CD9146"/>
                </a:solidFill>
                <a:latin typeface="Arial"/>
                <a:cs typeface="Arial"/>
              </a:rPr>
              <a:t> </a:t>
            </a:r>
            <a:r>
              <a:rPr sz="1800" b="1" spc="-20" dirty="0">
                <a:solidFill>
                  <a:srgbClr val="CD9146"/>
                </a:solidFill>
                <a:latin typeface="Arial"/>
                <a:cs typeface="Arial"/>
              </a:rPr>
              <a:t>ARE</a:t>
            </a:r>
            <a:r>
              <a:rPr sz="1800" b="1" spc="-5" dirty="0">
                <a:solidFill>
                  <a:srgbClr val="CD9146"/>
                </a:solidFill>
                <a:latin typeface="Arial"/>
                <a:cs typeface="Arial"/>
              </a:rPr>
              <a:t> </a:t>
            </a:r>
            <a:r>
              <a:rPr sz="1800" b="1" spc="-15" dirty="0">
                <a:solidFill>
                  <a:srgbClr val="CD9146"/>
                </a:solidFill>
                <a:latin typeface="Arial"/>
                <a:cs typeface="Arial"/>
              </a:rPr>
              <a:t>HERE</a:t>
            </a:r>
            <a:endParaRPr sz="1800">
              <a:latin typeface="Arial"/>
              <a:cs typeface="Arial"/>
            </a:endParaRPr>
          </a:p>
          <a:p>
            <a:pPr>
              <a:lnSpc>
                <a:spcPct val="100000"/>
              </a:lnSpc>
              <a:spcBef>
                <a:spcPts val="5"/>
              </a:spcBef>
            </a:pPr>
            <a:endParaRPr sz="1900">
              <a:latin typeface="Arial"/>
              <a:cs typeface="Arial"/>
            </a:endParaRPr>
          </a:p>
          <a:p>
            <a:pPr marL="12700">
              <a:lnSpc>
                <a:spcPct val="100000"/>
              </a:lnSpc>
            </a:pPr>
            <a:r>
              <a:rPr sz="1800" b="1" spc="-15" dirty="0">
                <a:solidFill>
                  <a:srgbClr val="585858"/>
                </a:solidFill>
                <a:latin typeface="Arial"/>
                <a:cs typeface="Arial"/>
              </a:rPr>
              <a:t>STANDARDIZED</a:t>
            </a:r>
            <a:r>
              <a:rPr sz="1800" b="1" spc="140" dirty="0">
                <a:solidFill>
                  <a:srgbClr val="585858"/>
                </a:solidFill>
                <a:latin typeface="Arial"/>
                <a:cs typeface="Arial"/>
              </a:rPr>
              <a:t> </a:t>
            </a:r>
            <a:r>
              <a:rPr sz="1800" b="1" spc="-20" dirty="0">
                <a:solidFill>
                  <a:srgbClr val="585858"/>
                </a:solidFill>
                <a:latin typeface="Arial"/>
                <a:cs typeface="Arial"/>
              </a:rPr>
              <a:t>JOINT</a:t>
            </a:r>
            <a:r>
              <a:rPr sz="1800" b="1" spc="40" dirty="0">
                <a:solidFill>
                  <a:srgbClr val="585858"/>
                </a:solidFill>
                <a:latin typeface="Arial"/>
                <a:cs typeface="Arial"/>
              </a:rPr>
              <a:t> </a:t>
            </a:r>
            <a:r>
              <a:rPr sz="1800" b="1" spc="-15" dirty="0">
                <a:solidFill>
                  <a:srgbClr val="585858"/>
                </a:solidFill>
                <a:latin typeface="Arial"/>
                <a:cs typeface="Arial"/>
              </a:rPr>
              <a:t>CURRICULUM</a:t>
            </a:r>
            <a:endParaRPr sz="1800">
              <a:latin typeface="Arial"/>
              <a:cs typeface="Arial"/>
            </a:endParaRPr>
          </a:p>
        </p:txBody>
      </p:sp>
      <p:grpSp>
        <p:nvGrpSpPr>
          <p:cNvPr id="24" name="object 24"/>
          <p:cNvGrpSpPr/>
          <p:nvPr/>
        </p:nvGrpSpPr>
        <p:grpSpPr>
          <a:xfrm>
            <a:off x="3838575" y="2400300"/>
            <a:ext cx="4486275" cy="2981325"/>
            <a:chOff x="3838575" y="2400300"/>
            <a:chExt cx="4486275" cy="2981325"/>
          </a:xfrm>
        </p:grpSpPr>
        <p:sp>
          <p:nvSpPr>
            <p:cNvPr id="25" name="object 25"/>
            <p:cNvSpPr/>
            <p:nvPr/>
          </p:nvSpPr>
          <p:spPr>
            <a:xfrm>
              <a:off x="8105775" y="5267325"/>
              <a:ext cx="219075" cy="114300"/>
            </a:xfrm>
            <a:custGeom>
              <a:avLst/>
              <a:gdLst/>
              <a:ahLst/>
              <a:cxnLst/>
              <a:rect l="l" t="t" r="r" b="b"/>
              <a:pathLst>
                <a:path w="219075" h="114300">
                  <a:moveTo>
                    <a:pt x="109600" y="0"/>
                  </a:moveTo>
                  <a:lnTo>
                    <a:pt x="0" y="114300"/>
                  </a:lnTo>
                  <a:lnTo>
                    <a:pt x="219075" y="114300"/>
                  </a:lnTo>
                  <a:lnTo>
                    <a:pt x="109600" y="0"/>
                  </a:lnTo>
                  <a:close/>
                </a:path>
              </a:pathLst>
            </a:custGeom>
            <a:solidFill>
              <a:srgbClr val="CD9146"/>
            </a:solidFill>
          </p:spPr>
          <p:txBody>
            <a:bodyPr wrap="square" lIns="0" tIns="0" rIns="0" bIns="0" rtlCol="0"/>
            <a:lstStyle/>
            <a:p>
              <a:endParaRPr/>
            </a:p>
          </p:txBody>
        </p:sp>
        <p:pic>
          <p:nvPicPr>
            <p:cNvPr id="26" name="object 26"/>
            <p:cNvPicPr/>
            <p:nvPr/>
          </p:nvPicPr>
          <p:blipFill>
            <a:blip r:embed="rId6" cstate="print"/>
            <a:stretch>
              <a:fillRect/>
            </a:stretch>
          </p:blipFill>
          <p:spPr>
            <a:xfrm>
              <a:off x="3838575" y="2400300"/>
              <a:ext cx="1543050" cy="2371725"/>
            </a:xfrm>
            <a:prstGeom prst="rect">
              <a:avLst/>
            </a:prstGeom>
          </p:spPr>
        </p:pic>
        <p:pic>
          <p:nvPicPr>
            <p:cNvPr id="27" name="object 27"/>
            <p:cNvPicPr/>
            <p:nvPr/>
          </p:nvPicPr>
          <p:blipFill>
            <a:blip r:embed="rId7" cstate="print"/>
            <a:stretch>
              <a:fillRect/>
            </a:stretch>
          </p:blipFill>
          <p:spPr>
            <a:xfrm>
              <a:off x="5591175" y="2419350"/>
              <a:ext cx="1504950" cy="2305050"/>
            </a:xfrm>
            <a:prstGeom prst="rect">
              <a:avLst/>
            </a:prstGeom>
          </p:spPr>
        </p:pic>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4073525" y="299338"/>
            <a:ext cx="4060825" cy="335280"/>
          </a:xfrm>
          <a:prstGeom prst="rect">
            <a:avLst/>
          </a:prstGeom>
        </p:spPr>
        <p:txBody>
          <a:bodyPr vert="horz" wrap="square" lIns="0" tIns="16510" rIns="0" bIns="0" rtlCol="0">
            <a:spAutoFit/>
          </a:bodyPr>
          <a:lstStyle/>
          <a:p>
            <a:pPr marL="12700">
              <a:lnSpc>
                <a:spcPct val="100000"/>
              </a:lnSpc>
              <a:spcBef>
                <a:spcPts val="130"/>
              </a:spcBef>
            </a:pPr>
            <a:r>
              <a:rPr sz="2000" b="1" spc="-90" dirty="0">
                <a:solidFill>
                  <a:srgbClr val="756F6F"/>
                </a:solidFill>
                <a:latin typeface="Arial"/>
                <a:cs typeface="Arial"/>
              </a:rPr>
              <a:t>M</a:t>
            </a:r>
            <a:r>
              <a:rPr sz="2000" b="1" spc="45" dirty="0">
                <a:solidFill>
                  <a:srgbClr val="756F6F"/>
                </a:solidFill>
                <a:latin typeface="Arial"/>
                <a:cs typeface="Arial"/>
              </a:rPr>
              <a:t>odu</a:t>
            </a:r>
            <a:r>
              <a:rPr sz="2000" b="1" spc="35" dirty="0">
                <a:solidFill>
                  <a:srgbClr val="756F6F"/>
                </a:solidFill>
                <a:latin typeface="Arial"/>
                <a:cs typeface="Arial"/>
              </a:rPr>
              <a:t>l</a:t>
            </a:r>
            <a:r>
              <a:rPr sz="2000" b="1" spc="15" dirty="0">
                <a:solidFill>
                  <a:srgbClr val="756F6F"/>
                </a:solidFill>
                <a:latin typeface="Arial"/>
                <a:cs typeface="Arial"/>
              </a:rPr>
              <a:t>e</a:t>
            </a:r>
            <a:r>
              <a:rPr sz="2000" b="1" spc="-110" dirty="0">
                <a:solidFill>
                  <a:srgbClr val="756F6F"/>
                </a:solidFill>
                <a:latin typeface="Arial"/>
                <a:cs typeface="Arial"/>
              </a:rPr>
              <a:t> </a:t>
            </a:r>
            <a:r>
              <a:rPr sz="2000" b="1" spc="10" dirty="0">
                <a:solidFill>
                  <a:srgbClr val="756F6F"/>
                </a:solidFill>
                <a:latin typeface="Arial"/>
                <a:cs typeface="Arial"/>
              </a:rPr>
              <a:t>3:</a:t>
            </a:r>
            <a:r>
              <a:rPr sz="2000" b="1" spc="-40" dirty="0">
                <a:solidFill>
                  <a:srgbClr val="756F6F"/>
                </a:solidFill>
                <a:latin typeface="Arial"/>
                <a:cs typeface="Arial"/>
              </a:rPr>
              <a:t> </a:t>
            </a:r>
            <a:r>
              <a:rPr sz="2000" b="1" spc="50" dirty="0">
                <a:solidFill>
                  <a:srgbClr val="756F6F"/>
                </a:solidFill>
                <a:latin typeface="Arial"/>
                <a:cs typeface="Arial"/>
              </a:rPr>
              <a:t>C</a:t>
            </a:r>
            <a:r>
              <a:rPr sz="2000" b="1" spc="15" dirty="0">
                <a:solidFill>
                  <a:srgbClr val="756F6F"/>
                </a:solidFill>
                <a:latin typeface="Arial"/>
                <a:cs typeface="Arial"/>
              </a:rPr>
              <a:t>a</a:t>
            </a:r>
            <a:r>
              <a:rPr sz="2000" b="1" spc="40" dirty="0">
                <a:solidFill>
                  <a:srgbClr val="756F6F"/>
                </a:solidFill>
                <a:latin typeface="Arial"/>
                <a:cs typeface="Arial"/>
              </a:rPr>
              <a:t>r</a:t>
            </a:r>
            <a:r>
              <a:rPr sz="2000" b="1" spc="15" dirty="0">
                <a:solidFill>
                  <a:srgbClr val="756F6F"/>
                </a:solidFill>
                <a:latin typeface="Arial"/>
                <a:cs typeface="Arial"/>
              </a:rPr>
              <a:t>e</a:t>
            </a:r>
            <a:r>
              <a:rPr sz="2000" b="1" spc="-185" dirty="0">
                <a:solidFill>
                  <a:srgbClr val="756F6F"/>
                </a:solidFill>
                <a:latin typeface="Arial"/>
                <a:cs typeface="Arial"/>
              </a:rPr>
              <a:t> </a:t>
            </a:r>
            <a:r>
              <a:rPr sz="2000" b="1" spc="50" dirty="0">
                <a:solidFill>
                  <a:srgbClr val="756F6F"/>
                </a:solidFill>
                <a:latin typeface="Arial"/>
                <a:cs typeface="Arial"/>
              </a:rPr>
              <a:t>U</a:t>
            </a:r>
            <a:r>
              <a:rPr sz="2000" b="1" spc="45" dirty="0">
                <a:solidFill>
                  <a:srgbClr val="756F6F"/>
                </a:solidFill>
                <a:latin typeface="Arial"/>
                <a:cs typeface="Arial"/>
              </a:rPr>
              <a:t>nd</a:t>
            </a:r>
            <a:r>
              <a:rPr sz="2000" b="1" spc="10" dirty="0">
                <a:solidFill>
                  <a:srgbClr val="756F6F"/>
                </a:solidFill>
                <a:latin typeface="Arial"/>
                <a:cs typeface="Arial"/>
              </a:rPr>
              <a:t>er</a:t>
            </a:r>
            <a:r>
              <a:rPr sz="2000" b="1" spc="-150" dirty="0">
                <a:solidFill>
                  <a:srgbClr val="756F6F"/>
                </a:solidFill>
                <a:latin typeface="Arial"/>
                <a:cs typeface="Arial"/>
              </a:rPr>
              <a:t> </a:t>
            </a:r>
            <a:r>
              <a:rPr sz="2000" b="1" spc="45" dirty="0">
                <a:solidFill>
                  <a:srgbClr val="756F6F"/>
                </a:solidFill>
                <a:latin typeface="Arial"/>
                <a:cs typeface="Arial"/>
              </a:rPr>
              <a:t>F</a:t>
            </a:r>
            <a:r>
              <a:rPr sz="2000" b="1" spc="35" dirty="0">
                <a:solidFill>
                  <a:srgbClr val="756F6F"/>
                </a:solidFill>
                <a:latin typeface="Arial"/>
                <a:cs typeface="Arial"/>
              </a:rPr>
              <a:t>i</a:t>
            </a:r>
            <a:r>
              <a:rPr sz="2000" b="1" spc="40" dirty="0">
                <a:solidFill>
                  <a:srgbClr val="756F6F"/>
                </a:solidFill>
                <a:latin typeface="Arial"/>
                <a:cs typeface="Arial"/>
              </a:rPr>
              <a:t>r</a:t>
            </a:r>
            <a:r>
              <a:rPr sz="2000" b="1" spc="15" dirty="0">
                <a:solidFill>
                  <a:srgbClr val="756F6F"/>
                </a:solidFill>
                <a:latin typeface="Arial"/>
                <a:cs typeface="Arial"/>
              </a:rPr>
              <a:t>e</a:t>
            </a:r>
            <a:r>
              <a:rPr sz="2000" b="1" spc="-40" dirty="0">
                <a:solidFill>
                  <a:srgbClr val="756F6F"/>
                </a:solidFill>
                <a:latin typeface="Arial"/>
                <a:cs typeface="Arial"/>
              </a:rPr>
              <a:t>/</a:t>
            </a:r>
            <a:r>
              <a:rPr sz="2000" b="1" spc="45" dirty="0">
                <a:solidFill>
                  <a:srgbClr val="756F6F"/>
                </a:solidFill>
                <a:latin typeface="Arial"/>
                <a:cs typeface="Arial"/>
              </a:rPr>
              <a:t>Th</a:t>
            </a:r>
            <a:r>
              <a:rPr sz="2000" b="1" spc="-35" dirty="0">
                <a:solidFill>
                  <a:srgbClr val="756F6F"/>
                </a:solidFill>
                <a:latin typeface="Arial"/>
                <a:cs typeface="Arial"/>
              </a:rPr>
              <a:t>r</a:t>
            </a:r>
            <a:r>
              <a:rPr sz="2000" b="1" spc="15" dirty="0">
                <a:solidFill>
                  <a:srgbClr val="756F6F"/>
                </a:solidFill>
                <a:latin typeface="Arial"/>
                <a:cs typeface="Arial"/>
              </a:rPr>
              <a:t>e</a:t>
            </a:r>
            <a:r>
              <a:rPr sz="2000" b="1" spc="5" dirty="0">
                <a:solidFill>
                  <a:srgbClr val="756F6F"/>
                </a:solidFill>
                <a:latin typeface="Arial"/>
                <a:cs typeface="Arial"/>
              </a:rPr>
              <a:t>a</a:t>
            </a:r>
            <a:r>
              <a:rPr sz="2000" b="1" spc="10" dirty="0">
                <a:solidFill>
                  <a:srgbClr val="756F6F"/>
                </a:solidFill>
                <a:latin typeface="Arial"/>
                <a:cs typeface="Arial"/>
              </a:rPr>
              <a:t>t</a:t>
            </a:r>
            <a:endParaRPr sz="2000">
              <a:latin typeface="Arial"/>
              <a:cs typeface="Arial"/>
            </a:endParaRPr>
          </a:p>
        </p:txBody>
      </p:sp>
      <p:pic>
        <p:nvPicPr>
          <p:cNvPr id="3" name="object 3"/>
          <p:cNvPicPr/>
          <p:nvPr/>
        </p:nvPicPr>
        <p:blipFill>
          <a:blip r:embed="rId3" cstate="print"/>
          <a:stretch>
            <a:fillRect/>
          </a:stretch>
        </p:blipFill>
        <p:spPr>
          <a:xfrm>
            <a:off x="276225" y="276225"/>
            <a:ext cx="1171575" cy="657225"/>
          </a:xfrm>
          <a:prstGeom prst="rect">
            <a:avLst/>
          </a:prstGeom>
        </p:spPr>
      </p:pic>
      <p:sp>
        <p:nvSpPr>
          <p:cNvPr id="4" name="object 4"/>
          <p:cNvSpPr txBox="1"/>
          <p:nvPr/>
        </p:nvSpPr>
        <p:spPr>
          <a:xfrm>
            <a:off x="9537445" y="6580822"/>
            <a:ext cx="2023745" cy="186055"/>
          </a:xfrm>
          <a:prstGeom prst="rect">
            <a:avLst/>
          </a:prstGeom>
        </p:spPr>
        <p:txBody>
          <a:bodyPr vert="horz" wrap="square" lIns="0" tIns="12700" rIns="0" bIns="0" rtlCol="0">
            <a:spAutoFit/>
          </a:bodyPr>
          <a:lstStyle/>
          <a:p>
            <a:pPr marL="12700">
              <a:lnSpc>
                <a:spcPct val="100000"/>
              </a:lnSpc>
              <a:spcBef>
                <a:spcPts val="100"/>
              </a:spcBef>
            </a:pPr>
            <a:r>
              <a:rPr sz="1050" dirty="0">
                <a:solidFill>
                  <a:srgbClr val="CD9146"/>
                </a:solidFill>
                <a:latin typeface="Arial MT"/>
                <a:cs typeface="Arial MT"/>
              </a:rPr>
              <a:t>#TCCC-CPP-PPT-03</a:t>
            </a:r>
            <a:r>
              <a:rPr sz="1050" spc="210" dirty="0">
                <a:solidFill>
                  <a:srgbClr val="CD9146"/>
                </a:solidFill>
                <a:latin typeface="Arial MT"/>
                <a:cs typeface="Arial MT"/>
              </a:rPr>
              <a:t> </a:t>
            </a:r>
            <a:r>
              <a:rPr sz="1050" spc="5" dirty="0">
                <a:solidFill>
                  <a:srgbClr val="CD9146"/>
                </a:solidFill>
                <a:latin typeface="Arial MT"/>
                <a:cs typeface="Arial MT"/>
              </a:rPr>
              <a:t>08 </a:t>
            </a:r>
            <a:r>
              <a:rPr sz="1050" spc="-40" dirty="0">
                <a:solidFill>
                  <a:srgbClr val="CD9146"/>
                </a:solidFill>
                <a:latin typeface="Arial MT"/>
                <a:cs typeface="Arial MT"/>
              </a:rPr>
              <a:t>AUG</a:t>
            </a:r>
            <a:r>
              <a:rPr sz="1050" spc="65" dirty="0">
                <a:solidFill>
                  <a:srgbClr val="CD9146"/>
                </a:solidFill>
                <a:latin typeface="Arial MT"/>
                <a:cs typeface="Arial MT"/>
              </a:rPr>
              <a:t> </a:t>
            </a:r>
            <a:r>
              <a:rPr sz="1050" spc="5" dirty="0">
                <a:solidFill>
                  <a:srgbClr val="CD9146"/>
                </a:solidFill>
                <a:latin typeface="Arial MT"/>
                <a:cs typeface="Arial MT"/>
              </a:rPr>
              <a:t>23</a:t>
            </a:r>
            <a:endParaRPr sz="1050">
              <a:latin typeface="Arial MT"/>
              <a:cs typeface="Arial MT"/>
            </a:endParaRPr>
          </a:p>
        </p:txBody>
      </p:sp>
      <p:sp>
        <p:nvSpPr>
          <p:cNvPr id="5" name="object 5"/>
          <p:cNvSpPr/>
          <p:nvPr/>
        </p:nvSpPr>
        <p:spPr>
          <a:xfrm>
            <a:off x="490537" y="1281175"/>
            <a:ext cx="11297285" cy="4562475"/>
          </a:xfrm>
          <a:custGeom>
            <a:avLst/>
            <a:gdLst/>
            <a:ahLst/>
            <a:cxnLst/>
            <a:rect l="l" t="t" r="r" b="b"/>
            <a:pathLst>
              <a:path w="11297285" h="4562475">
                <a:moveTo>
                  <a:pt x="0" y="249174"/>
                </a:moveTo>
                <a:lnTo>
                  <a:pt x="4015" y="204370"/>
                </a:lnTo>
                <a:lnTo>
                  <a:pt x="15593" y="162207"/>
                </a:lnTo>
                <a:lnTo>
                  <a:pt x="34030" y="123387"/>
                </a:lnTo>
                <a:lnTo>
                  <a:pt x="58621" y="88612"/>
                </a:lnTo>
                <a:lnTo>
                  <a:pt x="88662" y="58585"/>
                </a:lnTo>
                <a:lnTo>
                  <a:pt x="123449" y="34007"/>
                </a:lnTo>
                <a:lnTo>
                  <a:pt x="162279" y="15582"/>
                </a:lnTo>
                <a:lnTo>
                  <a:pt x="204447" y="4012"/>
                </a:lnTo>
                <a:lnTo>
                  <a:pt x="249250" y="0"/>
                </a:lnTo>
                <a:lnTo>
                  <a:pt x="11047412" y="0"/>
                </a:lnTo>
                <a:lnTo>
                  <a:pt x="11092220" y="4012"/>
                </a:lnTo>
                <a:lnTo>
                  <a:pt x="11134394" y="15582"/>
                </a:lnTo>
                <a:lnTo>
                  <a:pt x="11173231" y="34007"/>
                </a:lnTo>
                <a:lnTo>
                  <a:pt x="11208026" y="58585"/>
                </a:lnTo>
                <a:lnTo>
                  <a:pt x="11238075" y="88612"/>
                </a:lnTo>
                <a:lnTo>
                  <a:pt x="11262672" y="123387"/>
                </a:lnTo>
                <a:lnTo>
                  <a:pt x="11281114" y="162207"/>
                </a:lnTo>
                <a:lnTo>
                  <a:pt x="11292696" y="204370"/>
                </a:lnTo>
                <a:lnTo>
                  <a:pt x="11296713" y="249174"/>
                </a:lnTo>
                <a:lnTo>
                  <a:pt x="11296713" y="4313161"/>
                </a:lnTo>
                <a:lnTo>
                  <a:pt x="11292696" y="4357963"/>
                </a:lnTo>
                <a:lnTo>
                  <a:pt x="11281114" y="4400132"/>
                </a:lnTo>
                <a:lnTo>
                  <a:pt x="11262672" y="4438961"/>
                </a:lnTo>
                <a:lnTo>
                  <a:pt x="11238075" y="4473749"/>
                </a:lnTo>
                <a:lnTo>
                  <a:pt x="11208026" y="4503790"/>
                </a:lnTo>
                <a:lnTo>
                  <a:pt x="11173231" y="4528381"/>
                </a:lnTo>
                <a:lnTo>
                  <a:pt x="11134394" y="4546817"/>
                </a:lnTo>
                <a:lnTo>
                  <a:pt x="11092220" y="4558395"/>
                </a:lnTo>
                <a:lnTo>
                  <a:pt x="11047412" y="4562411"/>
                </a:lnTo>
                <a:lnTo>
                  <a:pt x="249250" y="4562411"/>
                </a:lnTo>
                <a:lnTo>
                  <a:pt x="204447" y="4558395"/>
                </a:lnTo>
                <a:lnTo>
                  <a:pt x="162279" y="4546817"/>
                </a:lnTo>
                <a:lnTo>
                  <a:pt x="123449" y="4528381"/>
                </a:lnTo>
                <a:lnTo>
                  <a:pt x="88662" y="4503790"/>
                </a:lnTo>
                <a:lnTo>
                  <a:pt x="58621" y="4473749"/>
                </a:lnTo>
                <a:lnTo>
                  <a:pt x="34030" y="4438961"/>
                </a:lnTo>
                <a:lnTo>
                  <a:pt x="15593" y="4400132"/>
                </a:lnTo>
                <a:lnTo>
                  <a:pt x="4015" y="4357963"/>
                </a:lnTo>
                <a:lnTo>
                  <a:pt x="0" y="4313161"/>
                </a:lnTo>
                <a:lnTo>
                  <a:pt x="0" y="249174"/>
                </a:lnTo>
                <a:close/>
              </a:path>
            </a:pathLst>
          </a:custGeom>
          <a:ln w="28575">
            <a:solidFill>
              <a:srgbClr val="D7D9D7"/>
            </a:solidFill>
          </a:ln>
        </p:spPr>
        <p:txBody>
          <a:bodyPr wrap="square" lIns="0" tIns="0" rIns="0" bIns="0" rtlCol="0"/>
          <a:lstStyle/>
          <a:p>
            <a:endParaRPr/>
          </a:p>
        </p:txBody>
      </p:sp>
      <p:sp>
        <p:nvSpPr>
          <p:cNvPr id="6" name="object 6"/>
          <p:cNvSpPr txBox="1"/>
          <p:nvPr/>
        </p:nvSpPr>
        <p:spPr>
          <a:xfrm>
            <a:off x="11735816" y="6589394"/>
            <a:ext cx="110489" cy="208915"/>
          </a:xfrm>
          <a:prstGeom prst="rect">
            <a:avLst/>
          </a:prstGeom>
        </p:spPr>
        <p:txBody>
          <a:bodyPr vert="horz" wrap="square" lIns="0" tIns="12700" rIns="0" bIns="0" rtlCol="0">
            <a:spAutoFit/>
          </a:bodyPr>
          <a:lstStyle/>
          <a:p>
            <a:pPr marL="12700">
              <a:lnSpc>
                <a:spcPct val="100000"/>
              </a:lnSpc>
              <a:spcBef>
                <a:spcPts val="100"/>
              </a:spcBef>
            </a:pPr>
            <a:r>
              <a:rPr sz="1200" dirty="0">
                <a:latin typeface="Arial MT"/>
                <a:cs typeface="Arial MT"/>
              </a:rPr>
              <a:t>3</a:t>
            </a:r>
            <a:endParaRPr sz="1200">
              <a:latin typeface="Arial MT"/>
              <a:cs typeface="Arial MT"/>
            </a:endParaRPr>
          </a:p>
        </p:txBody>
      </p:sp>
      <p:sp>
        <p:nvSpPr>
          <p:cNvPr id="7" name="object 7"/>
          <p:cNvSpPr txBox="1"/>
          <p:nvPr/>
        </p:nvSpPr>
        <p:spPr>
          <a:xfrm>
            <a:off x="1113472" y="1377378"/>
            <a:ext cx="10194290" cy="266065"/>
          </a:xfrm>
          <a:prstGeom prst="rect">
            <a:avLst/>
          </a:prstGeom>
        </p:spPr>
        <p:txBody>
          <a:bodyPr vert="horz" wrap="square" lIns="0" tIns="15875" rIns="0" bIns="0" rtlCol="0">
            <a:spAutoFit/>
          </a:bodyPr>
          <a:lstStyle/>
          <a:p>
            <a:pPr marL="12700">
              <a:lnSpc>
                <a:spcPct val="100000"/>
              </a:lnSpc>
              <a:spcBef>
                <a:spcPts val="125"/>
              </a:spcBef>
            </a:pPr>
            <a:r>
              <a:rPr sz="1550" b="1" spc="15" dirty="0">
                <a:solidFill>
                  <a:srgbClr val="2D3334"/>
                </a:solidFill>
                <a:latin typeface="Arial"/>
                <a:cs typeface="Arial"/>
              </a:rPr>
              <a:t>Given</a:t>
            </a:r>
            <a:r>
              <a:rPr sz="1550" b="1" spc="30" dirty="0">
                <a:solidFill>
                  <a:srgbClr val="2D3334"/>
                </a:solidFill>
                <a:latin typeface="Arial"/>
                <a:cs typeface="Arial"/>
              </a:rPr>
              <a:t> </a:t>
            </a:r>
            <a:r>
              <a:rPr sz="1550" b="1" spc="15" dirty="0">
                <a:solidFill>
                  <a:srgbClr val="2D3334"/>
                </a:solidFill>
                <a:latin typeface="Arial"/>
                <a:cs typeface="Arial"/>
              </a:rPr>
              <a:t>a</a:t>
            </a:r>
            <a:r>
              <a:rPr sz="1550" b="1" spc="40" dirty="0">
                <a:solidFill>
                  <a:srgbClr val="2D3334"/>
                </a:solidFill>
                <a:latin typeface="Arial"/>
                <a:cs typeface="Arial"/>
              </a:rPr>
              <a:t> </a:t>
            </a:r>
            <a:r>
              <a:rPr sz="1550" b="1" spc="25" dirty="0">
                <a:solidFill>
                  <a:srgbClr val="2D3334"/>
                </a:solidFill>
                <a:latin typeface="Arial"/>
                <a:cs typeface="Arial"/>
              </a:rPr>
              <a:t>combat</a:t>
            </a:r>
            <a:r>
              <a:rPr sz="1550" b="1" spc="20" dirty="0">
                <a:solidFill>
                  <a:srgbClr val="2D3334"/>
                </a:solidFill>
                <a:latin typeface="Arial"/>
                <a:cs typeface="Arial"/>
              </a:rPr>
              <a:t> </a:t>
            </a:r>
            <a:r>
              <a:rPr sz="1550" b="1" spc="15" dirty="0">
                <a:solidFill>
                  <a:srgbClr val="2D3334"/>
                </a:solidFill>
                <a:latin typeface="Arial"/>
                <a:cs typeface="Arial"/>
              </a:rPr>
              <a:t>or</a:t>
            </a:r>
            <a:r>
              <a:rPr sz="1550" b="1" spc="5" dirty="0">
                <a:solidFill>
                  <a:srgbClr val="2D3334"/>
                </a:solidFill>
                <a:latin typeface="Arial"/>
                <a:cs typeface="Arial"/>
              </a:rPr>
              <a:t> </a:t>
            </a:r>
            <a:r>
              <a:rPr sz="1550" b="1" spc="25" dirty="0">
                <a:solidFill>
                  <a:srgbClr val="2D3334"/>
                </a:solidFill>
                <a:latin typeface="Arial"/>
                <a:cs typeface="Arial"/>
              </a:rPr>
              <a:t>noncombat</a:t>
            </a:r>
            <a:r>
              <a:rPr sz="1550" b="1" spc="20" dirty="0">
                <a:solidFill>
                  <a:srgbClr val="2D3334"/>
                </a:solidFill>
                <a:latin typeface="Arial"/>
                <a:cs typeface="Arial"/>
              </a:rPr>
              <a:t> </a:t>
            </a:r>
            <a:r>
              <a:rPr sz="1550" b="1" spc="10" dirty="0">
                <a:solidFill>
                  <a:srgbClr val="2D3334"/>
                </a:solidFill>
                <a:latin typeface="Arial"/>
                <a:cs typeface="Arial"/>
              </a:rPr>
              <a:t>scenario,</a:t>
            </a:r>
            <a:r>
              <a:rPr sz="1550" b="1" spc="110" dirty="0">
                <a:solidFill>
                  <a:srgbClr val="2D3334"/>
                </a:solidFill>
                <a:latin typeface="Arial"/>
                <a:cs typeface="Arial"/>
              </a:rPr>
              <a:t> </a:t>
            </a:r>
            <a:r>
              <a:rPr sz="1550" b="1" spc="10" dirty="0">
                <a:solidFill>
                  <a:srgbClr val="2D3334"/>
                </a:solidFill>
                <a:latin typeface="Arial"/>
                <a:cs typeface="Arial"/>
              </a:rPr>
              <a:t>perform</a:t>
            </a:r>
            <a:r>
              <a:rPr sz="1550" b="1" spc="40" dirty="0">
                <a:solidFill>
                  <a:srgbClr val="2D3334"/>
                </a:solidFill>
                <a:latin typeface="Arial"/>
                <a:cs typeface="Arial"/>
              </a:rPr>
              <a:t> </a:t>
            </a:r>
            <a:r>
              <a:rPr sz="1550" b="1" spc="10" dirty="0">
                <a:solidFill>
                  <a:srgbClr val="2D3334"/>
                </a:solidFill>
                <a:latin typeface="Arial"/>
                <a:cs typeface="Arial"/>
              </a:rPr>
              <a:t>Care</a:t>
            </a:r>
            <a:r>
              <a:rPr sz="1550" b="1" spc="120" dirty="0">
                <a:solidFill>
                  <a:srgbClr val="2D3334"/>
                </a:solidFill>
                <a:latin typeface="Arial"/>
                <a:cs typeface="Arial"/>
              </a:rPr>
              <a:t> </a:t>
            </a:r>
            <a:r>
              <a:rPr sz="1550" b="1" dirty="0">
                <a:solidFill>
                  <a:srgbClr val="2D3334"/>
                </a:solidFill>
                <a:latin typeface="Arial"/>
                <a:cs typeface="Arial"/>
              </a:rPr>
              <a:t>Under</a:t>
            </a:r>
            <a:r>
              <a:rPr sz="1550" b="1" spc="85" dirty="0">
                <a:solidFill>
                  <a:srgbClr val="2D3334"/>
                </a:solidFill>
                <a:latin typeface="Arial"/>
                <a:cs typeface="Arial"/>
              </a:rPr>
              <a:t> </a:t>
            </a:r>
            <a:r>
              <a:rPr sz="1550" b="1" spc="-10" dirty="0">
                <a:solidFill>
                  <a:srgbClr val="2D3334"/>
                </a:solidFill>
                <a:latin typeface="Arial"/>
                <a:cs typeface="Arial"/>
              </a:rPr>
              <a:t>Fire</a:t>
            </a:r>
            <a:r>
              <a:rPr sz="1550" b="1" spc="120" dirty="0">
                <a:solidFill>
                  <a:srgbClr val="2D3334"/>
                </a:solidFill>
                <a:latin typeface="Arial"/>
                <a:cs typeface="Arial"/>
              </a:rPr>
              <a:t> </a:t>
            </a:r>
            <a:r>
              <a:rPr sz="1550" b="1" spc="-20" dirty="0">
                <a:solidFill>
                  <a:srgbClr val="2D3334"/>
                </a:solidFill>
                <a:latin typeface="Arial"/>
                <a:cs typeface="Arial"/>
              </a:rPr>
              <a:t>in</a:t>
            </a:r>
            <a:r>
              <a:rPr sz="1550" b="1" spc="105" dirty="0">
                <a:solidFill>
                  <a:srgbClr val="2D3334"/>
                </a:solidFill>
                <a:latin typeface="Arial"/>
                <a:cs typeface="Arial"/>
              </a:rPr>
              <a:t> </a:t>
            </a:r>
            <a:r>
              <a:rPr sz="1550" b="1" spc="25" dirty="0">
                <a:solidFill>
                  <a:srgbClr val="2D3334"/>
                </a:solidFill>
                <a:latin typeface="Arial"/>
                <a:cs typeface="Arial"/>
              </a:rPr>
              <a:t>accordance</a:t>
            </a:r>
            <a:r>
              <a:rPr sz="1550" b="1" spc="40" dirty="0">
                <a:solidFill>
                  <a:srgbClr val="2D3334"/>
                </a:solidFill>
                <a:latin typeface="Arial"/>
                <a:cs typeface="Arial"/>
              </a:rPr>
              <a:t> </a:t>
            </a:r>
            <a:r>
              <a:rPr sz="1550" b="1" spc="-30" dirty="0">
                <a:solidFill>
                  <a:srgbClr val="2D3334"/>
                </a:solidFill>
                <a:latin typeface="Arial"/>
                <a:cs typeface="Arial"/>
              </a:rPr>
              <a:t>with</a:t>
            </a:r>
            <a:r>
              <a:rPr sz="1550" b="1" spc="260" dirty="0">
                <a:solidFill>
                  <a:srgbClr val="2D3334"/>
                </a:solidFill>
                <a:latin typeface="Arial"/>
                <a:cs typeface="Arial"/>
              </a:rPr>
              <a:t> </a:t>
            </a:r>
            <a:r>
              <a:rPr sz="1550" b="1" spc="10" dirty="0">
                <a:solidFill>
                  <a:srgbClr val="2D3334"/>
                </a:solidFill>
                <a:latin typeface="Arial"/>
                <a:cs typeface="Arial"/>
              </a:rPr>
              <a:t>CoTCCC</a:t>
            </a:r>
            <a:r>
              <a:rPr sz="1550" b="1" spc="85" dirty="0">
                <a:solidFill>
                  <a:srgbClr val="2D3334"/>
                </a:solidFill>
                <a:latin typeface="Arial"/>
                <a:cs typeface="Arial"/>
              </a:rPr>
              <a:t> </a:t>
            </a:r>
            <a:r>
              <a:rPr sz="1550" b="1" dirty="0">
                <a:solidFill>
                  <a:srgbClr val="2D3334"/>
                </a:solidFill>
                <a:latin typeface="Arial"/>
                <a:cs typeface="Arial"/>
              </a:rPr>
              <a:t>Guidelines.</a:t>
            </a:r>
            <a:endParaRPr sz="1550">
              <a:latin typeface="Arial"/>
              <a:cs typeface="Arial"/>
            </a:endParaRPr>
          </a:p>
        </p:txBody>
      </p:sp>
      <p:pic>
        <p:nvPicPr>
          <p:cNvPr id="8" name="object 8"/>
          <p:cNvPicPr/>
          <p:nvPr/>
        </p:nvPicPr>
        <p:blipFill>
          <a:blip r:embed="rId4" cstate="print"/>
          <a:stretch>
            <a:fillRect/>
          </a:stretch>
        </p:blipFill>
        <p:spPr>
          <a:xfrm>
            <a:off x="3857781" y="6458577"/>
            <a:ext cx="213627" cy="213602"/>
          </a:xfrm>
          <a:prstGeom prst="rect">
            <a:avLst/>
          </a:prstGeom>
        </p:spPr>
      </p:pic>
      <p:sp>
        <p:nvSpPr>
          <p:cNvPr id="9" name="object 9"/>
          <p:cNvSpPr txBox="1">
            <a:spLocks noGrp="1"/>
          </p:cNvSpPr>
          <p:nvPr>
            <p:ph type="title"/>
          </p:nvPr>
        </p:nvSpPr>
        <p:spPr>
          <a:xfrm>
            <a:off x="3326129" y="810513"/>
            <a:ext cx="5551805" cy="392430"/>
          </a:xfrm>
          <a:prstGeom prst="rect">
            <a:avLst/>
          </a:prstGeom>
        </p:spPr>
        <p:txBody>
          <a:bodyPr vert="horz" wrap="square" lIns="0" tIns="13335" rIns="0" bIns="0" rtlCol="0">
            <a:spAutoFit/>
          </a:bodyPr>
          <a:lstStyle/>
          <a:p>
            <a:pPr marL="12700">
              <a:lnSpc>
                <a:spcPct val="100000"/>
              </a:lnSpc>
              <a:spcBef>
                <a:spcPts val="105"/>
              </a:spcBef>
            </a:pPr>
            <a:r>
              <a:rPr sz="2400" dirty="0">
                <a:solidFill>
                  <a:srgbClr val="000000"/>
                </a:solidFill>
              </a:rPr>
              <a:t>1</a:t>
            </a:r>
            <a:r>
              <a:rPr sz="2400" spc="5" dirty="0">
                <a:solidFill>
                  <a:srgbClr val="000000"/>
                </a:solidFill>
              </a:rPr>
              <a:t> </a:t>
            </a:r>
            <a:r>
              <a:rPr sz="2400" dirty="0">
                <a:solidFill>
                  <a:srgbClr val="000000"/>
                </a:solidFill>
              </a:rPr>
              <a:t>x</a:t>
            </a:r>
            <a:r>
              <a:rPr sz="2400" spc="-50" dirty="0">
                <a:solidFill>
                  <a:srgbClr val="000000"/>
                </a:solidFill>
              </a:rPr>
              <a:t> </a:t>
            </a:r>
            <a:r>
              <a:rPr sz="2400" spc="-30" dirty="0">
                <a:solidFill>
                  <a:srgbClr val="BB8542"/>
                </a:solidFill>
              </a:rPr>
              <a:t>TERMINAL</a:t>
            </a:r>
            <a:r>
              <a:rPr sz="2400" spc="175" dirty="0">
                <a:solidFill>
                  <a:srgbClr val="BB8542"/>
                </a:solidFill>
              </a:rPr>
              <a:t> </a:t>
            </a:r>
            <a:r>
              <a:rPr sz="2400" spc="-45" dirty="0">
                <a:solidFill>
                  <a:srgbClr val="BB8542"/>
                </a:solidFill>
              </a:rPr>
              <a:t>LEARNING</a:t>
            </a:r>
            <a:r>
              <a:rPr sz="2400" spc="300" dirty="0">
                <a:solidFill>
                  <a:srgbClr val="BB8542"/>
                </a:solidFill>
              </a:rPr>
              <a:t> </a:t>
            </a:r>
            <a:r>
              <a:rPr sz="2400" spc="-40" dirty="0">
                <a:solidFill>
                  <a:srgbClr val="BB8542"/>
                </a:solidFill>
              </a:rPr>
              <a:t>OBJECTIVE</a:t>
            </a:r>
            <a:endParaRPr sz="2400"/>
          </a:p>
        </p:txBody>
      </p:sp>
      <p:grpSp>
        <p:nvGrpSpPr>
          <p:cNvPr id="10" name="object 10"/>
          <p:cNvGrpSpPr/>
          <p:nvPr/>
        </p:nvGrpSpPr>
        <p:grpSpPr>
          <a:xfrm>
            <a:off x="709612" y="1790763"/>
            <a:ext cx="10863580" cy="3599815"/>
            <a:chOff x="709612" y="1790763"/>
            <a:chExt cx="10863580" cy="3599815"/>
          </a:xfrm>
        </p:grpSpPr>
        <p:sp>
          <p:nvSpPr>
            <p:cNvPr id="11" name="object 11"/>
            <p:cNvSpPr/>
            <p:nvPr/>
          </p:nvSpPr>
          <p:spPr>
            <a:xfrm>
              <a:off x="709612" y="1805051"/>
              <a:ext cx="10863580" cy="0"/>
            </a:xfrm>
            <a:custGeom>
              <a:avLst/>
              <a:gdLst/>
              <a:ahLst/>
              <a:cxnLst/>
              <a:rect l="l" t="t" r="r" b="b"/>
              <a:pathLst>
                <a:path w="10863580">
                  <a:moveTo>
                    <a:pt x="0" y="0"/>
                  </a:moveTo>
                  <a:lnTo>
                    <a:pt x="10863262" y="0"/>
                  </a:lnTo>
                </a:path>
              </a:pathLst>
            </a:custGeom>
            <a:ln w="28575">
              <a:solidFill>
                <a:srgbClr val="898B8B"/>
              </a:solidFill>
              <a:prstDash val="dash"/>
            </a:ln>
          </p:spPr>
          <p:txBody>
            <a:bodyPr wrap="square" lIns="0" tIns="0" rIns="0" bIns="0" rtlCol="0"/>
            <a:lstStyle/>
            <a:p>
              <a:endParaRPr/>
            </a:p>
          </p:txBody>
        </p:sp>
        <p:pic>
          <p:nvPicPr>
            <p:cNvPr id="12" name="object 12"/>
            <p:cNvPicPr/>
            <p:nvPr/>
          </p:nvPicPr>
          <p:blipFill>
            <a:blip r:embed="rId5" cstate="print"/>
            <a:stretch>
              <a:fillRect/>
            </a:stretch>
          </p:blipFill>
          <p:spPr>
            <a:xfrm>
              <a:off x="744245" y="1950910"/>
              <a:ext cx="183083" cy="183133"/>
            </a:xfrm>
            <a:prstGeom prst="rect">
              <a:avLst/>
            </a:prstGeom>
          </p:spPr>
        </p:pic>
        <p:pic>
          <p:nvPicPr>
            <p:cNvPr id="13" name="object 13"/>
            <p:cNvPicPr/>
            <p:nvPr/>
          </p:nvPicPr>
          <p:blipFill>
            <a:blip r:embed="rId6" cstate="print"/>
            <a:stretch>
              <a:fillRect/>
            </a:stretch>
          </p:blipFill>
          <p:spPr>
            <a:xfrm>
              <a:off x="744855" y="2507932"/>
              <a:ext cx="183083" cy="183006"/>
            </a:xfrm>
            <a:prstGeom prst="rect">
              <a:avLst/>
            </a:prstGeom>
          </p:spPr>
        </p:pic>
        <p:pic>
          <p:nvPicPr>
            <p:cNvPr id="14" name="object 14"/>
            <p:cNvPicPr/>
            <p:nvPr/>
          </p:nvPicPr>
          <p:blipFill>
            <a:blip r:embed="rId7" cstate="print"/>
            <a:stretch>
              <a:fillRect/>
            </a:stretch>
          </p:blipFill>
          <p:spPr>
            <a:xfrm>
              <a:off x="744855" y="3053524"/>
              <a:ext cx="183083" cy="183133"/>
            </a:xfrm>
            <a:prstGeom prst="rect">
              <a:avLst/>
            </a:prstGeom>
          </p:spPr>
        </p:pic>
        <p:pic>
          <p:nvPicPr>
            <p:cNvPr id="15" name="object 15"/>
            <p:cNvPicPr/>
            <p:nvPr/>
          </p:nvPicPr>
          <p:blipFill>
            <a:blip r:embed="rId8" cstate="print"/>
            <a:stretch>
              <a:fillRect/>
            </a:stretch>
          </p:blipFill>
          <p:spPr>
            <a:xfrm>
              <a:off x="744855" y="3447351"/>
              <a:ext cx="183083" cy="183006"/>
            </a:xfrm>
            <a:prstGeom prst="rect">
              <a:avLst/>
            </a:prstGeom>
          </p:spPr>
        </p:pic>
        <p:pic>
          <p:nvPicPr>
            <p:cNvPr id="16" name="object 16"/>
            <p:cNvPicPr/>
            <p:nvPr/>
          </p:nvPicPr>
          <p:blipFill>
            <a:blip r:embed="rId9" cstate="print"/>
            <a:stretch>
              <a:fillRect/>
            </a:stretch>
          </p:blipFill>
          <p:spPr>
            <a:xfrm>
              <a:off x="743635" y="4329747"/>
              <a:ext cx="183083" cy="183038"/>
            </a:xfrm>
            <a:prstGeom prst="rect">
              <a:avLst/>
            </a:prstGeom>
          </p:spPr>
        </p:pic>
        <p:pic>
          <p:nvPicPr>
            <p:cNvPr id="17" name="object 17"/>
            <p:cNvPicPr/>
            <p:nvPr/>
          </p:nvPicPr>
          <p:blipFill>
            <a:blip r:embed="rId10" cstate="print"/>
            <a:stretch>
              <a:fillRect/>
            </a:stretch>
          </p:blipFill>
          <p:spPr>
            <a:xfrm>
              <a:off x="750595" y="4020121"/>
              <a:ext cx="170383" cy="170307"/>
            </a:xfrm>
            <a:prstGeom prst="rect">
              <a:avLst/>
            </a:prstGeom>
          </p:spPr>
        </p:pic>
        <p:pic>
          <p:nvPicPr>
            <p:cNvPr id="18" name="object 18"/>
            <p:cNvPicPr/>
            <p:nvPr/>
          </p:nvPicPr>
          <p:blipFill>
            <a:blip r:embed="rId11" cstate="print"/>
            <a:stretch>
              <a:fillRect/>
            </a:stretch>
          </p:blipFill>
          <p:spPr>
            <a:xfrm>
              <a:off x="744245" y="4013771"/>
              <a:ext cx="183083" cy="183007"/>
            </a:xfrm>
            <a:prstGeom prst="rect">
              <a:avLst/>
            </a:prstGeom>
          </p:spPr>
        </p:pic>
        <p:pic>
          <p:nvPicPr>
            <p:cNvPr id="19" name="object 19"/>
            <p:cNvPicPr/>
            <p:nvPr/>
          </p:nvPicPr>
          <p:blipFill>
            <a:blip r:embed="rId12" cstate="print"/>
            <a:stretch>
              <a:fillRect/>
            </a:stretch>
          </p:blipFill>
          <p:spPr>
            <a:xfrm>
              <a:off x="750595" y="3696906"/>
              <a:ext cx="170383" cy="170306"/>
            </a:xfrm>
            <a:prstGeom prst="rect">
              <a:avLst/>
            </a:prstGeom>
          </p:spPr>
        </p:pic>
        <p:pic>
          <p:nvPicPr>
            <p:cNvPr id="20" name="object 20"/>
            <p:cNvPicPr/>
            <p:nvPr/>
          </p:nvPicPr>
          <p:blipFill>
            <a:blip r:embed="rId11" cstate="print"/>
            <a:stretch>
              <a:fillRect/>
            </a:stretch>
          </p:blipFill>
          <p:spPr>
            <a:xfrm>
              <a:off x="744245" y="3690556"/>
              <a:ext cx="183083" cy="183006"/>
            </a:xfrm>
            <a:prstGeom prst="rect">
              <a:avLst/>
            </a:prstGeom>
          </p:spPr>
        </p:pic>
        <p:pic>
          <p:nvPicPr>
            <p:cNvPr id="21" name="object 21"/>
            <p:cNvPicPr/>
            <p:nvPr/>
          </p:nvPicPr>
          <p:blipFill>
            <a:blip r:embed="rId13" cstate="print"/>
            <a:stretch>
              <a:fillRect/>
            </a:stretch>
          </p:blipFill>
          <p:spPr>
            <a:xfrm>
              <a:off x="750595" y="4940617"/>
              <a:ext cx="170383" cy="170433"/>
            </a:xfrm>
            <a:prstGeom prst="rect">
              <a:avLst/>
            </a:prstGeom>
          </p:spPr>
        </p:pic>
        <p:pic>
          <p:nvPicPr>
            <p:cNvPr id="22" name="object 22"/>
            <p:cNvPicPr/>
            <p:nvPr/>
          </p:nvPicPr>
          <p:blipFill>
            <a:blip r:embed="rId14" cstate="print"/>
            <a:stretch>
              <a:fillRect/>
            </a:stretch>
          </p:blipFill>
          <p:spPr>
            <a:xfrm>
              <a:off x="744245" y="4934267"/>
              <a:ext cx="183083" cy="183133"/>
            </a:xfrm>
            <a:prstGeom prst="rect">
              <a:avLst/>
            </a:prstGeom>
          </p:spPr>
        </p:pic>
        <p:pic>
          <p:nvPicPr>
            <p:cNvPr id="23" name="object 23"/>
            <p:cNvPicPr/>
            <p:nvPr/>
          </p:nvPicPr>
          <p:blipFill>
            <a:blip r:embed="rId15" cstate="print"/>
            <a:stretch>
              <a:fillRect/>
            </a:stretch>
          </p:blipFill>
          <p:spPr>
            <a:xfrm>
              <a:off x="750595" y="5213540"/>
              <a:ext cx="170383" cy="170433"/>
            </a:xfrm>
            <a:prstGeom prst="rect">
              <a:avLst/>
            </a:prstGeom>
          </p:spPr>
        </p:pic>
        <p:pic>
          <p:nvPicPr>
            <p:cNvPr id="24" name="object 24"/>
            <p:cNvPicPr/>
            <p:nvPr/>
          </p:nvPicPr>
          <p:blipFill>
            <a:blip r:embed="rId14" cstate="print"/>
            <a:stretch>
              <a:fillRect/>
            </a:stretch>
          </p:blipFill>
          <p:spPr>
            <a:xfrm>
              <a:off x="744245" y="5207190"/>
              <a:ext cx="183083" cy="183133"/>
            </a:xfrm>
            <a:prstGeom prst="rect">
              <a:avLst/>
            </a:prstGeom>
          </p:spPr>
        </p:pic>
      </p:grpSp>
      <p:sp>
        <p:nvSpPr>
          <p:cNvPr id="25" name="object 25"/>
          <p:cNvSpPr txBox="1"/>
          <p:nvPr/>
        </p:nvSpPr>
        <p:spPr>
          <a:xfrm>
            <a:off x="685800" y="1349311"/>
            <a:ext cx="311785" cy="334645"/>
          </a:xfrm>
          <a:prstGeom prst="rect">
            <a:avLst/>
          </a:prstGeom>
        </p:spPr>
        <p:txBody>
          <a:bodyPr vert="horz" wrap="square" lIns="0" tIns="15875" rIns="0" bIns="0" rtlCol="0">
            <a:spAutoFit/>
          </a:bodyPr>
          <a:lstStyle/>
          <a:p>
            <a:pPr marL="12700">
              <a:lnSpc>
                <a:spcPct val="100000"/>
              </a:lnSpc>
              <a:spcBef>
                <a:spcPts val="125"/>
              </a:spcBef>
            </a:pPr>
            <a:r>
              <a:rPr sz="2000" b="1" spc="15" dirty="0">
                <a:solidFill>
                  <a:srgbClr val="BB8542"/>
                </a:solidFill>
                <a:latin typeface="Arial"/>
                <a:cs typeface="Arial"/>
              </a:rPr>
              <a:t>03</a:t>
            </a:r>
            <a:endParaRPr sz="2000">
              <a:latin typeface="Arial"/>
              <a:cs typeface="Arial"/>
            </a:endParaRPr>
          </a:p>
        </p:txBody>
      </p:sp>
      <p:sp>
        <p:nvSpPr>
          <p:cNvPr id="26" name="object 26"/>
          <p:cNvSpPr txBox="1"/>
          <p:nvPr/>
        </p:nvSpPr>
        <p:spPr>
          <a:xfrm>
            <a:off x="992822" y="5772409"/>
            <a:ext cx="8148320" cy="914400"/>
          </a:xfrm>
          <a:prstGeom prst="rect">
            <a:avLst/>
          </a:prstGeom>
        </p:spPr>
        <p:txBody>
          <a:bodyPr vert="horz" wrap="square" lIns="0" tIns="203835" rIns="0" bIns="0" rtlCol="0">
            <a:spAutoFit/>
          </a:bodyPr>
          <a:lstStyle/>
          <a:p>
            <a:pPr marL="2388235">
              <a:lnSpc>
                <a:spcPct val="100000"/>
              </a:lnSpc>
              <a:spcBef>
                <a:spcPts val="1605"/>
              </a:spcBef>
            </a:pPr>
            <a:r>
              <a:rPr sz="2400" b="1" dirty="0">
                <a:latin typeface="Arial"/>
                <a:cs typeface="Arial"/>
              </a:rPr>
              <a:t>9 x</a:t>
            </a:r>
            <a:r>
              <a:rPr sz="2400" b="1" spc="-50" dirty="0">
                <a:latin typeface="Arial"/>
                <a:cs typeface="Arial"/>
              </a:rPr>
              <a:t> </a:t>
            </a:r>
            <a:r>
              <a:rPr sz="2400" b="1" spc="-45" dirty="0">
                <a:solidFill>
                  <a:srgbClr val="BB8542"/>
                </a:solidFill>
                <a:latin typeface="Arial"/>
                <a:cs typeface="Arial"/>
              </a:rPr>
              <a:t>ENABLING</a:t>
            </a:r>
            <a:r>
              <a:rPr sz="2400" b="1" spc="300" dirty="0">
                <a:solidFill>
                  <a:srgbClr val="BB8542"/>
                </a:solidFill>
                <a:latin typeface="Arial"/>
                <a:cs typeface="Arial"/>
              </a:rPr>
              <a:t> </a:t>
            </a:r>
            <a:r>
              <a:rPr sz="2400" b="1" spc="-45" dirty="0">
                <a:solidFill>
                  <a:srgbClr val="BB8542"/>
                </a:solidFill>
                <a:latin typeface="Arial"/>
                <a:cs typeface="Arial"/>
              </a:rPr>
              <a:t>LEARNING</a:t>
            </a:r>
            <a:r>
              <a:rPr sz="2400" b="1" spc="300" dirty="0">
                <a:solidFill>
                  <a:srgbClr val="BB8542"/>
                </a:solidFill>
                <a:latin typeface="Arial"/>
                <a:cs typeface="Arial"/>
              </a:rPr>
              <a:t> </a:t>
            </a:r>
            <a:r>
              <a:rPr sz="2400" b="1" spc="-35" dirty="0">
                <a:solidFill>
                  <a:srgbClr val="BB8542"/>
                </a:solidFill>
                <a:latin typeface="Arial"/>
                <a:cs typeface="Arial"/>
              </a:rPr>
              <a:t>OBJECTIVES</a:t>
            </a:r>
            <a:endParaRPr sz="2400">
              <a:latin typeface="Arial"/>
              <a:cs typeface="Arial"/>
            </a:endParaRPr>
          </a:p>
          <a:p>
            <a:pPr marL="12700">
              <a:lnSpc>
                <a:spcPct val="100000"/>
              </a:lnSpc>
              <a:spcBef>
                <a:spcPts val="925"/>
              </a:spcBef>
              <a:tabLst>
                <a:tab pos="3141980" algn="l"/>
                <a:tab pos="5023485" algn="l"/>
              </a:tabLst>
            </a:pPr>
            <a:r>
              <a:rPr sz="1400" spc="15" dirty="0">
                <a:solidFill>
                  <a:srgbClr val="2D3334"/>
                </a:solidFill>
                <a:latin typeface="Arial MT"/>
                <a:cs typeface="Arial MT"/>
              </a:rPr>
              <a:t>=</a:t>
            </a:r>
            <a:r>
              <a:rPr sz="1400" spc="-15" dirty="0">
                <a:solidFill>
                  <a:srgbClr val="2D3334"/>
                </a:solidFill>
                <a:latin typeface="Arial MT"/>
                <a:cs typeface="Arial MT"/>
              </a:rPr>
              <a:t> </a:t>
            </a:r>
            <a:r>
              <a:rPr sz="1400" b="1" spc="20" dirty="0">
                <a:solidFill>
                  <a:srgbClr val="2D3334"/>
                </a:solidFill>
                <a:latin typeface="Arial"/>
                <a:cs typeface="Arial"/>
              </a:rPr>
              <a:t>Terminal</a:t>
            </a:r>
            <a:r>
              <a:rPr sz="1400" b="1" spc="-175" dirty="0">
                <a:solidFill>
                  <a:srgbClr val="2D3334"/>
                </a:solidFill>
                <a:latin typeface="Arial"/>
                <a:cs typeface="Arial"/>
              </a:rPr>
              <a:t> </a:t>
            </a:r>
            <a:r>
              <a:rPr sz="1400" b="1" spc="20" dirty="0">
                <a:solidFill>
                  <a:srgbClr val="2D3334"/>
                </a:solidFill>
                <a:latin typeface="Arial"/>
                <a:cs typeface="Arial"/>
              </a:rPr>
              <a:t>Learning</a:t>
            </a:r>
            <a:r>
              <a:rPr sz="1400" b="1" spc="-210" dirty="0">
                <a:solidFill>
                  <a:srgbClr val="2D3334"/>
                </a:solidFill>
                <a:latin typeface="Arial"/>
                <a:cs typeface="Arial"/>
              </a:rPr>
              <a:t> </a:t>
            </a:r>
            <a:r>
              <a:rPr sz="1400" b="1" spc="5" dirty="0">
                <a:solidFill>
                  <a:srgbClr val="2D3334"/>
                </a:solidFill>
                <a:latin typeface="Arial"/>
                <a:cs typeface="Arial"/>
              </a:rPr>
              <a:t>Objectives	</a:t>
            </a:r>
            <a:r>
              <a:rPr sz="1400" spc="15" dirty="0">
                <a:solidFill>
                  <a:srgbClr val="2D3334"/>
                </a:solidFill>
                <a:latin typeface="Arial MT"/>
                <a:cs typeface="Arial MT"/>
              </a:rPr>
              <a:t>=</a:t>
            </a:r>
            <a:r>
              <a:rPr sz="1400" spc="-15" dirty="0">
                <a:solidFill>
                  <a:srgbClr val="2D3334"/>
                </a:solidFill>
                <a:latin typeface="Arial MT"/>
                <a:cs typeface="Arial MT"/>
              </a:rPr>
              <a:t> </a:t>
            </a:r>
            <a:r>
              <a:rPr sz="1400" dirty="0">
                <a:solidFill>
                  <a:srgbClr val="2D3334"/>
                </a:solidFill>
                <a:latin typeface="Arial MT"/>
                <a:cs typeface="Arial MT"/>
              </a:rPr>
              <a:t>Cognitive</a:t>
            </a:r>
            <a:r>
              <a:rPr sz="1400" spc="-50" dirty="0">
                <a:solidFill>
                  <a:srgbClr val="2D3334"/>
                </a:solidFill>
                <a:latin typeface="Arial MT"/>
                <a:cs typeface="Arial MT"/>
              </a:rPr>
              <a:t> </a:t>
            </a:r>
            <a:r>
              <a:rPr sz="1400" spc="30" dirty="0">
                <a:solidFill>
                  <a:srgbClr val="2D3334"/>
                </a:solidFill>
                <a:latin typeface="Arial MT"/>
                <a:cs typeface="Arial MT"/>
              </a:rPr>
              <a:t>ELOs	</a:t>
            </a:r>
            <a:r>
              <a:rPr sz="1400" spc="15" dirty="0">
                <a:solidFill>
                  <a:srgbClr val="2D3334"/>
                </a:solidFill>
                <a:latin typeface="Arial MT"/>
                <a:cs typeface="Arial MT"/>
              </a:rPr>
              <a:t>=</a:t>
            </a:r>
            <a:r>
              <a:rPr sz="1400" spc="-45" dirty="0">
                <a:solidFill>
                  <a:srgbClr val="2D3334"/>
                </a:solidFill>
                <a:latin typeface="Arial MT"/>
                <a:cs typeface="Arial MT"/>
              </a:rPr>
              <a:t> </a:t>
            </a:r>
            <a:r>
              <a:rPr sz="1400" spc="15" dirty="0">
                <a:solidFill>
                  <a:srgbClr val="2D3334"/>
                </a:solidFill>
                <a:latin typeface="Arial MT"/>
                <a:cs typeface="Arial MT"/>
              </a:rPr>
              <a:t>Performance</a:t>
            </a:r>
            <a:r>
              <a:rPr sz="1400" spc="-75" dirty="0">
                <a:solidFill>
                  <a:srgbClr val="2D3334"/>
                </a:solidFill>
                <a:latin typeface="Arial MT"/>
                <a:cs typeface="Arial MT"/>
              </a:rPr>
              <a:t> </a:t>
            </a:r>
            <a:r>
              <a:rPr sz="1400" spc="-5" dirty="0">
                <a:solidFill>
                  <a:srgbClr val="2D3334"/>
                </a:solidFill>
                <a:latin typeface="Arial MT"/>
                <a:cs typeface="Arial MT"/>
              </a:rPr>
              <a:t>ELOs</a:t>
            </a:r>
            <a:endParaRPr sz="1400">
              <a:latin typeface="Arial MT"/>
              <a:cs typeface="Arial MT"/>
            </a:endParaRPr>
          </a:p>
        </p:txBody>
      </p:sp>
      <p:sp>
        <p:nvSpPr>
          <p:cNvPr id="27" name="object 27"/>
          <p:cNvSpPr txBox="1"/>
          <p:nvPr/>
        </p:nvSpPr>
        <p:spPr>
          <a:xfrm>
            <a:off x="1013460" y="1886267"/>
            <a:ext cx="10759440" cy="3556635"/>
          </a:xfrm>
          <a:prstGeom prst="rect">
            <a:avLst/>
          </a:prstGeom>
        </p:spPr>
        <p:txBody>
          <a:bodyPr vert="horz" wrap="square" lIns="0" tIns="13335" rIns="0" bIns="0" rtlCol="0">
            <a:spAutoFit/>
          </a:bodyPr>
          <a:lstStyle/>
          <a:p>
            <a:pPr marL="413384" marR="1351915" lvl="1" indent="-375285">
              <a:lnSpc>
                <a:spcPct val="101000"/>
              </a:lnSpc>
              <a:spcBef>
                <a:spcPts val="105"/>
              </a:spcBef>
              <a:buFont typeface="Arial"/>
              <a:buAutoNum type="arabicPeriod"/>
              <a:tabLst>
                <a:tab pos="413384" algn="l"/>
              </a:tabLst>
            </a:pPr>
            <a:r>
              <a:rPr sz="1550" spc="15" dirty="0">
                <a:solidFill>
                  <a:srgbClr val="2D3334"/>
                </a:solidFill>
                <a:latin typeface="Arial MT"/>
                <a:cs typeface="Arial MT"/>
              </a:rPr>
              <a:t>Describe </a:t>
            </a:r>
            <a:r>
              <a:rPr sz="1550" spc="-5" dirty="0">
                <a:solidFill>
                  <a:srgbClr val="2D3334"/>
                </a:solidFill>
                <a:latin typeface="Arial MT"/>
                <a:cs typeface="Arial MT"/>
              </a:rPr>
              <a:t>the </a:t>
            </a:r>
            <a:r>
              <a:rPr sz="1550" dirty="0">
                <a:solidFill>
                  <a:srgbClr val="2D3334"/>
                </a:solidFill>
                <a:latin typeface="Arial MT"/>
                <a:cs typeface="Arial MT"/>
              </a:rPr>
              <a:t>role </a:t>
            </a:r>
            <a:r>
              <a:rPr sz="1550" spc="20" dirty="0">
                <a:solidFill>
                  <a:srgbClr val="2D3334"/>
                </a:solidFill>
                <a:latin typeface="Arial MT"/>
                <a:cs typeface="Arial MT"/>
              </a:rPr>
              <a:t>of </a:t>
            </a:r>
            <a:r>
              <a:rPr sz="1550" spc="15" dirty="0">
                <a:solidFill>
                  <a:srgbClr val="2D3334"/>
                </a:solidFill>
                <a:latin typeface="Arial MT"/>
                <a:cs typeface="Arial MT"/>
              </a:rPr>
              <a:t>fire </a:t>
            </a:r>
            <a:r>
              <a:rPr sz="1550" spc="10" dirty="0">
                <a:solidFill>
                  <a:srgbClr val="2D3334"/>
                </a:solidFill>
                <a:latin typeface="Arial MT"/>
                <a:cs typeface="Arial MT"/>
              </a:rPr>
              <a:t>superiority </a:t>
            </a:r>
            <a:r>
              <a:rPr sz="1550" dirty="0">
                <a:solidFill>
                  <a:srgbClr val="2D3334"/>
                </a:solidFill>
                <a:latin typeface="Arial MT"/>
                <a:cs typeface="Arial MT"/>
              </a:rPr>
              <a:t>and </a:t>
            </a:r>
            <a:r>
              <a:rPr sz="1550" spc="10" dirty="0">
                <a:solidFill>
                  <a:srgbClr val="2D3334"/>
                </a:solidFill>
                <a:latin typeface="Arial MT"/>
                <a:cs typeface="Arial MT"/>
              </a:rPr>
              <a:t>threat </a:t>
            </a:r>
            <a:r>
              <a:rPr sz="1550" spc="-5" dirty="0">
                <a:solidFill>
                  <a:srgbClr val="2D3334"/>
                </a:solidFill>
                <a:latin typeface="Arial MT"/>
                <a:cs typeface="Arial MT"/>
              </a:rPr>
              <a:t>containment</a:t>
            </a:r>
            <a:r>
              <a:rPr sz="1550" dirty="0">
                <a:solidFill>
                  <a:srgbClr val="2D3334"/>
                </a:solidFill>
                <a:latin typeface="Arial MT"/>
                <a:cs typeface="Arial MT"/>
              </a:rPr>
              <a:t> and </a:t>
            </a:r>
            <a:r>
              <a:rPr sz="1550" spc="-5" dirty="0">
                <a:solidFill>
                  <a:srgbClr val="2D3334"/>
                </a:solidFill>
                <a:latin typeface="Arial MT"/>
                <a:cs typeface="Arial MT"/>
              </a:rPr>
              <a:t>the impact</a:t>
            </a:r>
            <a:r>
              <a:rPr sz="1550" dirty="0">
                <a:solidFill>
                  <a:srgbClr val="2D3334"/>
                </a:solidFill>
                <a:latin typeface="Arial MT"/>
                <a:cs typeface="Arial MT"/>
              </a:rPr>
              <a:t> </a:t>
            </a:r>
            <a:r>
              <a:rPr sz="1550" spc="20" dirty="0">
                <a:solidFill>
                  <a:srgbClr val="2D3334"/>
                </a:solidFill>
                <a:latin typeface="Arial MT"/>
                <a:cs typeface="Arial MT"/>
              </a:rPr>
              <a:t>of </a:t>
            </a:r>
            <a:r>
              <a:rPr sz="1550" spc="25" dirty="0">
                <a:solidFill>
                  <a:srgbClr val="2D3334"/>
                </a:solidFill>
                <a:latin typeface="Arial MT"/>
                <a:cs typeface="Arial MT"/>
              </a:rPr>
              <a:t>tactical </a:t>
            </a:r>
            <a:r>
              <a:rPr sz="1550" spc="-5" dirty="0">
                <a:solidFill>
                  <a:srgbClr val="2D3334"/>
                </a:solidFill>
                <a:latin typeface="Arial MT"/>
                <a:cs typeface="Arial MT"/>
              </a:rPr>
              <a:t>environment</a:t>
            </a:r>
            <a:r>
              <a:rPr sz="1550" dirty="0">
                <a:solidFill>
                  <a:srgbClr val="2D3334"/>
                </a:solidFill>
                <a:latin typeface="Arial MT"/>
                <a:cs typeface="Arial MT"/>
              </a:rPr>
              <a:t> </a:t>
            </a:r>
            <a:r>
              <a:rPr sz="1550" spc="25" dirty="0">
                <a:solidFill>
                  <a:srgbClr val="2D3334"/>
                </a:solidFill>
                <a:latin typeface="Arial MT"/>
                <a:cs typeface="Arial MT"/>
              </a:rPr>
              <a:t>on </a:t>
            </a:r>
            <a:r>
              <a:rPr sz="1550" spc="-420" dirty="0">
                <a:solidFill>
                  <a:srgbClr val="2D3334"/>
                </a:solidFill>
                <a:latin typeface="Arial MT"/>
                <a:cs typeface="Arial MT"/>
              </a:rPr>
              <a:t> </a:t>
            </a:r>
            <a:r>
              <a:rPr sz="1550" spc="15" dirty="0">
                <a:solidFill>
                  <a:srgbClr val="2D3334"/>
                </a:solidFill>
                <a:latin typeface="Arial MT"/>
                <a:cs typeface="Arial MT"/>
              </a:rPr>
              <a:t>Tactical</a:t>
            </a:r>
            <a:r>
              <a:rPr sz="1550" spc="-40" dirty="0">
                <a:solidFill>
                  <a:srgbClr val="2D3334"/>
                </a:solidFill>
                <a:latin typeface="Arial MT"/>
                <a:cs typeface="Arial MT"/>
              </a:rPr>
              <a:t> </a:t>
            </a:r>
            <a:r>
              <a:rPr sz="1550" spc="-10" dirty="0">
                <a:solidFill>
                  <a:srgbClr val="2D3334"/>
                </a:solidFill>
                <a:latin typeface="Arial MT"/>
                <a:cs typeface="Arial MT"/>
              </a:rPr>
              <a:t>Combat</a:t>
            </a:r>
            <a:r>
              <a:rPr sz="1550" spc="254" dirty="0">
                <a:solidFill>
                  <a:srgbClr val="2D3334"/>
                </a:solidFill>
                <a:latin typeface="Arial MT"/>
                <a:cs typeface="Arial MT"/>
              </a:rPr>
              <a:t> </a:t>
            </a:r>
            <a:r>
              <a:rPr sz="1550" spc="5" dirty="0">
                <a:solidFill>
                  <a:srgbClr val="2D3334"/>
                </a:solidFill>
                <a:latin typeface="Arial MT"/>
                <a:cs typeface="Arial MT"/>
              </a:rPr>
              <a:t>Casualty</a:t>
            </a:r>
            <a:r>
              <a:rPr sz="1550" spc="120" dirty="0">
                <a:solidFill>
                  <a:srgbClr val="2D3334"/>
                </a:solidFill>
                <a:latin typeface="Arial MT"/>
                <a:cs typeface="Arial MT"/>
              </a:rPr>
              <a:t> </a:t>
            </a:r>
            <a:r>
              <a:rPr sz="1550" spc="15" dirty="0">
                <a:solidFill>
                  <a:srgbClr val="2D3334"/>
                </a:solidFill>
                <a:latin typeface="Arial MT"/>
                <a:cs typeface="Arial MT"/>
              </a:rPr>
              <a:t>Care.</a:t>
            </a:r>
            <a:endParaRPr sz="1550" dirty="0">
              <a:latin typeface="Arial MT"/>
              <a:cs typeface="Arial MT"/>
            </a:endParaRPr>
          </a:p>
          <a:p>
            <a:pPr marL="413384" marR="922655" lvl="1" indent="-375285">
              <a:lnSpc>
                <a:spcPct val="104900"/>
              </a:lnSpc>
              <a:spcBef>
                <a:spcPts val="605"/>
              </a:spcBef>
              <a:buFont typeface="Arial"/>
              <a:buAutoNum type="arabicPeriod"/>
              <a:tabLst>
                <a:tab pos="413384" algn="l"/>
              </a:tabLst>
            </a:pPr>
            <a:r>
              <a:rPr sz="1550" spc="15" dirty="0">
                <a:solidFill>
                  <a:srgbClr val="2D3334"/>
                </a:solidFill>
                <a:latin typeface="Arial MT"/>
                <a:cs typeface="Arial MT"/>
              </a:rPr>
              <a:t>Describe</a:t>
            </a:r>
            <a:r>
              <a:rPr sz="1550" spc="40" dirty="0">
                <a:solidFill>
                  <a:srgbClr val="2D3334"/>
                </a:solidFill>
                <a:latin typeface="Arial MT"/>
                <a:cs typeface="Arial MT"/>
              </a:rPr>
              <a:t> </a:t>
            </a:r>
            <a:r>
              <a:rPr sz="1550" spc="-5" dirty="0">
                <a:solidFill>
                  <a:srgbClr val="2D3334"/>
                </a:solidFill>
                <a:latin typeface="Arial MT"/>
                <a:cs typeface="Arial MT"/>
              </a:rPr>
              <a:t>the</a:t>
            </a:r>
            <a:r>
              <a:rPr sz="1550" spc="120" dirty="0">
                <a:solidFill>
                  <a:srgbClr val="2D3334"/>
                </a:solidFill>
                <a:latin typeface="Arial MT"/>
                <a:cs typeface="Arial MT"/>
              </a:rPr>
              <a:t> </a:t>
            </a:r>
            <a:r>
              <a:rPr sz="1550" spc="15" dirty="0">
                <a:solidFill>
                  <a:srgbClr val="2D3334"/>
                </a:solidFill>
                <a:latin typeface="Arial MT"/>
                <a:cs typeface="Arial MT"/>
              </a:rPr>
              <a:t>actions</a:t>
            </a:r>
            <a:r>
              <a:rPr sz="1550" spc="-20" dirty="0">
                <a:solidFill>
                  <a:srgbClr val="2D3334"/>
                </a:solidFill>
                <a:latin typeface="Arial MT"/>
                <a:cs typeface="Arial MT"/>
              </a:rPr>
              <a:t> </a:t>
            </a:r>
            <a:r>
              <a:rPr sz="1550" spc="5" dirty="0">
                <a:solidFill>
                  <a:srgbClr val="2D3334"/>
                </a:solidFill>
                <a:latin typeface="Arial MT"/>
                <a:cs typeface="Arial MT"/>
              </a:rPr>
              <a:t>required</a:t>
            </a:r>
            <a:r>
              <a:rPr sz="1550" spc="125" dirty="0">
                <a:solidFill>
                  <a:srgbClr val="2D3334"/>
                </a:solidFill>
                <a:latin typeface="Arial MT"/>
                <a:cs typeface="Arial MT"/>
              </a:rPr>
              <a:t> </a:t>
            </a:r>
            <a:r>
              <a:rPr sz="1550" spc="10" dirty="0">
                <a:solidFill>
                  <a:srgbClr val="2D3334"/>
                </a:solidFill>
                <a:latin typeface="Arial MT"/>
                <a:cs typeface="Arial MT"/>
              </a:rPr>
              <a:t>before</a:t>
            </a:r>
            <a:r>
              <a:rPr sz="1550" spc="114" dirty="0">
                <a:solidFill>
                  <a:srgbClr val="2D3334"/>
                </a:solidFill>
                <a:latin typeface="Arial MT"/>
                <a:cs typeface="Arial MT"/>
              </a:rPr>
              <a:t> </a:t>
            </a:r>
            <a:r>
              <a:rPr sz="1550" spc="-10" dirty="0">
                <a:solidFill>
                  <a:srgbClr val="2D3334"/>
                </a:solidFill>
                <a:latin typeface="Arial MT"/>
                <a:cs typeface="Arial MT"/>
              </a:rPr>
              <a:t>engaging</a:t>
            </a:r>
            <a:r>
              <a:rPr sz="1550" spc="200" dirty="0">
                <a:solidFill>
                  <a:srgbClr val="2D3334"/>
                </a:solidFill>
                <a:latin typeface="Arial MT"/>
                <a:cs typeface="Arial MT"/>
              </a:rPr>
              <a:t> </a:t>
            </a:r>
            <a:r>
              <a:rPr sz="1550" spc="10" dirty="0">
                <a:solidFill>
                  <a:srgbClr val="2D3334"/>
                </a:solidFill>
                <a:latin typeface="Arial MT"/>
                <a:cs typeface="Arial MT"/>
              </a:rPr>
              <a:t>with</a:t>
            </a:r>
            <a:r>
              <a:rPr sz="1550" spc="45" dirty="0">
                <a:solidFill>
                  <a:srgbClr val="2D3334"/>
                </a:solidFill>
                <a:latin typeface="Arial MT"/>
                <a:cs typeface="Arial MT"/>
              </a:rPr>
              <a:t> </a:t>
            </a:r>
            <a:r>
              <a:rPr sz="1550" spc="15" dirty="0">
                <a:solidFill>
                  <a:srgbClr val="2D3334"/>
                </a:solidFill>
                <a:latin typeface="Arial MT"/>
                <a:cs typeface="Arial MT"/>
              </a:rPr>
              <a:t>a</a:t>
            </a:r>
            <a:r>
              <a:rPr sz="1550" spc="40" dirty="0">
                <a:solidFill>
                  <a:srgbClr val="2D3334"/>
                </a:solidFill>
                <a:latin typeface="Arial MT"/>
                <a:cs typeface="Arial MT"/>
              </a:rPr>
              <a:t> </a:t>
            </a:r>
            <a:r>
              <a:rPr sz="1550" spc="10" dirty="0">
                <a:solidFill>
                  <a:srgbClr val="2D3334"/>
                </a:solidFill>
                <a:latin typeface="Arial MT"/>
                <a:cs typeface="Arial MT"/>
              </a:rPr>
              <a:t>casualty,</a:t>
            </a:r>
            <a:r>
              <a:rPr sz="1550" spc="30" dirty="0">
                <a:solidFill>
                  <a:srgbClr val="2D3334"/>
                </a:solidFill>
                <a:latin typeface="Arial MT"/>
                <a:cs typeface="Arial MT"/>
              </a:rPr>
              <a:t> </a:t>
            </a:r>
            <a:r>
              <a:rPr sz="1550" spc="10" dirty="0">
                <a:solidFill>
                  <a:srgbClr val="2D3334"/>
                </a:solidFill>
                <a:latin typeface="Arial MT"/>
                <a:cs typeface="Arial MT"/>
              </a:rPr>
              <a:t>to</a:t>
            </a:r>
            <a:r>
              <a:rPr sz="1550" spc="40" dirty="0">
                <a:solidFill>
                  <a:srgbClr val="2D3334"/>
                </a:solidFill>
                <a:latin typeface="Arial MT"/>
                <a:cs typeface="Arial MT"/>
              </a:rPr>
              <a:t> </a:t>
            </a:r>
            <a:r>
              <a:rPr sz="1550" spc="5" dirty="0">
                <a:solidFill>
                  <a:srgbClr val="2D3334"/>
                </a:solidFill>
                <a:latin typeface="Arial MT"/>
                <a:cs typeface="Arial MT"/>
              </a:rPr>
              <a:t>prevent</a:t>
            </a:r>
            <a:r>
              <a:rPr sz="1550" spc="110" dirty="0">
                <a:solidFill>
                  <a:srgbClr val="2D3334"/>
                </a:solidFill>
                <a:latin typeface="Arial MT"/>
                <a:cs typeface="Arial MT"/>
              </a:rPr>
              <a:t> </a:t>
            </a:r>
            <a:r>
              <a:rPr sz="1550" spc="5" dirty="0">
                <a:solidFill>
                  <a:srgbClr val="2D3334"/>
                </a:solidFill>
                <a:latin typeface="Arial MT"/>
                <a:cs typeface="Arial MT"/>
              </a:rPr>
              <a:t>harm</a:t>
            </a:r>
            <a:r>
              <a:rPr sz="1550" spc="130" dirty="0">
                <a:solidFill>
                  <a:srgbClr val="2D3334"/>
                </a:solidFill>
                <a:latin typeface="Arial MT"/>
                <a:cs typeface="Arial MT"/>
              </a:rPr>
              <a:t> </a:t>
            </a:r>
            <a:r>
              <a:rPr sz="1550" spc="20" dirty="0">
                <a:solidFill>
                  <a:srgbClr val="2D3334"/>
                </a:solidFill>
                <a:latin typeface="Arial MT"/>
                <a:cs typeface="Arial MT"/>
              </a:rPr>
              <a:t>or </a:t>
            </a:r>
            <a:r>
              <a:rPr sz="1550" spc="5" dirty="0">
                <a:solidFill>
                  <a:srgbClr val="2D3334"/>
                </a:solidFill>
                <a:latin typeface="Arial MT"/>
                <a:cs typeface="Arial MT"/>
              </a:rPr>
              <a:t>additional</a:t>
            </a:r>
            <a:r>
              <a:rPr sz="1550" spc="125" dirty="0">
                <a:solidFill>
                  <a:srgbClr val="2D3334"/>
                </a:solidFill>
                <a:latin typeface="Arial MT"/>
                <a:cs typeface="Arial MT"/>
              </a:rPr>
              <a:t> </a:t>
            </a:r>
            <a:r>
              <a:rPr sz="1550" spc="15" dirty="0">
                <a:solidFill>
                  <a:srgbClr val="2D3334"/>
                </a:solidFill>
                <a:latin typeface="Arial MT"/>
                <a:cs typeface="Arial MT"/>
              </a:rPr>
              <a:t>casualties</a:t>
            </a:r>
            <a:r>
              <a:rPr sz="1550" spc="-20" dirty="0">
                <a:solidFill>
                  <a:srgbClr val="2D3334"/>
                </a:solidFill>
                <a:latin typeface="Arial MT"/>
                <a:cs typeface="Arial MT"/>
              </a:rPr>
              <a:t> </a:t>
            </a:r>
            <a:r>
              <a:rPr sz="1550" spc="20" dirty="0">
                <a:solidFill>
                  <a:srgbClr val="2D3334"/>
                </a:solidFill>
                <a:latin typeface="Arial MT"/>
                <a:cs typeface="Arial MT"/>
              </a:rPr>
              <a:t>in </a:t>
            </a:r>
            <a:r>
              <a:rPr sz="1550" spc="-420" dirty="0">
                <a:solidFill>
                  <a:srgbClr val="2D3334"/>
                </a:solidFill>
                <a:latin typeface="Arial MT"/>
                <a:cs typeface="Arial MT"/>
              </a:rPr>
              <a:t> </a:t>
            </a:r>
            <a:r>
              <a:rPr sz="1550" spc="15" dirty="0">
                <a:solidFill>
                  <a:srgbClr val="2D3334"/>
                </a:solidFill>
                <a:latin typeface="Arial MT"/>
                <a:cs typeface="Arial MT"/>
              </a:rPr>
              <a:t>accordance</a:t>
            </a:r>
            <a:r>
              <a:rPr sz="1550" spc="35" dirty="0">
                <a:solidFill>
                  <a:srgbClr val="2D3334"/>
                </a:solidFill>
                <a:latin typeface="Arial MT"/>
                <a:cs typeface="Arial MT"/>
              </a:rPr>
              <a:t> </a:t>
            </a:r>
            <a:r>
              <a:rPr sz="1550" spc="10" dirty="0">
                <a:solidFill>
                  <a:srgbClr val="2D3334"/>
                </a:solidFill>
                <a:latin typeface="Arial MT"/>
                <a:cs typeface="Arial MT"/>
              </a:rPr>
              <a:t>with</a:t>
            </a:r>
            <a:r>
              <a:rPr sz="1550" spc="65" dirty="0">
                <a:solidFill>
                  <a:srgbClr val="2D3334"/>
                </a:solidFill>
                <a:latin typeface="Arial MT"/>
                <a:cs typeface="Arial MT"/>
              </a:rPr>
              <a:t> </a:t>
            </a:r>
            <a:r>
              <a:rPr sz="1550" dirty="0">
                <a:solidFill>
                  <a:srgbClr val="2D3334"/>
                </a:solidFill>
                <a:latin typeface="Arial MT"/>
                <a:cs typeface="Arial MT"/>
              </a:rPr>
              <a:t>CoTCCC</a:t>
            </a:r>
            <a:r>
              <a:rPr sz="1550" spc="160" dirty="0">
                <a:solidFill>
                  <a:srgbClr val="2D3334"/>
                </a:solidFill>
                <a:latin typeface="Arial MT"/>
                <a:cs typeface="Arial MT"/>
              </a:rPr>
              <a:t> </a:t>
            </a:r>
            <a:r>
              <a:rPr sz="1550" spc="-5" dirty="0">
                <a:solidFill>
                  <a:srgbClr val="2D3334"/>
                </a:solidFill>
                <a:latin typeface="Arial MT"/>
                <a:cs typeface="Arial MT"/>
              </a:rPr>
              <a:t>Guidelines.</a:t>
            </a:r>
            <a:endParaRPr sz="1550" dirty="0">
              <a:latin typeface="Arial MT"/>
              <a:cs typeface="Arial MT"/>
            </a:endParaRPr>
          </a:p>
          <a:p>
            <a:pPr marL="413384" lvl="1" indent="-375285">
              <a:lnSpc>
                <a:spcPct val="100000"/>
              </a:lnSpc>
              <a:spcBef>
                <a:spcPts val="620"/>
              </a:spcBef>
              <a:buFont typeface="Arial"/>
              <a:buAutoNum type="arabicPeriod"/>
              <a:tabLst>
                <a:tab pos="413384" algn="l"/>
              </a:tabLst>
            </a:pPr>
            <a:r>
              <a:rPr sz="1550" dirty="0">
                <a:solidFill>
                  <a:srgbClr val="2D3334"/>
                </a:solidFill>
                <a:latin typeface="Arial MT"/>
                <a:cs typeface="Arial MT"/>
              </a:rPr>
              <a:t>Identify</a:t>
            </a:r>
            <a:r>
              <a:rPr sz="1550" spc="125" dirty="0">
                <a:solidFill>
                  <a:srgbClr val="2D3334"/>
                </a:solidFill>
                <a:latin typeface="Arial MT"/>
                <a:cs typeface="Arial MT"/>
              </a:rPr>
              <a:t> </a:t>
            </a:r>
            <a:r>
              <a:rPr sz="1550" spc="5" dirty="0">
                <a:solidFill>
                  <a:srgbClr val="2D3334"/>
                </a:solidFill>
                <a:latin typeface="Arial MT"/>
                <a:cs typeface="Arial MT"/>
              </a:rPr>
              <a:t>appropriate</a:t>
            </a:r>
            <a:r>
              <a:rPr sz="1550" spc="185" dirty="0">
                <a:solidFill>
                  <a:srgbClr val="2D3334"/>
                </a:solidFill>
                <a:latin typeface="Arial MT"/>
                <a:cs typeface="Arial MT"/>
              </a:rPr>
              <a:t> </a:t>
            </a:r>
            <a:r>
              <a:rPr sz="1550" spc="15" dirty="0">
                <a:solidFill>
                  <a:srgbClr val="2D3334"/>
                </a:solidFill>
                <a:latin typeface="Arial MT"/>
                <a:cs typeface="Arial MT"/>
              </a:rPr>
              <a:t>actions</a:t>
            </a:r>
            <a:r>
              <a:rPr sz="1550" spc="-25" dirty="0">
                <a:solidFill>
                  <a:srgbClr val="2D3334"/>
                </a:solidFill>
                <a:latin typeface="Arial MT"/>
                <a:cs typeface="Arial MT"/>
              </a:rPr>
              <a:t> </a:t>
            </a:r>
            <a:r>
              <a:rPr sz="1550" dirty="0">
                <a:solidFill>
                  <a:srgbClr val="2D3334"/>
                </a:solidFill>
                <a:latin typeface="Arial MT"/>
                <a:cs typeface="Arial MT"/>
              </a:rPr>
              <a:t>and</a:t>
            </a:r>
            <a:r>
              <a:rPr sz="1550" spc="120" dirty="0">
                <a:solidFill>
                  <a:srgbClr val="2D3334"/>
                </a:solidFill>
                <a:latin typeface="Arial MT"/>
                <a:cs typeface="Arial MT"/>
              </a:rPr>
              <a:t> </a:t>
            </a:r>
            <a:r>
              <a:rPr sz="1550" spc="15" dirty="0">
                <a:solidFill>
                  <a:srgbClr val="2D3334"/>
                </a:solidFill>
                <a:latin typeface="Arial MT"/>
                <a:cs typeface="Arial MT"/>
              </a:rPr>
              <a:t>priorities</a:t>
            </a:r>
            <a:r>
              <a:rPr sz="1550" spc="-25" dirty="0">
                <a:solidFill>
                  <a:srgbClr val="2D3334"/>
                </a:solidFill>
                <a:latin typeface="Arial MT"/>
                <a:cs typeface="Arial MT"/>
              </a:rPr>
              <a:t> </a:t>
            </a:r>
            <a:r>
              <a:rPr sz="1550" spc="10" dirty="0">
                <a:solidFill>
                  <a:srgbClr val="2D3334"/>
                </a:solidFill>
                <a:latin typeface="Arial MT"/>
                <a:cs typeface="Arial MT"/>
              </a:rPr>
              <a:t>to</a:t>
            </a:r>
            <a:r>
              <a:rPr sz="1550" spc="35" dirty="0">
                <a:solidFill>
                  <a:srgbClr val="2D3334"/>
                </a:solidFill>
                <a:latin typeface="Arial MT"/>
                <a:cs typeface="Arial MT"/>
              </a:rPr>
              <a:t> </a:t>
            </a:r>
            <a:r>
              <a:rPr sz="1550" spc="20" dirty="0">
                <a:solidFill>
                  <a:srgbClr val="2D3334"/>
                </a:solidFill>
                <a:latin typeface="Arial MT"/>
                <a:cs typeface="Arial MT"/>
              </a:rPr>
              <a:t>treat</a:t>
            </a:r>
            <a:r>
              <a:rPr sz="1550" spc="25" dirty="0">
                <a:solidFill>
                  <a:srgbClr val="2D3334"/>
                </a:solidFill>
                <a:latin typeface="Arial MT"/>
                <a:cs typeface="Arial MT"/>
              </a:rPr>
              <a:t> </a:t>
            </a:r>
            <a:r>
              <a:rPr sz="1550" dirty="0">
                <a:solidFill>
                  <a:srgbClr val="2D3334"/>
                </a:solidFill>
                <a:latin typeface="Arial MT"/>
                <a:cs typeface="Arial MT"/>
              </a:rPr>
              <a:t>and</a:t>
            </a:r>
            <a:r>
              <a:rPr sz="1550" spc="45" dirty="0">
                <a:solidFill>
                  <a:srgbClr val="2D3334"/>
                </a:solidFill>
                <a:latin typeface="Arial MT"/>
                <a:cs typeface="Arial MT"/>
              </a:rPr>
              <a:t> </a:t>
            </a:r>
            <a:r>
              <a:rPr sz="1550" dirty="0">
                <a:solidFill>
                  <a:srgbClr val="2D3334"/>
                </a:solidFill>
                <a:latin typeface="Arial MT"/>
                <a:cs typeface="Arial MT"/>
              </a:rPr>
              <a:t>move</a:t>
            </a:r>
            <a:r>
              <a:rPr sz="1550" spc="114" dirty="0">
                <a:solidFill>
                  <a:srgbClr val="2D3334"/>
                </a:solidFill>
                <a:latin typeface="Arial MT"/>
                <a:cs typeface="Arial MT"/>
              </a:rPr>
              <a:t> </a:t>
            </a:r>
            <a:r>
              <a:rPr sz="1550" spc="15" dirty="0">
                <a:solidFill>
                  <a:srgbClr val="2D3334"/>
                </a:solidFill>
                <a:latin typeface="Arial MT"/>
                <a:cs typeface="Arial MT"/>
              </a:rPr>
              <a:t>casualties</a:t>
            </a:r>
            <a:r>
              <a:rPr sz="1550" spc="50" dirty="0">
                <a:solidFill>
                  <a:srgbClr val="2D3334"/>
                </a:solidFill>
                <a:latin typeface="Arial MT"/>
                <a:cs typeface="Arial MT"/>
              </a:rPr>
              <a:t> </a:t>
            </a:r>
            <a:r>
              <a:rPr sz="1550" spc="20" dirty="0">
                <a:solidFill>
                  <a:srgbClr val="2D3334"/>
                </a:solidFill>
                <a:latin typeface="Arial MT"/>
                <a:cs typeface="Arial MT"/>
              </a:rPr>
              <a:t>in</a:t>
            </a:r>
            <a:r>
              <a:rPr sz="1550" spc="45" dirty="0">
                <a:solidFill>
                  <a:srgbClr val="2D3334"/>
                </a:solidFill>
                <a:latin typeface="Arial MT"/>
                <a:cs typeface="Arial MT"/>
              </a:rPr>
              <a:t> </a:t>
            </a:r>
            <a:r>
              <a:rPr sz="1550" spc="15" dirty="0">
                <a:solidFill>
                  <a:srgbClr val="2D3334"/>
                </a:solidFill>
                <a:latin typeface="Arial MT"/>
                <a:cs typeface="Arial MT"/>
              </a:rPr>
              <a:t>Care</a:t>
            </a:r>
            <a:r>
              <a:rPr sz="1550" spc="35" dirty="0">
                <a:solidFill>
                  <a:srgbClr val="2D3334"/>
                </a:solidFill>
                <a:latin typeface="Arial MT"/>
                <a:cs typeface="Arial MT"/>
              </a:rPr>
              <a:t> </a:t>
            </a:r>
            <a:r>
              <a:rPr sz="1550" spc="-25" dirty="0">
                <a:solidFill>
                  <a:srgbClr val="2D3334"/>
                </a:solidFill>
                <a:latin typeface="Arial MT"/>
                <a:cs typeface="Arial MT"/>
              </a:rPr>
              <a:t>Under</a:t>
            </a:r>
            <a:r>
              <a:rPr sz="1550" spc="240" dirty="0">
                <a:solidFill>
                  <a:srgbClr val="2D3334"/>
                </a:solidFill>
                <a:latin typeface="Arial MT"/>
                <a:cs typeface="Arial MT"/>
              </a:rPr>
              <a:t> </a:t>
            </a:r>
            <a:r>
              <a:rPr sz="1550" spc="20" dirty="0">
                <a:solidFill>
                  <a:srgbClr val="2D3334"/>
                </a:solidFill>
                <a:latin typeface="Arial MT"/>
                <a:cs typeface="Arial MT"/>
              </a:rPr>
              <a:t>Fire.</a:t>
            </a:r>
            <a:endParaRPr sz="1550" dirty="0">
              <a:latin typeface="Arial MT"/>
              <a:cs typeface="Arial MT"/>
            </a:endParaRPr>
          </a:p>
          <a:p>
            <a:pPr marL="413384" lvl="1" indent="-375285">
              <a:lnSpc>
                <a:spcPct val="100000"/>
              </a:lnSpc>
              <a:spcBef>
                <a:spcPts val="690"/>
              </a:spcBef>
              <a:buFont typeface="Arial"/>
              <a:buAutoNum type="arabicPeriod"/>
              <a:tabLst>
                <a:tab pos="413384" algn="l"/>
              </a:tabLst>
            </a:pPr>
            <a:r>
              <a:rPr sz="1550" dirty="0">
                <a:solidFill>
                  <a:srgbClr val="2D3334"/>
                </a:solidFill>
                <a:latin typeface="Arial MT"/>
                <a:cs typeface="Arial MT"/>
              </a:rPr>
              <a:t>Identify</a:t>
            </a:r>
            <a:r>
              <a:rPr sz="1550" spc="135" dirty="0">
                <a:solidFill>
                  <a:srgbClr val="2D3334"/>
                </a:solidFill>
                <a:latin typeface="Arial MT"/>
                <a:cs typeface="Arial MT"/>
              </a:rPr>
              <a:t> </a:t>
            </a:r>
            <a:r>
              <a:rPr sz="1550" spc="-5" dirty="0">
                <a:solidFill>
                  <a:srgbClr val="2D3334"/>
                </a:solidFill>
                <a:latin typeface="Arial MT"/>
                <a:cs typeface="Arial MT"/>
              </a:rPr>
              <a:t>the</a:t>
            </a:r>
            <a:r>
              <a:rPr sz="1550" spc="50" dirty="0">
                <a:solidFill>
                  <a:srgbClr val="2D3334"/>
                </a:solidFill>
                <a:latin typeface="Arial MT"/>
                <a:cs typeface="Arial MT"/>
              </a:rPr>
              <a:t> </a:t>
            </a:r>
            <a:r>
              <a:rPr sz="1550" dirty="0">
                <a:solidFill>
                  <a:srgbClr val="2D3334"/>
                </a:solidFill>
                <a:latin typeface="Arial MT"/>
                <a:cs typeface="Arial MT"/>
              </a:rPr>
              <a:t>importance</a:t>
            </a:r>
            <a:r>
              <a:rPr sz="1550" spc="275" dirty="0">
                <a:solidFill>
                  <a:srgbClr val="2D3334"/>
                </a:solidFill>
                <a:latin typeface="Arial MT"/>
                <a:cs typeface="Arial MT"/>
              </a:rPr>
              <a:t> </a:t>
            </a:r>
            <a:r>
              <a:rPr sz="1550" spc="20" dirty="0">
                <a:solidFill>
                  <a:srgbClr val="2D3334"/>
                </a:solidFill>
                <a:latin typeface="Arial MT"/>
                <a:cs typeface="Arial MT"/>
              </a:rPr>
              <a:t>of</a:t>
            </a:r>
            <a:r>
              <a:rPr sz="1550" spc="40" dirty="0">
                <a:solidFill>
                  <a:srgbClr val="2D3334"/>
                </a:solidFill>
                <a:latin typeface="Arial MT"/>
                <a:cs typeface="Arial MT"/>
              </a:rPr>
              <a:t> </a:t>
            </a:r>
            <a:r>
              <a:rPr sz="1550" spc="5" dirty="0">
                <a:solidFill>
                  <a:srgbClr val="2D3334"/>
                </a:solidFill>
                <a:latin typeface="Arial MT"/>
                <a:cs typeface="Arial MT"/>
              </a:rPr>
              <a:t>early</a:t>
            </a:r>
            <a:r>
              <a:rPr sz="1550" spc="60" dirty="0">
                <a:solidFill>
                  <a:srgbClr val="2D3334"/>
                </a:solidFill>
                <a:latin typeface="Arial MT"/>
                <a:cs typeface="Arial MT"/>
              </a:rPr>
              <a:t> </a:t>
            </a:r>
            <a:r>
              <a:rPr sz="1550" spc="5" dirty="0">
                <a:solidFill>
                  <a:srgbClr val="2D3334"/>
                </a:solidFill>
                <a:latin typeface="Arial MT"/>
                <a:cs typeface="Arial MT"/>
              </a:rPr>
              <a:t>application</a:t>
            </a:r>
            <a:r>
              <a:rPr sz="1550" spc="130" dirty="0">
                <a:solidFill>
                  <a:srgbClr val="2D3334"/>
                </a:solidFill>
                <a:latin typeface="Arial MT"/>
                <a:cs typeface="Arial MT"/>
              </a:rPr>
              <a:t> </a:t>
            </a:r>
            <a:r>
              <a:rPr sz="1550" spc="20" dirty="0">
                <a:solidFill>
                  <a:srgbClr val="2D3334"/>
                </a:solidFill>
                <a:latin typeface="Arial MT"/>
                <a:cs typeface="Arial MT"/>
              </a:rPr>
              <a:t>of</a:t>
            </a:r>
            <a:r>
              <a:rPr sz="1550" spc="-40" dirty="0">
                <a:solidFill>
                  <a:srgbClr val="2D3334"/>
                </a:solidFill>
                <a:latin typeface="Arial MT"/>
                <a:cs typeface="Arial MT"/>
              </a:rPr>
              <a:t> </a:t>
            </a:r>
            <a:r>
              <a:rPr sz="1550" spc="-30" dirty="0">
                <a:solidFill>
                  <a:srgbClr val="2D3334"/>
                </a:solidFill>
                <a:latin typeface="Arial MT"/>
                <a:cs typeface="Arial MT"/>
              </a:rPr>
              <a:t>limb</a:t>
            </a:r>
            <a:r>
              <a:rPr sz="1550" spc="204" dirty="0">
                <a:solidFill>
                  <a:srgbClr val="2D3334"/>
                </a:solidFill>
                <a:latin typeface="Arial MT"/>
                <a:cs typeface="Arial MT"/>
              </a:rPr>
              <a:t> </a:t>
            </a:r>
            <a:r>
              <a:rPr sz="1550" spc="-5" dirty="0">
                <a:solidFill>
                  <a:srgbClr val="2D3334"/>
                </a:solidFill>
                <a:latin typeface="Arial MT"/>
                <a:cs typeface="Arial MT"/>
              </a:rPr>
              <a:t>tourniquets</a:t>
            </a:r>
            <a:r>
              <a:rPr sz="1550" spc="295" dirty="0">
                <a:solidFill>
                  <a:srgbClr val="2D3334"/>
                </a:solidFill>
                <a:latin typeface="Arial MT"/>
                <a:cs typeface="Arial MT"/>
              </a:rPr>
              <a:t> </a:t>
            </a:r>
            <a:r>
              <a:rPr sz="1550" spc="10" dirty="0">
                <a:solidFill>
                  <a:srgbClr val="2D3334"/>
                </a:solidFill>
                <a:latin typeface="Arial MT"/>
                <a:cs typeface="Arial MT"/>
              </a:rPr>
              <a:t>to</a:t>
            </a:r>
            <a:r>
              <a:rPr sz="1550" spc="45" dirty="0">
                <a:solidFill>
                  <a:srgbClr val="2D3334"/>
                </a:solidFill>
                <a:latin typeface="Arial MT"/>
                <a:cs typeface="Arial MT"/>
              </a:rPr>
              <a:t> </a:t>
            </a:r>
            <a:r>
              <a:rPr sz="1550" spc="10" dirty="0">
                <a:solidFill>
                  <a:srgbClr val="2D3334"/>
                </a:solidFill>
                <a:latin typeface="Arial MT"/>
                <a:cs typeface="Arial MT"/>
              </a:rPr>
              <a:t>control</a:t>
            </a:r>
            <a:r>
              <a:rPr sz="1550" spc="55" dirty="0">
                <a:solidFill>
                  <a:srgbClr val="2D3334"/>
                </a:solidFill>
                <a:latin typeface="Arial MT"/>
                <a:cs typeface="Arial MT"/>
              </a:rPr>
              <a:t> </a:t>
            </a:r>
            <a:r>
              <a:rPr sz="1550" spc="10" dirty="0">
                <a:solidFill>
                  <a:srgbClr val="2D3334"/>
                </a:solidFill>
                <a:latin typeface="Arial MT"/>
                <a:cs typeface="Arial MT"/>
              </a:rPr>
              <a:t>life-threatening</a:t>
            </a:r>
            <a:r>
              <a:rPr sz="1550" spc="210" dirty="0">
                <a:solidFill>
                  <a:srgbClr val="2D3334"/>
                </a:solidFill>
                <a:latin typeface="Arial MT"/>
                <a:cs typeface="Arial MT"/>
              </a:rPr>
              <a:t> </a:t>
            </a:r>
            <a:r>
              <a:rPr sz="1550" spc="-10" dirty="0">
                <a:solidFill>
                  <a:srgbClr val="2D3334"/>
                </a:solidFill>
                <a:latin typeface="Arial MT"/>
                <a:cs typeface="Arial MT"/>
              </a:rPr>
              <a:t>bleeding.</a:t>
            </a:r>
            <a:endParaRPr sz="1550" dirty="0">
              <a:latin typeface="Arial MT"/>
              <a:cs typeface="Arial MT"/>
            </a:endParaRPr>
          </a:p>
          <a:p>
            <a:pPr marL="413384" lvl="1" indent="-375285">
              <a:lnSpc>
                <a:spcPct val="100000"/>
              </a:lnSpc>
              <a:spcBef>
                <a:spcPts val="620"/>
              </a:spcBef>
              <a:buFont typeface="Arial"/>
              <a:buAutoNum type="arabicPeriod"/>
              <a:tabLst>
                <a:tab pos="413384" algn="l"/>
              </a:tabLst>
            </a:pPr>
            <a:r>
              <a:rPr sz="1550" spc="5" dirty="0">
                <a:solidFill>
                  <a:srgbClr val="2D3334"/>
                </a:solidFill>
                <a:latin typeface="Arial MT"/>
                <a:cs typeface="Arial MT"/>
              </a:rPr>
              <a:t>Demonstrate</a:t>
            </a:r>
            <a:r>
              <a:rPr sz="1550" spc="190" dirty="0">
                <a:solidFill>
                  <a:srgbClr val="2D3334"/>
                </a:solidFill>
                <a:latin typeface="Arial MT"/>
                <a:cs typeface="Arial MT"/>
              </a:rPr>
              <a:t> </a:t>
            </a:r>
            <a:r>
              <a:rPr sz="1550" dirty="0">
                <a:solidFill>
                  <a:srgbClr val="2D3334"/>
                </a:solidFill>
                <a:latin typeface="Arial MT"/>
                <a:cs typeface="Arial MT"/>
              </a:rPr>
              <a:t>one-handed</a:t>
            </a:r>
            <a:r>
              <a:rPr sz="1550" spc="270" dirty="0">
                <a:solidFill>
                  <a:srgbClr val="2D3334"/>
                </a:solidFill>
                <a:latin typeface="Arial MT"/>
                <a:cs typeface="Arial MT"/>
              </a:rPr>
              <a:t> </a:t>
            </a:r>
            <a:r>
              <a:rPr sz="1550" spc="-5" dirty="0">
                <a:solidFill>
                  <a:srgbClr val="2D3334"/>
                </a:solidFill>
                <a:latin typeface="Arial MT"/>
                <a:cs typeface="Arial MT"/>
              </a:rPr>
              <a:t>tourniquet</a:t>
            </a:r>
            <a:r>
              <a:rPr sz="1550" spc="254" dirty="0">
                <a:solidFill>
                  <a:srgbClr val="2D3334"/>
                </a:solidFill>
                <a:latin typeface="Arial MT"/>
                <a:cs typeface="Arial MT"/>
              </a:rPr>
              <a:t> </a:t>
            </a:r>
            <a:r>
              <a:rPr sz="1550" spc="5" dirty="0">
                <a:solidFill>
                  <a:srgbClr val="2D3334"/>
                </a:solidFill>
                <a:latin typeface="Arial MT"/>
                <a:cs typeface="Arial MT"/>
              </a:rPr>
              <a:t>application</a:t>
            </a:r>
            <a:r>
              <a:rPr sz="1550" spc="45" dirty="0">
                <a:solidFill>
                  <a:srgbClr val="2D3334"/>
                </a:solidFill>
                <a:latin typeface="Arial MT"/>
                <a:cs typeface="Arial MT"/>
              </a:rPr>
              <a:t> </a:t>
            </a:r>
            <a:r>
              <a:rPr sz="1550" spc="15" dirty="0">
                <a:solidFill>
                  <a:srgbClr val="2D3334"/>
                </a:solidFill>
                <a:latin typeface="Arial MT"/>
                <a:cs typeface="Arial MT"/>
              </a:rPr>
              <a:t>to</a:t>
            </a:r>
            <a:r>
              <a:rPr sz="1550" spc="45" dirty="0">
                <a:solidFill>
                  <a:srgbClr val="2D3334"/>
                </a:solidFill>
                <a:latin typeface="Arial MT"/>
                <a:cs typeface="Arial MT"/>
              </a:rPr>
              <a:t> </a:t>
            </a:r>
            <a:r>
              <a:rPr sz="1550" spc="5" dirty="0">
                <a:solidFill>
                  <a:srgbClr val="2D3334"/>
                </a:solidFill>
                <a:latin typeface="Arial MT"/>
                <a:cs typeface="Arial MT"/>
              </a:rPr>
              <a:t>self</a:t>
            </a:r>
            <a:r>
              <a:rPr sz="1550" spc="25" dirty="0">
                <a:solidFill>
                  <a:srgbClr val="2D3334"/>
                </a:solidFill>
                <a:latin typeface="Arial MT"/>
                <a:cs typeface="Arial MT"/>
              </a:rPr>
              <a:t> </a:t>
            </a:r>
            <a:r>
              <a:rPr sz="1550" spc="15" dirty="0">
                <a:solidFill>
                  <a:srgbClr val="2D3334"/>
                </a:solidFill>
                <a:latin typeface="Arial MT"/>
                <a:cs typeface="Arial MT"/>
              </a:rPr>
              <a:t>in</a:t>
            </a:r>
            <a:r>
              <a:rPr sz="1550" spc="45" dirty="0">
                <a:solidFill>
                  <a:srgbClr val="2D3334"/>
                </a:solidFill>
                <a:latin typeface="Arial MT"/>
                <a:cs typeface="Arial MT"/>
              </a:rPr>
              <a:t> </a:t>
            </a:r>
            <a:r>
              <a:rPr sz="1550" spc="10" dirty="0">
                <a:solidFill>
                  <a:srgbClr val="2D3334"/>
                </a:solidFill>
                <a:latin typeface="Arial MT"/>
                <a:cs typeface="Arial MT"/>
              </a:rPr>
              <a:t>Care</a:t>
            </a:r>
            <a:r>
              <a:rPr sz="1550" spc="45" dirty="0">
                <a:solidFill>
                  <a:srgbClr val="2D3334"/>
                </a:solidFill>
                <a:latin typeface="Arial MT"/>
                <a:cs typeface="Arial MT"/>
              </a:rPr>
              <a:t> </a:t>
            </a:r>
            <a:r>
              <a:rPr sz="1550" spc="-25" dirty="0">
                <a:solidFill>
                  <a:srgbClr val="2D3334"/>
                </a:solidFill>
                <a:latin typeface="Arial MT"/>
                <a:cs typeface="Arial MT"/>
              </a:rPr>
              <a:t>Under</a:t>
            </a:r>
            <a:r>
              <a:rPr sz="1550" spc="245" dirty="0">
                <a:solidFill>
                  <a:srgbClr val="2D3334"/>
                </a:solidFill>
                <a:latin typeface="Arial MT"/>
                <a:cs typeface="Arial MT"/>
              </a:rPr>
              <a:t> </a:t>
            </a:r>
            <a:r>
              <a:rPr sz="1550" spc="20" dirty="0">
                <a:solidFill>
                  <a:srgbClr val="2D3334"/>
                </a:solidFill>
                <a:latin typeface="Arial MT"/>
                <a:cs typeface="Arial MT"/>
              </a:rPr>
              <a:t>Fire.</a:t>
            </a:r>
            <a:endParaRPr sz="1550" dirty="0">
              <a:latin typeface="Arial MT"/>
              <a:cs typeface="Arial MT"/>
            </a:endParaRPr>
          </a:p>
          <a:p>
            <a:pPr marL="413384" lvl="1" indent="-375285">
              <a:lnSpc>
                <a:spcPct val="100000"/>
              </a:lnSpc>
              <a:spcBef>
                <a:spcPts val="695"/>
              </a:spcBef>
              <a:buFont typeface="Arial"/>
              <a:buAutoNum type="arabicPeriod"/>
              <a:tabLst>
                <a:tab pos="413384" algn="l"/>
              </a:tabLst>
            </a:pPr>
            <a:r>
              <a:rPr sz="1550" spc="5" dirty="0">
                <a:solidFill>
                  <a:srgbClr val="2D3334"/>
                </a:solidFill>
                <a:latin typeface="Arial MT"/>
                <a:cs typeface="Arial MT"/>
              </a:rPr>
              <a:t>Demonstrate</a:t>
            </a:r>
            <a:r>
              <a:rPr sz="1550" spc="190" dirty="0">
                <a:solidFill>
                  <a:srgbClr val="2D3334"/>
                </a:solidFill>
                <a:latin typeface="Arial MT"/>
                <a:cs typeface="Arial MT"/>
              </a:rPr>
              <a:t> </a:t>
            </a:r>
            <a:r>
              <a:rPr sz="1550" dirty="0">
                <a:solidFill>
                  <a:srgbClr val="2D3334"/>
                </a:solidFill>
                <a:latin typeface="Arial MT"/>
                <a:cs typeface="Arial MT"/>
              </a:rPr>
              <a:t>two-handed</a:t>
            </a:r>
            <a:r>
              <a:rPr sz="1550" spc="195" dirty="0">
                <a:solidFill>
                  <a:srgbClr val="2D3334"/>
                </a:solidFill>
                <a:latin typeface="Arial MT"/>
                <a:cs typeface="Arial MT"/>
              </a:rPr>
              <a:t> </a:t>
            </a:r>
            <a:r>
              <a:rPr sz="1550" spc="-5" dirty="0">
                <a:solidFill>
                  <a:srgbClr val="2D3334"/>
                </a:solidFill>
                <a:latin typeface="Arial MT"/>
                <a:cs typeface="Arial MT"/>
              </a:rPr>
              <a:t>tourniquet</a:t>
            </a:r>
            <a:r>
              <a:rPr sz="1550" spc="260" dirty="0">
                <a:solidFill>
                  <a:srgbClr val="2D3334"/>
                </a:solidFill>
                <a:latin typeface="Arial MT"/>
                <a:cs typeface="Arial MT"/>
              </a:rPr>
              <a:t> </a:t>
            </a:r>
            <a:r>
              <a:rPr sz="1550" spc="5" dirty="0">
                <a:solidFill>
                  <a:srgbClr val="2D3334"/>
                </a:solidFill>
                <a:latin typeface="Arial MT"/>
                <a:cs typeface="Arial MT"/>
              </a:rPr>
              <a:t>application</a:t>
            </a:r>
            <a:r>
              <a:rPr sz="1550" spc="125" dirty="0">
                <a:solidFill>
                  <a:srgbClr val="2D3334"/>
                </a:solidFill>
                <a:latin typeface="Arial MT"/>
                <a:cs typeface="Arial MT"/>
              </a:rPr>
              <a:t> </a:t>
            </a:r>
            <a:r>
              <a:rPr sz="1550" spc="10" dirty="0">
                <a:solidFill>
                  <a:srgbClr val="2D3334"/>
                </a:solidFill>
                <a:latin typeface="Arial MT"/>
                <a:cs typeface="Arial MT"/>
              </a:rPr>
              <a:t>to</a:t>
            </a:r>
            <a:r>
              <a:rPr sz="1550" spc="40" dirty="0">
                <a:solidFill>
                  <a:srgbClr val="2D3334"/>
                </a:solidFill>
                <a:latin typeface="Arial MT"/>
                <a:cs typeface="Arial MT"/>
              </a:rPr>
              <a:t> </a:t>
            </a:r>
            <a:r>
              <a:rPr sz="1550" spc="15" dirty="0">
                <a:solidFill>
                  <a:srgbClr val="2D3334"/>
                </a:solidFill>
                <a:latin typeface="Arial MT"/>
                <a:cs typeface="Arial MT"/>
              </a:rPr>
              <a:t>a</a:t>
            </a:r>
            <a:r>
              <a:rPr sz="1550" spc="40" dirty="0">
                <a:solidFill>
                  <a:srgbClr val="2D3334"/>
                </a:solidFill>
                <a:latin typeface="Arial MT"/>
                <a:cs typeface="Arial MT"/>
              </a:rPr>
              <a:t> </a:t>
            </a:r>
            <a:r>
              <a:rPr sz="1550" spc="10" dirty="0">
                <a:solidFill>
                  <a:srgbClr val="2D3334"/>
                </a:solidFill>
                <a:latin typeface="Arial MT"/>
                <a:cs typeface="Arial MT"/>
              </a:rPr>
              <a:t>casualty</a:t>
            </a:r>
            <a:r>
              <a:rPr sz="1550" spc="55" dirty="0">
                <a:solidFill>
                  <a:srgbClr val="2D3334"/>
                </a:solidFill>
                <a:latin typeface="Arial MT"/>
                <a:cs typeface="Arial MT"/>
              </a:rPr>
              <a:t> </a:t>
            </a:r>
            <a:r>
              <a:rPr sz="1550" spc="20" dirty="0">
                <a:solidFill>
                  <a:srgbClr val="2D3334"/>
                </a:solidFill>
                <a:latin typeface="Arial MT"/>
                <a:cs typeface="Arial MT"/>
              </a:rPr>
              <a:t>in</a:t>
            </a:r>
            <a:r>
              <a:rPr sz="1550" spc="-30" dirty="0">
                <a:solidFill>
                  <a:srgbClr val="2D3334"/>
                </a:solidFill>
                <a:latin typeface="Arial MT"/>
                <a:cs typeface="Arial MT"/>
              </a:rPr>
              <a:t> </a:t>
            </a:r>
            <a:r>
              <a:rPr sz="1550" spc="15" dirty="0">
                <a:solidFill>
                  <a:srgbClr val="2D3334"/>
                </a:solidFill>
                <a:latin typeface="Arial MT"/>
                <a:cs typeface="Arial MT"/>
              </a:rPr>
              <a:t>Care</a:t>
            </a:r>
            <a:r>
              <a:rPr sz="1550" spc="40" dirty="0">
                <a:solidFill>
                  <a:srgbClr val="2D3334"/>
                </a:solidFill>
                <a:latin typeface="Arial MT"/>
                <a:cs typeface="Arial MT"/>
              </a:rPr>
              <a:t> </a:t>
            </a:r>
            <a:r>
              <a:rPr sz="1550" spc="-25" dirty="0">
                <a:solidFill>
                  <a:srgbClr val="2D3334"/>
                </a:solidFill>
                <a:latin typeface="Arial MT"/>
                <a:cs typeface="Arial MT"/>
              </a:rPr>
              <a:t>Under</a:t>
            </a:r>
            <a:r>
              <a:rPr sz="1550" spc="250" dirty="0">
                <a:solidFill>
                  <a:srgbClr val="2D3334"/>
                </a:solidFill>
                <a:latin typeface="Arial MT"/>
                <a:cs typeface="Arial MT"/>
              </a:rPr>
              <a:t> </a:t>
            </a:r>
            <a:r>
              <a:rPr sz="1550" spc="20" dirty="0">
                <a:solidFill>
                  <a:srgbClr val="2D3334"/>
                </a:solidFill>
                <a:latin typeface="Arial MT"/>
                <a:cs typeface="Arial MT"/>
              </a:rPr>
              <a:t>Fire.</a:t>
            </a:r>
            <a:endParaRPr sz="1550" dirty="0">
              <a:latin typeface="Arial MT"/>
              <a:cs typeface="Arial MT"/>
            </a:endParaRPr>
          </a:p>
          <a:p>
            <a:pPr marL="413384" marR="30480" lvl="1" indent="-375285">
              <a:lnSpc>
                <a:spcPct val="101000"/>
              </a:lnSpc>
              <a:spcBef>
                <a:spcPts val="675"/>
              </a:spcBef>
              <a:buFont typeface="Arial"/>
              <a:buAutoNum type="arabicPeriod"/>
              <a:tabLst>
                <a:tab pos="413384" algn="l"/>
              </a:tabLst>
            </a:pPr>
            <a:r>
              <a:rPr sz="1550" spc="15" dirty="0">
                <a:solidFill>
                  <a:srgbClr val="2D3334"/>
                </a:solidFill>
                <a:latin typeface="Arial MT"/>
                <a:cs typeface="Arial MT"/>
              </a:rPr>
              <a:t>Describe</a:t>
            </a:r>
            <a:r>
              <a:rPr sz="1550" spc="45" dirty="0">
                <a:solidFill>
                  <a:srgbClr val="2D3334"/>
                </a:solidFill>
                <a:latin typeface="Arial MT"/>
                <a:cs typeface="Arial MT"/>
              </a:rPr>
              <a:t> </a:t>
            </a:r>
            <a:r>
              <a:rPr sz="1550" spc="-5" dirty="0">
                <a:solidFill>
                  <a:srgbClr val="2D3334"/>
                </a:solidFill>
                <a:latin typeface="Arial MT"/>
                <a:cs typeface="Arial MT"/>
              </a:rPr>
              <a:t>the</a:t>
            </a:r>
            <a:r>
              <a:rPr sz="1550" spc="125" dirty="0">
                <a:solidFill>
                  <a:srgbClr val="2D3334"/>
                </a:solidFill>
                <a:latin typeface="Arial MT"/>
                <a:cs typeface="Arial MT"/>
              </a:rPr>
              <a:t> </a:t>
            </a:r>
            <a:r>
              <a:rPr sz="1550" dirty="0">
                <a:solidFill>
                  <a:srgbClr val="2D3334"/>
                </a:solidFill>
                <a:latin typeface="Arial MT"/>
                <a:cs typeface="Arial MT"/>
              </a:rPr>
              <a:t>principles,</a:t>
            </a:r>
            <a:r>
              <a:rPr sz="1550" spc="114" dirty="0">
                <a:solidFill>
                  <a:srgbClr val="2D3334"/>
                </a:solidFill>
                <a:latin typeface="Arial MT"/>
                <a:cs typeface="Arial MT"/>
              </a:rPr>
              <a:t> </a:t>
            </a:r>
            <a:r>
              <a:rPr sz="1550" spc="10" dirty="0">
                <a:solidFill>
                  <a:srgbClr val="2D3334"/>
                </a:solidFill>
                <a:latin typeface="Arial MT"/>
                <a:cs typeface="Arial MT"/>
              </a:rPr>
              <a:t>advantages,</a:t>
            </a:r>
            <a:r>
              <a:rPr sz="1550" spc="190" dirty="0">
                <a:solidFill>
                  <a:srgbClr val="2D3334"/>
                </a:solidFill>
                <a:latin typeface="Arial MT"/>
                <a:cs typeface="Arial MT"/>
              </a:rPr>
              <a:t> </a:t>
            </a:r>
            <a:r>
              <a:rPr sz="1550" dirty="0">
                <a:solidFill>
                  <a:srgbClr val="2D3334"/>
                </a:solidFill>
                <a:latin typeface="Arial MT"/>
                <a:cs typeface="Arial MT"/>
              </a:rPr>
              <a:t>and</a:t>
            </a:r>
            <a:r>
              <a:rPr sz="1550" spc="50" dirty="0">
                <a:solidFill>
                  <a:srgbClr val="2D3334"/>
                </a:solidFill>
                <a:latin typeface="Arial MT"/>
                <a:cs typeface="Arial MT"/>
              </a:rPr>
              <a:t> </a:t>
            </a:r>
            <a:r>
              <a:rPr sz="1550" spc="5" dirty="0">
                <a:solidFill>
                  <a:srgbClr val="2D3334"/>
                </a:solidFill>
                <a:latin typeface="Arial MT"/>
                <a:cs typeface="Arial MT"/>
              </a:rPr>
              <a:t>disadvantages</a:t>
            </a:r>
            <a:r>
              <a:rPr sz="1550" spc="140" dirty="0">
                <a:solidFill>
                  <a:srgbClr val="2D3334"/>
                </a:solidFill>
                <a:latin typeface="Arial MT"/>
                <a:cs typeface="Arial MT"/>
              </a:rPr>
              <a:t> </a:t>
            </a:r>
            <a:r>
              <a:rPr sz="1550" spc="20" dirty="0">
                <a:solidFill>
                  <a:srgbClr val="2D3334"/>
                </a:solidFill>
                <a:latin typeface="Arial MT"/>
                <a:cs typeface="Arial MT"/>
              </a:rPr>
              <a:t>of</a:t>
            </a:r>
            <a:r>
              <a:rPr sz="1550" spc="35" dirty="0">
                <a:solidFill>
                  <a:srgbClr val="2D3334"/>
                </a:solidFill>
                <a:latin typeface="Arial MT"/>
                <a:cs typeface="Arial MT"/>
              </a:rPr>
              <a:t> </a:t>
            </a:r>
            <a:r>
              <a:rPr sz="1550" spc="20" dirty="0">
                <a:solidFill>
                  <a:srgbClr val="2D3334"/>
                </a:solidFill>
                <a:latin typeface="Arial MT"/>
                <a:cs typeface="Arial MT"/>
              </a:rPr>
              <a:t>one-person</a:t>
            </a:r>
            <a:r>
              <a:rPr sz="1550" spc="130" dirty="0">
                <a:solidFill>
                  <a:srgbClr val="2D3334"/>
                </a:solidFill>
                <a:latin typeface="Arial MT"/>
                <a:cs typeface="Arial MT"/>
              </a:rPr>
              <a:t> </a:t>
            </a:r>
            <a:r>
              <a:rPr sz="1550" spc="5" dirty="0">
                <a:solidFill>
                  <a:srgbClr val="2D3334"/>
                </a:solidFill>
                <a:latin typeface="Arial MT"/>
                <a:cs typeface="Arial MT"/>
              </a:rPr>
              <a:t>drag/carry</a:t>
            </a:r>
            <a:r>
              <a:rPr sz="1550" spc="140" dirty="0">
                <a:solidFill>
                  <a:srgbClr val="2D3334"/>
                </a:solidFill>
                <a:latin typeface="Arial MT"/>
                <a:cs typeface="Arial MT"/>
              </a:rPr>
              <a:t> </a:t>
            </a:r>
            <a:r>
              <a:rPr sz="1550" spc="20" dirty="0">
                <a:solidFill>
                  <a:srgbClr val="2D3334"/>
                </a:solidFill>
                <a:latin typeface="Arial MT"/>
                <a:cs typeface="Arial MT"/>
              </a:rPr>
              <a:t>or</a:t>
            </a:r>
            <a:r>
              <a:rPr sz="1550" spc="25" dirty="0">
                <a:solidFill>
                  <a:srgbClr val="2D3334"/>
                </a:solidFill>
                <a:latin typeface="Arial MT"/>
                <a:cs typeface="Arial MT"/>
              </a:rPr>
              <a:t> </a:t>
            </a:r>
            <a:r>
              <a:rPr sz="1550" spc="15" dirty="0">
                <a:solidFill>
                  <a:srgbClr val="2D3334"/>
                </a:solidFill>
                <a:latin typeface="Arial MT"/>
                <a:cs typeface="Arial MT"/>
              </a:rPr>
              <a:t>two-person</a:t>
            </a:r>
            <a:r>
              <a:rPr sz="1550" spc="130" dirty="0">
                <a:solidFill>
                  <a:srgbClr val="2D3334"/>
                </a:solidFill>
                <a:latin typeface="Arial MT"/>
                <a:cs typeface="Arial MT"/>
              </a:rPr>
              <a:t> </a:t>
            </a:r>
            <a:r>
              <a:rPr sz="1550" spc="5" dirty="0">
                <a:solidFill>
                  <a:srgbClr val="2D3334"/>
                </a:solidFill>
                <a:latin typeface="Arial MT"/>
                <a:cs typeface="Arial MT"/>
              </a:rPr>
              <a:t>drag/carry</a:t>
            </a:r>
            <a:r>
              <a:rPr sz="1550" spc="135" dirty="0">
                <a:solidFill>
                  <a:srgbClr val="2D3334"/>
                </a:solidFill>
                <a:latin typeface="Arial MT"/>
                <a:cs typeface="Arial MT"/>
              </a:rPr>
              <a:t> </a:t>
            </a:r>
            <a:r>
              <a:rPr sz="1550" spc="20" dirty="0">
                <a:solidFill>
                  <a:srgbClr val="2D3334"/>
                </a:solidFill>
                <a:latin typeface="Arial MT"/>
                <a:cs typeface="Arial MT"/>
              </a:rPr>
              <a:t>in</a:t>
            </a:r>
            <a:r>
              <a:rPr sz="1550" spc="55" dirty="0">
                <a:solidFill>
                  <a:srgbClr val="2D3334"/>
                </a:solidFill>
                <a:latin typeface="Arial MT"/>
                <a:cs typeface="Arial MT"/>
              </a:rPr>
              <a:t> </a:t>
            </a:r>
            <a:r>
              <a:rPr sz="1550" spc="15" dirty="0">
                <a:solidFill>
                  <a:srgbClr val="2D3334"/>
                </a:solidFill>
                <a:latin typeface="Arial MT"/>
                <a:cs typeface="Arial MT"/>
              </a:rPr>
              <a:t>Care </a:t>
            </a:r>
            <a:r>
              <a:rPr sz="1550" spc="-420" dirty="0">
                <a:solidFill>
                  <a:srgbClr val="2D3334"/>
                </a:solidFill>
                <a:latin typeface="Arial MT"/>
                <a:cs typeface="Arial MT"/>
              </a:rPr>
              <a:t> </a:t>
            </a:r>
            <a:r>
              <a:rPr sz="1550" spc="-25" dirty="0">
                <a:solidFill>
                  <a:srgbClr val="2D3334"/>
                </a:solidFill>
                <a:latin typeface="Arial MT"/>
                <a:cs typeface="Arial MT"/>
              </a:rPr>
              <a:t>Under</a:t>
            </a:r>
            <a:r>
              <a:rPr sz="1550" spc="235" dirty="0">
                <a:solidFill>
                  <a:srgbClr val="2D3334"/>
                </a:solidFill>
                <a:latin typeface="Arial MT"/>
                <a:cs typeface="Arial MT"/>
              </a:rPr>
              <a:t> </a:t>
            </a:r>
            <a:r>
              <a:rPr sz="1550" spc="20" dirty="0">
                <a:solidFill>
                  <a:srgbClr val="2D3334"/>
                </a:solidFill>
                <a:latin typeface="Arial MT"/>
                <a:cs typeface="Arial MT"/>
              </a:rPr>
              <a:t>Fire.</a:t>
            </a:r>
            <a:endParaRPr sz="1550" dirty="0">
              <a:latin typeface="Arial MT"/>
              <a:cs typeface="Arial MT"/>
            </a:endParaRPr>
          </a:p>
          <a:p>
            <a:pPr marL="413384" lvl="1" indent="-375285">
              <a:lnSpc>
                <a:spcPct val="100000"/>
              </a:lnSpc>
              <a:spcBef>
                <a:spcPts val="690"/>
              </a:spcBef>
              <a:buFont typeface="Arial"/>
              <a:buAutoNum type="arabicPeriod"/>
              <a:tabLst>
                <a:tab pos="413384" algn="l"/>
              </a:tabLst>
            </a:pPr>
            <a:r>
              <a:rPr sz="1550" spc="5" dirty="0">
                <a:solidFill>
                  <a:srgbClr val="2D3334"/>
                </a:solidFill>
                <a:latin typeface="Arial MT"/>
                <a:cs typeface="Arial MT"/>
              </a:rPr>
              <a:t>Demonstrate</a:t>
            </a:r>
            <a:r>
              <a:rPr sz="1550" spc="185" dirty="0">
                <a:solidFill>
                  <a:srgbClr val="2D3334"/>
                </a:solidFill>
                <a:latin typeface="Arial MT"/>
                <a:cs typeface="Arial MT"/>
              </a:rPr>
              <a:t> </a:t>
            </a:r>
            <a:r>
              <a:rPr sz="1550" spc="-5" dirty="0">
                <a:solidFill>
                  <a:srgbClr val="2D3334"/>
                </a:solidFill>
                <a:latin typeface="Arial MT"/>
                <a:cs typeface="Arial MT"/>
              </a:rPr>
              <a:t>the</a:t>
            </a:r>
            <a:r>
              <a:rPr sz="1550" spc="114" dirty="0">
                <a:solidFill>
                  <a:srgbClr val="2D3334"/>
                </a:solidFill>
                <a:latin typeface="Arial MT"/>
                <a:cs typeface="Arial MT"/>
              </a:rPr>
              <a:t> </a:t>
            </a:r>
            <a:r>
              <a:rPr sz="1550" spc="15" dirty="0">
                <a:solidFill>
                  <a:srgbClr val="2D3334"/>
                </a:solidFill>
                <a:latin typeface="Arial MT"/>
                <a:cs typeface="Arial MT"/>
              </a:rPr>
              <a:t>one-person</a:t>
            </a:r>
            <a:r>
              <a:rPr sz="1550" spc="120" dirty="0">
                <a:solidFill>
                  <a:srgbClr val="2D3334"/>
                </a:solidFill>
                <a:latin typeface="Arial MT"/>
                <a:cs typeface="Arial MT"/>
              </a:rPr>
              <a:t> </a:t>
            </a:r>
            <a:r>
              <a:rPr sz="1550" spc="-5" dirty="0">
                <a:solidFill>
                  <a:srgbClr val="2D3334"/>
                </a:solidFill>
                <a:latin typeface="Arial MT"/>
                <a:cs typeface="Arial MT"/>
              </a:rPr>
              <a:t>drags</a:t>
            </a:r>
            <a:r>
              <a:rPr sz="1550" spc="125" dirty="0">
                <a:solidFill>
                  <a:srgbClr val="2D3334"/>
                </a:solidFill>
                <a:latin typeface="Arial MT"/>
                <a:cs typeface="Arial MT"/>
              </a:rPr>
              <a:t> </a:t>
            </a:r>
            <a:r>
              <a:rPr sz="1550" dirty="0">
                <a:solidFill>
                  <a:srgbClr val="2D3334"/>
                </a:solidFill>
                <a:latin typeface="Arial MT"/>
                <a:cs typeface="Arial MT"/>
              </a:rPr>
              <a:t>and</a:t>
            </a:r>
            <a:r>
              <a:rPr sz="1550" spc="40" dirty="0">
                <a:solidFill>
                  <a:srgbClr val="2D3334"/>
                </a:solidFill>
                <a:latin typeface="Arial MT"/>
                <a:cs typeface="Arial MT"/>
              </a:rPr>
              <a:t> </a:t>
            </a:r>
            <a:r>
              <a:rPr sz="1550" spc="20" dirty="0">
                <a:solidFill>
                  <a:srgbClr val="2D3334"/>
                </a:solidFill>
                <a:latin typeface="Arial MT"/>
                <a:cs typeface="Arial MT"/>
              </a:rPr>
              <a:t>carries</a:t>
            </a:r>
            <a:r>
              <a:rPr sz="1550" spc="-20" dirty="0">
                <a:solidFill>
                  <a:srgbClr val="2D3334"/>
                </a:solidFill>
                <a:latin typeface="Arial MT"/>
                <a:cs typeface="Arial MT"/>
              </a:rPr>
              <a:t> </a:t>
            </a:r>
            <a:r>
              <a:rPr sz="1550" spc="20" dirty="0">
                <a:solidFill>
                  <a:srgbClr val="2D3334"/>
                </a:solidFill>
                <a:latin typeface="Arial MT"/>
                <a:cs typeface="Arial MT"/>
              </a:rPr>
              <a:t>of</a:t>
            </a:r>
            <a:r>
              <a:rPr sz="1550" spc="25" dirty="0">
                <a:solidFill>
                  <a:srgbClr val="2D3334"/>
                </a:solidFill>
                <a:latin typeface="Arial MT"/>
                <a:cs typeface="Arial MT"/>
              </a:rPr>
              <a:t> </a:t>
            </a:r>
            <a:r>
              <a:rPr sz="1550" spc="15" dirty="0">
                <a:solidFill>
                  <a:srgbClr val="2D3334"/>
                </a:solidFill>
                <a:latin typeface="Arial MT"/>
                <a:cs typeface="Arial MT"/>
              </a:rPr>
              <a:t>a</a:t>
            </a:r>
            <a:r>
              <a:rPr sz="1550" spc="35" dirty="0">
                <a:solidFill>
                  <a:srgbClr val="2D3334"/>
                </a:solidFill>
                <a:latin typeface="Arial MT"/>
                <a:cs typeface="Arial MT"/>
              </a:rPr>
              <a:t> </a:t>
            </a:r>
            <a:r>
              <a:rPr sz="1550" spc="10" dirty="0">
                <a:solidFill>
                  <a:srgbClr val="2D3334"/>
                </a:solidFill>
                <a:latin typeface="Arial MT"/>
                <a:cs typeface="Arial MT"/>
              </a:rPr>
              <a:t>casualty</a:t>
            </a:r>
            <a:r>
              <a:rPr sz="1550" spc="50" dirty="0">
                <a:solidFill>
                  <a:srgbClr val="2D3334"/>
                </a:solidFill>
                <a:latin typeface="Arial MT"/>
                <a:cs typeface="Arial MT"/>
              </a:rPr>
              <a:t> </a:t>
            </a:r>
            <a:r>
              <a:rPr sz="1550" spc="20" dirty="0">
                <a:solidFill>
                  <a:srgbClr val="2D3334"/>
                </a:solidFill>
                <a:latin typeface="Arial MT"/>
                <a:cs typeface="Arial MT"/>
              </a:rPr>
              <a:t>in</a:t>
            </a:r>
            <a:r>
              <a:rPr sz="1550" spc="45" dirty="0">
                <a:solidFill>
                  <a:srgbClr val="2D3334"/>
                </a:solidFill>
                <a:latin typeface="Arial MT"/>
                <a:cs typeface="Arial MT"/>
              </a:rPr>
              <a:t> </a:t>
            </a:r>
            <a:r>
              <a:rPr sz="1550" spc="15" dirty="0">
                <a:solidFill>
                  <a:srgbClr val="2D3334"/>
                </a:solidFill>
                <a:latin typeface="Arial MT"/>
                <a:cs typeface="Arial MT"/>
              </a:rPr>
              <a:t>Care</a:t>
            </a:r>
            <a:r>
              <a:rPr sz="1550" spc="35" dirty="0">
                <a:solidFill>
                  <a:srgbClr val="2D3334"/>
                </a:solidFill>
                <a:latin typeface="Arial MT"/>
                <a:cs typeface="Arial MT"/>
              </a:rPr>
              <a:t> </a:t>
            </a:r>
            <a:r>
              <a:rPr sz="1550" spc="-25" dirty="0">
                <a:solidFill>
                  <a:srgbClr val="2D3334"/>
                </a:solidFill>
                <a:latin typeface="Arial MT"/>
                <a:cs typeface="Arial MT"/>
              </a:rPr>
              <a:t>Under</a:t>
            </a:r>
            <a:r>
              <a:rPr sz="1550" spc="245" dirty="0">
                <a:solidFill>
                  <a:srgbClr val="2D3334"/>
                </a:solidFill>
                <a:latin typeface="Arial MT"/>
                <a:cs typeface="Arial MT"/>
              </a:rPr>
              <a:t> </a:t>
            </a:r>
            <a:r>
              <a:rPr sz="1550" spc="20" dirty="0">
                <a:solidFill>
                  <a:srgbClr val="2D3334"/>
                </a:solidFill>
                <a:latin typeface="Arial MT"/>
                <a:cs typeface="Arial MT"/>
              </a:rPr>
              <a:t>Fire.</a:t>
            </a:r>
            <a:endParaRPr sz="1550" dirty="0">
              <a:latin typeface="Arial MT"/>
              <a:cs typeface="Arial MT"/>
            </a:endParaRPr>
          </a:p>
          <a:p>
            <a:pPr marL="413384" lvl="1" indent="-375285">
              <a:lnSpc>
                <a:spcPct val="100000"/>
              </a:lnSpc>
              <a:spcBef>
                <a:spcPts val="620"/>
              </a:spcBef>
              <a:buFont typeface="Arial"/>
              <a:buAutoNum type="arabicPeriod"/>
              <a:tabLst>
                <a:tab pos="413384" algn="l"/>
              </a:tabLst>
            </a:pPr>
            <a:r>
              <a:rPr sz="1550" spc="5" dirty="0">
                <a:solidFill>
                  <a:srgbClr val="2D3334"/>
                </a:solidFill>
                <a:latin typeface="Arial MT"/>
                <a:cs typeface="Arial MT"/>
              </a:rPr>
              <a:t>Demonstrate</a:t>
            </a:r>
            <a:r>
              <a:rPr sz="1550" spc="185" dirty="0">
                <a:solidFill>
                  <a:srgbClr val="2D3334"/>
                </a:solidFill>
                <a:latin typeface="Arial MT"/>
                <a:cs typeface="Arial MT"/>
              </a:rPr>
              <a:t> </a:t>
            </a:r>
            <a:r>
              <a:rPr sz="1550" spc="-5" dirty="0">
                <a:solidFill>
                  <a:srgbClr val="2D3334"/>
                </a:solidFill>
                <a:latin typeface="Arial MT"/>
                <a:cs typeface="Arial MT"/>
              </a:rPr>
              <a:t>the</a:t>
            </a:r>
            <a:r>
              <a:rPr sz="1550" spc="120" dirty="0">
                <a:solidFill>
                  <a:srgbClr val="2D3334"/>
                </a:solidFill>
                <a:latin typeface="Arial MT"/>
                <a:cs typeface="Arial MT"/>
              </a:rPr>
              <a:t> </a:t>
            </a:r>
            <a:r>
              <a:rPr sz="1550" spc="15" dirty="0">
                <a:solidFill>
                  <a:srgbClr val="2D3334"/>
                </a:solidFill>
                <a:latin typeface="Arial MT"/>
                <a:cs typeface="Arial MT"/>
              </a:rPr>
              <a:t>two-person</a:t>
            </a:r>
            <a:r>
              <a:rPr sz="1550" spc="45" dirty="0">
                <a:solidFill>
                  <a:srgbClr val="2D3334"/>
                </a:solidFill>
                <a:latin typeface="Arial MT"/>
                <a:cs typeface="Arial MT"/>
              </a:rPr>
              <a:t> </a:t>
            </a:r>
            <a:r>
              <a:rPr sz="1550" spc="-5" dirty="0">
                <a:solidFill>
                  <a:srgbClr val="2D3334"/>
                </a:solidFill>
                <a:latin typeface="Arial MT"/>
                <a:cs typeface="Arial MT"/>
              </a:rPr>
              <a:t>drags</a:t>
            </a:r>
            <a:r>
              <a:rPr sz="1550" spc="204" dirty="0">
                <a:solidFill>
                  <a:srgbClr val="2D3334"/>
                </a:solidFill>
                <a:latin typeface="Arial MT"/>
                <a:cs typeface="Arial MT"/>
              </a:rPr>
              <a:t> </a:t>
            </a:r>
            <a:r>
              <a:rPr sz="1550" dirty="0">
                <a:solidFill>
                  <a:srgbClr val="2D3334"/>
                </a:solidFill>
                <a:latin typeface="Arial MT"/>
                <a:cs typeface="Arial MT"/>
              </a:rPr>
              <a:t>and</a:t>
            </a:r>
            <a:r>
              <a:rPr sz="1550" spc="45" dirty="0">
                <a:solidFill>
                  <a:srgbClr val="2D3334"/>
                </a:solidFill>
                <a:latin typeface="Arial MT"/>
                <a:cs typeface="Arial MT"/>
              </a:rPr>
              <a:t> </a:t>
            </a:r>
            <a:r>
              <a:rPr sz="1550" spc="20" dirty="0">
                <a:solidFill>
                  <a:srgbClr val="2D3334"/>
                </a:solidFill>
                <a:latin typeface="Arial MT"/>
                <a:cs typeface="Arial MT"/>
              </a:rPr>
              <a:t>carries</a:t>
            </a:r>
            <a:r>
              <a:rPr sz="1550" spc="-25" dirty="0">
                <a:solidFill>
                  <a:srgbClr val="2D3334"/>
                </a:solidFill>
                <a:latin typeface="Arial MT"/>
                <a:cs typeface="Arial MT"/>
              </a:rPr>
              <a:t> </a:t>
            </a:r>
            <a:r>
              <a:rPr sz="1550" spc="20" dirty="0">
                <a:solidFill>
                  <a:srgbClr val="2D3334"/>
                </a:solidFill>
                <a:latin typeface="Arial MT"/>
                <a:cs typeface="Arial MT"/>
              </a:rPr>
              <a:t>of</a:t>
            </a:r>
            <a:r>
              <a:rPr sz="1550" spc="30" dirty="0">
                <a:solidFill>
                  <a:srgbClr val="2D3334"/>
                </a:solidFill>
                <a:latin typeface="Arial MT"/>
                <a:cs typeface="Arial MT"/>
              </a:rPr>
              <a:t> </a:t>
            </a:r>
            <a:r>
              <a:rPr sz="1550" spc="15" dirty="0">
                <a:solidFill>
                  <a:srgbClr val="2D3334"/>
                </a:solidFill>
                <a:latin typeface="Arial MT"/>
                <a:cs typeface="Arial MT"/>
              </a:rPr>
              <a:t>a</a:t>
            </a:r>
            <a:r>
              <a:rPr sz="1550" spc="40" dirty="0">
                <a:solidFill>
                  <a:srgbClr val="2D3334"/>
                </a:solidFill>
                <a:latin typeface="Arial MT"/>
                <a:cs typeface="Arial MT"/>
              </a:rPr>
              <a:t> </a:t>
            </a:r>
            <a:r>
              <a:rPr sz="1550" spc="10" dirty="0">
                <a:solidFill>
                  <a:srgbClr val="2D3334"/>
                </a:solidFill>
                <a:latin typeface="Arial MT"/>
                <a:cs typeface="Arial MT"/>
              </a:rPr>
              <a:t>casualty</a:t>
            </a:r>
            <a:r>
              <a:rPr sz="1550" spc="50" dirty="0">
                <a:solidFill>
                  <a:srgbClr val="2D3334"/>
                </a:solidFill>
                <a:latin typeface="Arial MT"/>
                <a:cs typeface="Arial MT"/>
              </a:rPr>
              <a:t> </a:t>
            </a:r>
            <a:r>
              <a:rPr sz="1550" spc="20" dirty="0">
                <a:solidFill>
                  <a:srgbClr val="2D3334"/>
                </a:solidFill>
                <a:latin typeface="Arial MT"/>
                <a:cs typeface="Arial MT"/>
              </a:rPr>
              <a:t>in</a:t>
            </a:r>
            <a:r>
              <a:rPr sz="1550" spc="-30" dirty="0">
                <a:solidFill>
                  <a:srgbClr val="2D3334"/>
                </a:solidFill>
                <a:latin typeface="Arial MT"/>
                <a:cs typeface="Arial MT"/>
              </a:rPr>
              <a:t> </a:t>
            </a:r>
            <a:r>
              <a:rPr sz="1550" spc="15" dirty="0">
                <a:solidFill>
                  <a:srgbClr val="2D3334"/>
                </a:solidFill>
                <a:latin typeface="Arial MT"/>
                <a:cs typeface="Arial MT"/>
              </a:rPr>
              <a:t>Care</a:t>
            </a:r>
            <a:r>
              <a:rPr sz="1550" spc="114" dirty="0">
                <a:solidFill>
                  <a:srgbClr val="2D3334"/>
                </a:solidFill>
                <a:latin typeface="Arial MT"/>
                <a:cs typeface="Arial MT"/>
              </a:rPr>
              <a:t> </a:t>
            </a:r>
            <a:r>
              <a:rPr sz="1550" spc="-25" dirty="0">
                <a:solidFill>
                  <a:srgbClr val="2D3334"/>
                </a:solidFill>
                <a:latin typeface="Arial MT"/>
                <a:cs typeface="Arial MT"/>
              </a:rPr>
              <a:t>Under</a:t>
            </a:r>
            <a:r>
              <a:rPr sz="1550" spc="245" dirty="0">
                <a:solidFill>
                  <a:srgbClr val="2D3334"/>
                </a:solidFill>
                <a:latin typeface="Arial MT"/>
                <a:cs typeface="Arial MT"/>
              </a:rPr>
              <a:t> </a:t>
            </a:r>
            <a:r>
              <a:rPr sz="1550" spc="20" dirty="0">
                <a:solidFill>
                  <a:srgbClr val="2D3334"/>
                </a:solidFill>
                <a:latin typeface="Arial MT"/>
                <a:cs typeface="Arial MT"/>
              </a:rPr>
              <a:t>Fire.</a:t>
            </a:r>
            <a:endParaRPr sz="1550" dirty="0">
              <a:latin typeface="Arial MT"/>
              <a:cs typeface="Arial MT"/>
            </a:endParaRPr>
          </a:p>
        </p:txBody>
      </p:sp>
      <p:sp>
        <p:nvSpPr>
          <p:cNvPr id="28" name="object 28"/>
          <p:cNvSpPr txBox="1"/>
          <p:nvPr/>
        </p:nvSpPr>
        <p:spPr>
          <a:xfrm>
            <a:off x="718502" y="6402070"/>
            <a:ext cx="168910" cy="334645"/>
          </a:xfrm>
          <a:prstGeom prst="rect">
            <a:avLst/>
          </a:prstGeom>
        </p:spPr>
        <p:txBody>
          <a:bodyPr vert="horz" wrap="square" lIns="0" tIns="15875" rIns="0" bIns="0" rtlCol="0">
            <a:spAutoFit/>
          </a:bodyPr>
          <a:lstStyle/>
          <a:p>
            <a:pPr marL="12700">
              <a:lnSpc>
                <a:spcPct val="100000"/>
              </a:lnSpc>
              <a:spcBef>
                <a:spcPts val="125"/>
              </a:spcBef>
            </a:pPr>
            <a:r>
              <a:rPr sz="2000" b="1" spc="15" dirty="0">
                <a:solidFill>
                  <a:srgbClr val="BB8542"/>
                </a:solidFill>
                <a:latin typeface="Arial"/>
                <a:cs typeface="Arial"/>
              </a:rPr>
              <a:t>#</a:t>
            </a:r>
            <a:endParaRPr sz="2000">
              <a:latin typeface="Arial"/>
              <a:cs typeface="Arial"/>
            </a:endParaRPr>
          </a:p>
        </p:txBody>
      </p:sp>
      <p:grpSp>
        <p:nvGrpSpPr>
          <p:cNvPr id="29" name="object 29"/>
          <p:cNvGrpSpPr/>
          <p:nvPr/>
        </p:nvGrpSpPr>
        <p:grpSpPr>
          <a:xfrm>
            <a:off x="5722020" y="6456552"/>
            <a:ext cx="219075" cy="219075"/>
            <a:chOff x="5722020" y="6456552"/>
            <a:chExt cx="219075" cy="219075"/>
          </a:xfrm>
        </p:grpSpPr>
        <p:pic>
          <p:nvPicPr>
            <p:cNvPr id="30" name="object 30"/>
            <p:cNvPicPr/>
            <p:nvPr/>
          </p:nvPicPr>
          <p:blipFill>
            <a:blip r:embed="rId16" cstate="print"/>
            <a:stretch>
              <a:fillRect/>
            </a:stretch>
          </p:blipFill>
          <p:spPr>
            <a:xfrm>
              <a:off x="5728370" y="6462902"/>
              <a:ext cx="205922" cy="205976"/>
            </a:xfrm>
            <a:prstGeom prst="rect">
              <a:avLst/>
            </a:prstGeom>
          </p:spPr>
        </p:pic>
        <p:pic>
          <p:nvPicPr>
            <p:cNvPr id="31" name="object 31"/>
            <p:cNvPicPr/>
            <p:nvPr/>
          </p:nvPicPr>
          <p:blipFill>
            <a:blip r:embed="rId17" cstate="print"/>
            <a:stretch>
              <a:fillRect/>
            </a:stretch>
          </p:blipFill>
          <p:spPr>
            <a:xfrm>
              <a:off x="5722020" y="6456552"/>
              <a:ext cx="218622" cy="218676"/>
            </a:xfrm>
            <a:prstGeom prst="rect">
              <a:avLst/>
            </a:prstGeom>
          </p:spPr>
        </p:pic>
      </p:grpSp>
      <p:pic>
        <p:nvPicPr>
          <p:cNvPr id="33" name="Picture 32">
            <a:extLst>
              <a:ext uri="{FF2B5EF4-FFF2-40B4-BE49-F238E27FC236}">
                <a16:creationId xmlns:a16="http://schemas.microsoft.com/office/drawing/2014/main" id="{820E6081-20D0-385C-24B6-19379104EA11}"/>
              </a:ext>
            </a:extLst>
          </p:cNvPr>
          <p:cNvPicPr>
            <a:picLocks noChangeAspect="1"/>
          </p:cNvPicPr>
          <p:nvPr/>
        </p:nvPicPr>
        <p:blipFill>
          <a:blip r:embed="rId18"/>
          <a:stretch>
            <a:fillRect/>
          </a:stretch>
        </p:blipFill>
        <p:spPr>
          <a:xfrm>
            <a:off x="419100" y="1176519"/>
            <a:ext cx="11544300" cy="4767082"/>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2192000" cy="6858000"/>
          </a:xfrm>
          <a:custGeom>
            <a:avLst/>
            <a:gdLst/>
            <a:ahLst/>
            <a:cxnLst/>
            <a:rect l="l" t="t" r="r" b="b"/>
            <a:pathLst>
              <a:path w="12192000" h="6858000">
                <a:moveTo>
                  <a:pt x="12191999" y="0"/>
                </a:moveTo>
                <a:lnTo>
                  <a:pt x="0" y="0"/>
                </a:lnTo>
                <a:lnTo>
                  <a:pt x="0" y="6857997"/>
                </a:lnTo>
                <a:lnTo>
                  <a:pt x="12191999" y="6857997"/>
                </a:lnTo>
                <a:lnTo>
                  <a:pt x="12191999" y="0"/>
                </a:lnTo>
                <a:close/>
              </a:path>
            </a:pathLst>
          </a:custGeom>
          <a:solidFill>
            <a:srgbClr val="2D3334"/>
          </a:solidFill>
        </p:spPr>
        <p:txBody>
          <a:bodyPr wrap="square" lIns="0" tIns="0" rIns="0" bIns="0" rtlCol="0"/>
          <a:lstStyle/>
          <a:p>
            <a:endParaRPr/>
          </a:p>
        </p:txBody>
      </p:sp>
      <p:pic>
        <p:nvPicPr>
          <p:cNvPr id="3" name="object 3"/>
          <p:cNvPicPr/>
          <p:nvPr/>
        </p:nvPicPr>
        <p:blipFill>
          <a:blip r:embed="rId3" cstate="print"/>
          <a:stretch>
            <a:fillRect/>
          </a:stretch>
        </p:blipFill>
        <p:spPr>
          <a:xfrm>
            <a:off x="304800" y="257175"/>
            <a:ext cx="1181100" cy="657225"/>
          </a:xfrm>
          <a:prstGeom prst="rect">
            <a:avLst/>
          </a:prstGeom>
        </p:spPr>
      </p:pic>
      <p:sp>
        <p:nvSpPr>
          <p:cNvPr id="4" name="object 4"/>
          <p:cNvSpPr txBox="1">
            <a:spLocks noGrp="1"/>
          </p:cNvSpPr>
          <p:nvPr>
            <p:ph type="title"/>
          </p:nvPr>
        </p:nvSpPr>
        <p:spPr>
          <a:xfrm>
            <a:off x="2893060" y="985456"/>
            <a:ext cx="6397625" cy="701040"/>
          </a:xfrm>
          <a:prstGeom prst="rect">
            <a:avLst/>
          </a:prstGeom>
        </p:spPr>
        <p:txBody>
          <a:bodyPr vert="horz" wrap="square" lIns="0" tIns="16510" rIns="0" bIns="0" rtlCol="0">
            <a:spAutoFit/>
          </a:bodyPr>
          <a:lstStyle/>
          <a:p>
            <a:pPr marL="12700">
              <a:lnSpc>
                <a:spcPct val="100000"/>
              </a:lnSpc>
              <a:spcBef>
                <a:spcPts val="130"/>
              </a:spcBef>
            </a:pPr>
            <a:r>
              <a:rPr sz="4400" dirty="0"/>
              <a:t>Three</a:t>
            </a:r>
            <a:r>
              <a:rPr sz="4400" spc="-30" dirty="0"/>
              <a:t> </a:t>
            </a:r>
            <a:r>
              <a:rPr sz="4400" u="heavy" spc="-15" dirty="0">
                <a:solidFill>
                  <a:srgbClr val="FFFFFF"/>
                </a:solidFill>
                <a:uFill>
                  <a:solidFill>
                    <a:srgbClr val="FFFFFF"/>
                  </a:solidFill>
                </a:uFill>
              </a:rPr>
              <a:t>PHASES</a:t>
            </a:r>
            <a:r>
              <a:rPr sz="4400" spc="85" dirty="0">
                <a:solidFill>
                  <a:srgbClr val="FFFFFF"/>
                </a:solidFill>
              </a:rPr>
              <a:t> </a:t>
            </a:r>
            <a:r>
              <a:rPr sz="4400" spc="15" dirty="0">
                <a:solidFill>
                  <a:srgbClr val="FFFFFF"/>
                </a:solidFill>
              </a:rPr>
              <a:t>of</a:t>
            </a:r>
            <a:r>
              <a:rPr sz="4400" spc="-105" dirty="0">
                <a:solidFill>
                  <a:srgbClr val="FFFFFF"/>
                </a:solidFill>
              </a:rPr>
              <a:t> </a:t>
            </a:r>
            <a:r>
              <a:rPr sz="4400" spc="10" dirty="0">
                <a:solidFill>
                  <a:srgbClr val="FFFFFF"/>
                </a:solidFill>
              </a:rPr>
              <a:t>TCCC</a:t>
            </a:r>
            <a:endParaRPr sz="4400"/>
          </a:p>
        </p:txBody>
      </p:sp>
      <p:sp>
        <p:nvSpPr>
          <p:cNvPr id="5" name="object 5"/>
          <p:cNvSpPr/>
          <p:nvPr/>
        </p:nvSpPr>
        <p:spPr>
          <a:xfrm>
            <a:off x="285750" y="2514600"/>
            <a:ext cx="666750" cy="657225"/>
          </a:xfrm>
          <a:custGeom>
            <a:avLst/>
            <a:gdLst/>
            <a:ahLst/>
            <a:cxnLst/>
            <a:rect l="l" t="t" r="r" b="b"/>
            <a:pathLst>
              <a:path w="666750" h="657225">
                <a:moveTo>
                  <a:pt x="333375" y="0"/>
                </a:moveTo>
                <a:lnTo>
                  <a:pt x="284112" y="3561"/>
                </a:lnTo>
                <a:lnTo>
                  <a:pt x="237094" y="13907"/>
                </a:lnTo>
                <a:lnTo>
                  <a:pt x="192835" y="30531"/>
                </a:lnTo>
                <a:lnTo>
                  <a:pt x="151851" y="52923"/>
                </a:lnTo>
                <a:lnTo>
                  <a:pt x="114658" y="80577"/>
                </a:lnTo>
                <a:lnTo>
                  <a:pt x="81773" y="112984"/>
                </a:lnTo>
                <a:lnTo>
                  <a:pt x="53710" y="149637"/>
                </a:lnTo>
                <a:lnTo>
                  <a:pt x="30985" y="190027"/>
                </a:lnTo>
                <a:lnTo>
                  <a:pt x="14115" y="233648"/>
                </a:lnTo>
                <a:lnTo>
                  <a:pt x="3614" y="279991"/>
                </a:lnTo>
                <a:lnTo>
                  <a:pt x="0" y="328549"/>
                </a:lnTo>
                <a:lnTo>
                  <a:pt x="3614" y="377137"/>
                </a:lnTo>
                <a:lnTo>
                  <a:pt x="14115" y="423506"/>
                </a:lnTo>
                <a:lnTo>
                  <a:pt x="30985" y="467148"/>
                </a:lnTo>
                <a:lnTo>
                  <a:pt x="53710" y="507555"/>
                </a:lnTo>
                <a:lnTo>
                  <a:pt x="81773" y="544219"/>
                </a:lnTo>
                <a:lnTo>
                  <a:pt x="114658" y="576635"/>
                </a:lnTo>
                <a:lnTo>
                  <a:pt x="151851" y="604295"/>
                </a:lnTo>
                <a:lnTo>
                  <a:pt x="192835" y="626691"/>
                </a:lnTo>
                <a:lnTo>
                  <a:pt x="237094" y="643316"/>
                </a:lnTo>
                <a:lnTo>
                  <a:pt x="284112" y="653663"/>
                </a:lnTo>
                <a:lnTo>
                  <a:pt x="333375" y="657225"/>
                </a:lnTo>
                <a:lnTo>
                  <a:pt x="382637" y="653663"/>
                </a:lnTo>
                <a:lnTo>
                  <a:pt x="429655" y="643316"/>
                </a:lnTo>
                <a:lnTo>
                  <a:pt x="473914" y="626691"/>
                </a:lnTo>
                <a:lnTo>
                  <a:pt x="514898" y="604295"/>
                </a:lnTo>
                <a:lnTo>
                  <a:pt x="552091" y="576635"/>
                </a:lnTo>
                <a:lnTo>
                  <a:pt x="584976" y="544219"/>
                </a:lnTo>
                <a:lnTo>
                  <a:pt x="613039" y="507555"/>
                </a:lnTo>
                <a:lnTo>
                  <a:pt x="635764" y="467148"/>
                </a:lnTo>
                <a:lnTo>
                  <a:pt x="652634" y="423506"/>
                </a:lnTo>
                <a:lnTo>
                  <a:pt x="663135" y="377137"/>
                </a:lnTo>
                <a:lnTo>
                  <a:pt x="666750" y="328549"/>
                </a:lnTo>
                <a:lnTo>
                  <a:pt x="663135" y="279991"/>
                </a:lnTo>
                <a:lnTo>
                  <a:pt x="652634" y="233648"/>
                </a:lnTo>
                <a:lnTo>
                  <a:pt x="635764" y="190027"/>
                </a:lnTo>
                <a:lnTo>
                  <a:pt x="613039" y="149637"/>
                </a:lnTo>
                <a:lnTo>
                  <a:pt x="584976" y="112984"/>
                </a:lnTo>
                <a:lnTo>
                  <a:pt x="552091" y="80577"/>
                </a:lnTo>
                <a:lnTo>
                  <a:pt x="514898" y="52923"/>
                </a:lnTo>
                <a:lnTo>
                  <a:pt x="473914" y="30531"/>
                </a:lnTo>
                <a:lnTo>
                  <a:pt x="429655" y="13907"/>
                </a:lnTo>
                <a:lnTo>
                  <a:pt x="382637" y="3561"/>
                </a:lnTo>
                <a:lnTo>
                  <a:pt x="333375" y="0"/>
                </a:lnTo>
                <a:close/>
              </a:path>
            </a:pathLst>
          </a:custGeom>
          <a:solidFill>
            <a:srgbClr val="898B8B"/>
          </a:solidFill>
        </p:spPr>
        <p:txBody>
          <a:bodyPr wrap="square" lIns="0" tIns="0" rIns="0" bIns="0" rtlCol="0"/>
          <a:lstStyle/>
          <a:p>
            <a:endParaRPr/>
          </a:p>
        </p:txBody>
      </p:sp>
      <p:sp>
        <p:nvSpPr>
          <p:cNvPr id="6" name="object 6"/>
          <p:cNvSpPr txBox="1"/>
          <p:nvPr/>
        </p:nvSpPr>
        <p:spPr>
          <a:xfrm>
            <a:off x="467359" y="2561589"/>
            <a:ext cx="299085" cy="518159"/>
          </a:xfrm>
          <a:prstGeom prst="rect">
            <a:avLst/>
          </a:prstGeom>
        </p:spPr>
        <p:txBody>
          <a:bodyPr vert="horz" wrap="square" lIns="0" tIns="16510" rIns="0" bIns="0" rtlCol="0">
            <a:spAutoFit/>
          </a:bodyPr>
          <a:lstStyle/>
          <a:p>
            <a:pPr marL="12700">
              <a:lnSpc>
                <a:spcPct val="100000"/>
              </a:lnSpc>
              <a:spcBef>
                <a:spcPts val="130"/>
              </a:spcBef>
            </a:pPr>
            <a:r>
              <a:rPr sz="3200" spc="20" dirty="0">
                <a:solidFill>
                  <a:srgbClr val="2D3334"/>
                </a:solidFill>
                <a:latin typeface="Arial Black"/>
                <a:cs typeface="Arial Black"/>
              </a:rPr>
              <a:t>1</a:t>
            </a:r>
            <a:endParaRPr sz="3200">
              <a:latin typeface="Arial Black"/>
              <a:cs typeface="Arial Black"/>
            </a:endParaRPr>
          </a:p>
        </p:txBody>
      </p:sp>
      <p:sp>
        <p:nvSpPr>
          <p:cNvPr id="7" name="object 7"/>
          <p:cNvSpPr txBox="1"/>
          <p:nvPr/>
        </p:nvSpPr>
        <p:spPr>
          <a:xfrm>
            <a:off x="1204594" y="2433574"/>
            <a:ext cx="2752725" cy="1405255"/>
          </a:xfrm>
          <a:prstGeom prst="rect">
            <a:avLst/>
          </a:prstGeom>
        </p:spPr>
        <p:txBody>
          <a:bodyPr vert="horz" wrap="square" lIns="0" tIns="71120" rIns="0" bIns="0" rtlCol="0">
            <a:spAutoFit/>
          </a:bodyPr>
          <a:lstStyle/>
          <a:p>
            <a:pPr marL="12700" marR="5080">
              <a:lnSpc>
                <a:spcPts val="3460"/>
              </a:lnSpc>
              <a:spcBef>
                <a:spcPts val="560"/>
              </a:spcBef>
            </a:pPr>
            <a:r>
              <a:rPr sz="3200" b="1" spc="15" dirty="0">
                <a:solidFill>
                  <a:srgbClr val="FFFFFF"/>
                </a:solidFill>
                <a:latin typeface="Arial"/>
                <a:cs typeface="Arial"/>
              </a:rPr>
              <a:t>CARE</a:t>
            </a:r>
            <a:r>
              <a:rPr sz="3200" b="1" spc="-130" dirty="0">
                <a:solidFill>
                  <a:srgbClr val="FFFFFF"/>
                </a:solidFill>
                <a:latin typeface="Arial"/>
                <a:cs typeface="Arial"/>
              </a:rPr>
              <a:t> </a:t>
            </a:r>
            <a:r>
              <a:rPr sz="3200" b="1" spc="20" dirty="0">
                <a:solidFill>
                  <a:srgbClr val="FFFFFF"/>
                </a:solidFill>
                <a:latin typeface="Arial"/>
                <a:cs typeface="Arial"/>
              </a:rPr>
              <a:t>UNDER </a:t>
            </a:r>
            <a:r>
              <a:rPr sz="3200" b="1" spc="-875" dirty="0">
                <a:solidFill>
                  <a:srgbClr val="FFFFFF"/>
                </a:solidFill>
                <a:latin typeface="Arial"/>
                <a:cs typeface="Arial"/>
              </a:rPr>
              <a:t> </a:t>
            </a:r>
            <a:r>
              <a:rPr sz="3200" b="1" spc="10" dirty="0">
                <a:solidFill>
                  <a:srgbClr val="FFFFFF"/>
                </a:solidFill>
                <a:latin typeface="Arial"/>
                <a:cs typeface="Arial"/>
              </a:rPr>
              <a:t>FIRE</a:t>
            </a:r>
            <a:r>
              <a:rPr sz="3200" b="1" spc="-60" dirty="0">
                <a:solidFill>
                  <a:srgbClr val="FFFFFF"/>
                </a:solidFill>
                <a:latin typeface="Arial"/>
                <a:cs typeface="Arial"/>
              </a:rPr>
              <a:t> </a:t>
            </a:r>
            <a:r>
              <a:rPr sz="3200" b="1" spc="5" dirty="0">
                <a:solidFill>
                  <a:srgbClr val="FFFFFF"/>
                </a:solidFill>
                <a:latin typeface="Arial"/>
                <a:cs typeface="Arial"/>
              </a:rPr>
              <a:t>(CUF)</a:t>
            </a:r>
            <a:endParaRPr sz="3200">
              <a:latin typeface="Arial"/>
              <a:cs typeface="Arial"/>
            </a:endParaRPr>
          </a:p>
          <a:p>
            <a:pPr marL="12700">
              <a:lnSpc>
                <a:spcPts val="3475"/>
              </a:lnSpc>
            </a:pPr>
            <a:r>
              <a:rPr sz="3200" b="1" spc="5" dirty="0">
                <a:solidFill>
                  <a:srgbClr val="FFFFFF"/>
                </a:solidFill>
                <a:latin typeface="Arial"/>
                <a:cs typeface="Arial"/>
              </a:rPr>
              <a:t>/</a:t>
            </a:r>
            <a:r>
              <a:rPr sz="3200" b="1" spc="-40" dirty="0">
                <a:solidFill>
                  <a:srgbClr val="FFFFFF"/>
                </a:solidFill>
                <a:latin typeface="Arial"/>
                <a:cs typeface="Arial"/>
              </a:rPr>
              <a:t> </a:t>
            </a:r>
            <a:r>
              <a:rPr sz="3200" b="1" spc="30" dirty="0">
                <a:solidFill>
                  <a:srgbClr val="FFFFFF"/>
                </a:solidFill>
                <a:latin typeface="Arial"/>
                <a:cs typeface="Arial"/>
              </a:rPr>
              <a:t>THREAT</a:t>
            </a:r>
            <a:endParaRPr sz="3200">
              <a:latin typeface="Arial"/>
              <a:cs typeface="Arial"/>
            </a:endParaRPr>
          </a:p>
        </p:txBody>
      </p:sp>
      <p:sp>
        <p:nvSpPr>
          <p:cNvPr id="8" name="object 8"/>
          <p:cNvSpPr/>
          <p:nvPr/>
        </p:nvSpPr>
        <p:spPr>
          <a:xfrm>
            <a:off x="5048258" y="4076700"/>
            <a:ext cx="2943225" cy="714375"/>
          </a:xfrm>
          <a:custGeom>
            <a:avLst/>
            <a:gdLst/>
            <a:ahLst/>
            <a:cxnLst/>
            <a:rect l="l" t="t" r="r" b="b"/>
            <a:pathLst>
              <a:path w="2943225" h="714375">
                <a:moveTo>
                  <a:pt x="2586092" y="0"/>
                </a:moveTo>
                <a:lnTo>
                  <a:pt x="357242" y="0"/>
                </a:lnTo>
                <a:lnTo>
                  <a:pt x="308754" y="3260"/>
                </a:lnTo>
                <a:lnTo>
                  <a:pt x="262252" y="12757"/>
                </a:lnTo>
                <a:lnTo>
                  <a:pt x="218161" y="28067"/>
                </a:lnTo>
                <a:lnTo>
                  <a:pt x="176907" y="48763"/>
                </a:lnTo>
                <a:lnTo>
                  <a:pt x="138914" y="74421"/>
                </a:lnTo>
                <a:lnTo>
                  <a:pt x="104607" y="104616"/>
                </a:lnTo>
                <a:lnTo>
                  <a:pt x="74412" y="138922"/>
                </a:lnTo>
                <a:lnTo>
                  <a:pt x="48754" y="176915"/>
                </a:lnTo>
                <a:lnTo>
                  <a:pt x="28058" y="218170"/>
                </a:lnTo>
                <a:lnTo>
                  <a:pt x="12749" y="262260"/>
                </a:lnTo>
                <a:lnTo>
                  <a:pt x="3251" y="308762"/>
                </a:lnTo>
                <a:lnTo>
                  <a:pt x="0" y="357124"/>
                </a:lnTo>
                <a:lnTo>
                  <a:pt x="3251" y="405612"/>
                </a:lnTo>
                <a:lnTo>
                  <a:pt x="12774" y="452187"/>
                </a:lnTo>
                <a:lnTo>
                  <a:pt x="28085" y="496258"/>
                </a:lnTo>
                <a:lnTo>
                  <a:pt x="48780" y="537496"/>
                </a:lnTo>
                <a:lnTo>
                  <a:pt x="74435" y="575477"/>
                </a:lnTo>
                <a:lnTo>
                  <a:pt x="104625" y="609774"/>
                </a:lnTo>
                <a:lnTo>
                  <a:pt x="138927" y="639962"/>
                </a:lnTo>
                <a:lnTo>
                  <a:pt x="176916" y="665616"/>
                </a:lnTo>
                <a:lnTo>
                  <a:pt x="218167" y="686309"/>
                </a:lnTo>
                <a:lnTo>
                  <a:pt x="262255" y="701617"/>
                </a:lnTo>
                <a:lnTo>
                  <a:pt x="308755" y="711114"/>
                </a:lnTo>
                <a:lnTo>
                  <a:pt x="357242" y="714375"/>
                </a:lnTo>
                <a:lnTo>
                  <a:pt x="2585965" y="714375"/>
                </a:lnTo>
                <a:lnTo>
                  <a:pt x="2634453" y="711114"/>
                </a:lnTo>
                <a:lnTo>
                  <a:pt x="2680957" y="701617"/>
                </a:lnTo>
                <a:lnTo>
                  <a:pt x="2725050" y="686308"/>
                </a:lnTo>
                <a:lnTo>
                  <a:pt x="2766307" y="665611"/>
                </a:lnTo>
                <a:lnTo>
                  <a:pt x="2804304" y="639953"/>
                </a:lnTo>
                <a:lnTo>
                  <a:pt x="2838614" y="609758"/>
                </a:lnTo>
                <a:lnTo>
                  <a:pt x="2868812" y="575452"/>
                </a:lnTo>
                <a:lnTo>
                  <a:pt x="2894472" y="537459"/>
                </a:lnTo>
                <a:lnTo>
                  <a:pt x="2915168" y="496204"/>
                </a:lnTo>
                <a:lnTo>
                  <a:pt x="2930473" y="452114"/>
                </a:lnTo>
                <a:lnTo>
                  <a:pt x="2939956" y="405709"/>
                </a:lnTo>
                <a:lnTo>
                  <a:pt x="2943216" y="357250"/>
                </a:lnTo>
                <a:lnTo>
                  <a:pt x="2939956" y="308762"/>
                </a:lnTo>
                <a:lnTo>
                  <a:pt x="2930459" y="262260"/>
                </a:lnTo>
                <a:lnTo>
                  <a:pt x="2915151" y="218170"/>
                </a:lnTo>
                <a:lnTo>
                  <a:pt x="2894457" y="176915"/>
                </a:lnTo>
                <a:lnTo>
                  <a:pt x="2868804" y="138922"/>
                </a:lnTo>
                <a:lnTo>
                  <a:pt x="2838616" y="104616"/>
                </a:lnTo>
                <a:lnTo>
                  <a:pt x="2804318" y="74421"/>
                </a:lnTo>
                <a:lnTo>
                  <a:pt x="2766338" y="48763"/>
                </a:lnTo>
                <a:lnTo>
                  <a:pt x="2725099" y="28067"/>
                </a:lnTo>
                <a:lnTo>
                  <a:pt x="2681029" y="12757"/>
                </a:lnTo>
                <a:lnTo>
                  <a:pt x="2634551" y="3260"/>
                </a:lnTo>
                <a:lnTo>
                  <a:pt x="2586092" y="0"/>
                </a:lnTo>
                <a:close/>
              </a:path>
            </a:pathLst>
          </a:custGeom>
          <a:solidFill>
            <a:srgbClr val="FFC000"/>
          </a:solidFill>
        </p:spPr>
        <p:txBody>
          <a:bodyPr wrap="square" lIns="0" tIns="0" rIns="0" bIns="0" rtlCol="0"/>
          <a:lstStyle/>
          <a:p>
            <a:endParaRPr/>
          </a:p>
        </p:txBody>
      </p:sp>
      <p:sp>
        <p:nvSpPr>
          <p:cNvPr id="9" name="object 9"/>
          <p:cNvSpPr txBox="1"/>
          <p:nvPr/>
        </p:nvSpPr>
        <p:spPr>
          <a:xfrm>
            <a:off x="5131053" y="2453639"/>
            <a:ext cx="2495550" cy="2233295"/>
          </a:xfrm>
          <a:prstGeom prst="rect">
            <a:avLst/>
          </a:prstGeom>
        </p:spPr>
        <p:txBody>
          <a:bodyPr vert="horz" wrap="square" lIns="0" tIns="60325" rIns="0" bIns="0" rtlCol="0">
            <a:spAutoFit/>
          </a:bodyPr>
          <a:lstStyle/>
          <a:p>
            <a:pPr marL="12700" marR="27305">
              <a:lnSpc>
                <a:spcPct val="91000"/>
              </a:lnSpc>
              <a:spcBef>
                <a:spcPts val="475"/>
              </a:spcBef>
            </a:pPr>
            <a:r>
              <a:rPr sz="3200" b="1" spc="25" dirty="0">
                <a:solidFill>
                  <a:srgbClr val="FFFFFF"/>
                </a:solidFill>
                <a:latin typeface="Arial"/>
                <a:cs typeface="Arial"/>
              </a:rPr>
              <a:t>TACTICAL </a:t>
            </a:r>
            <a:r>
              <a:rPr sz="3200" b="1" spc="30" dirty="0">
                <a:solidFill>
                  <a:srgbClr val="FFFFFF"/>
                </a:solidFill>
                <a:latin typeface="Arial"/>
                <a:cs typeface="Arial"/>
              </a:rPr>
              <a:t> </a:t>
            </a:r>
            <a:r>
              <a:rPr sz="3200" b="1" spc="10" dirty="0">
                <a:solidFill>
                  <a:srgbClr val="FFFFFF"/>
                </a:solidFill>
                <a:latin typeface="Arial"/>
                <a:cs typeface="Arial"/>
              </a:rPr>
              <a:t>FIELD</a:t>
            </a:r>
            <a:r>
              <a:rPr sz="3200" b="1" spc="-150" dirty="0">
                <a:solidFill>
                  <a:srgbClr val="FFFFFF"/>
                </a:solidFill>
                <a:latin typeface="Arial"/>
                <a:cs typeface="Arial"/>
              </a:rPr>
              <a:t> </a:t>
            </a:r>
            <a:r>
              <a:rPr sz="3200" b="1" spc="15" dirty="0">
                <a:solidFill>
                  <a:srgbClr val="FFFFFF"/>
                </a:solidFill>
                <a:latin typeface="Arial"/>
                <a:cs typeface="Arial"/>
              </a:rPr>
              <a:t>CARE </a:t>
            </a:r>
            <a:r>
              <a:rPr sz="3200" b="1" spc="-875" dirty="0">
                <a:solidFill>
                  <a:srgbClr val="FFFFFF"/>
                </a:solidFill>
                <a:latin typeface="Arial"/>
                <a:cs typeface="Arial"/>
              </a:rPr>
              <a:t> </a:t>
            </a:r>
            <a:r>
              <a:rPr sz="3200" b="1" spc="15" dirty="0">
                <a:solidFill>
                  <a:srgbClr val="FFFFFF"/>
                </a:solidFill>
                <a:latin typeface="Arial"/>
                <a:cs typeface="Arial"/>
              </a:rPr>
              <a:t>(TFC)</a:t>
            </a:r>
            <a:endParaRPr sz="3200">
              <a:latin typeface="Arial"/>
              <a:cs typeface="Arial"/>
            </a:endParaRPr>
          </a:p>
          <a:p>
            <a:pPr marL="382905" marR="5080" indent="-76200">
              <a:lnSpc>
                <a:spcPct val="100899"/>
              </a:lnSpc>
              <a:spcBef>
                <a:spcPts val="2765"/>
              </a:spcBef>
            </a:pPr>
            <a:r>
              <a:rPr sz="1550" b="1" spc="30" dirty="0">
                <a:latin typeface="Arial"/>
                <a:cs typeface="Arial"/>
              </a:rPr>
              <a:t>WORK</a:t>
            </a:r>
            <a:r>
              <a:rPr sz="1550" b="1" spc="-20" dirty="0">
                <a:latin typeface="Arial"/>
                <a:cs typeface="Arial"/>
              </a:rPr>
              <a:t> UNDER</a:t>
            </a:r>
            <a:r>
              <a:rPr sz="1550" b="1" spc="254" dirty="0">
                <a:latin typeface="Arial"/>
                <a:cs typeface="Arial"/>
              </a:rPr>
              <a:t> </a:t>
            </a:r>
            <a:r>
              <a:rPr sz="1550" b="1" spc="-10" dirty="0">
                <a:latin typeface="Arial"/>
                <a:cs typeface="Arial"/>
              </a:rPr>
              <a:t>COVER </a:t>
            </a:r>
            <a:r>
              <a:rPr sz="1550" b="1" spc="-415" dirty="0">
                <a:latin typeface="Arial"/>
                <a:cs typeface="Arial"/>
              </a:rPr>
              <a:t> </a:t>
            </a:r>
            <a:r>
              <a:rPr sz="1550" b="1" spc="-20" dirty="0">
                <a:latin typeface="Arial"/>
                <a:cs typeface="Arial"/>
              </a:rPr>
              <a:t>AND</a:t>
            </a:r>
            <a:r>
              <a:rPr sz="1550" b="1" spc="130" dirty="0">
                <a:latin typeface="Arial"/>
                <a:cs typeface="Arial"/>
              </a:rPr>
              <a:t> </a:t>
            </a:r>
            <a:r>
              <a:rPr sz="1550" b="1" spc="-10" dirty="0">
                <a:latin typeface="Arial"/>
                <a:cs typeface="Arial"/>
              </a:rPr>
              <a:t>CONCEALMENT</a:t>
            </a:r>
            <a:endParaRPr sz="1550">
              <a:latin typeface="Arial"/>
              <a:cs typeface="Arial"/>
            </a:endParaRPr>
          </a:p>
        </p:txBody>
      </p:sp>
      <p:sp>
        <p:nvSpPr>
          <p:cNvPr id="10" name="object 10"/>
          <p:cNvSpPr txBox="1"/>
          <p:nvPr/>
        </p:nvSpPr>
        <p:spPr>
          <a:xfrm>
            <a:off x="9048115" y="2433574"/>
            <a:ext cx="2742565" cy="1844039"/>
          </a:xfrm>
          <a:prstGeom prst="rect">
            <a:avLst/>
          </a:prstGeom>
        </p:spPr>
        <p:txBody>
          <a:bodyPr vert="horz" wrap="square" lIns="0" tIns="62230" rIns="0" bIns="0" rtlCol="0">
            <a:spAutoFit/>
          </a:bodyPr>
          <a:lstStyle/>
          <a:p>
            <a:pPr marL="12700" marR="5080">
              <a:lnSpc>
                <a:spcPct val="90600"/>
              </a:lnSpc>
              <a:spcBef>
                <a:spcPts val="490"/>
              </a:spcBef>
            </a:pPr>
            <a:r>
              <a:rPr sz="3200" b="1" spc="25" dirty="0">
                <a:solidFill>
                  <a:srgbClr val="FFFFFF"/>
                </a:solidFill>
                <a:latin typeface="Arial"/>
                <a:cs typeface="Arial"/>
              </a:rPr>
              <a:t>TACTICAL </a:t>
            </a:r>
            <a:r>
              <a:rPr sz="3200" b="1" spc="30" dirty="0">
                <a:solidFill>
                  <a:srgbClr val="FFFFFF"/>
                </a:solidFill>
                <a:latin typeface="Arial"/>
                <a:cs typeface="Arial"/>
              </a:rPr>
              <a:t> EV</a:t>
            </a:r>
            <a:r>
              <a:rPr sz="3200" b="1" spc="20" dirty="0">
                <a:solidFill>
                  <a:srgbClr val="FFFFFF"/>
                </a:solidFill>
                <a:latin typeface="Arial"/>
                <a:cs typeface="Arial"/>
              </a:rPr>
              <a:t>AC</a:t>
            </a:r>
            <a:r>
              <a:rPr sz="3200" b="1" spc="5" dirty="0">
                <a:solidFill>
                  <a:srgbClr val="FFFFFF"/>
                </a:solidFill>
                <a:latin typeface="Arial"/>
                <a:cs typeface="Arial"/>
              </a:rPr>
              <a:t>U</a:t>
            </a:r>
            <a:r>
              <a:rPr sz="3200" b="1" spc="20" dirty="0">
                <a:solidFill>
                  <a:srgbClr val="FFFFFF"/>
                </a:solidFill>
                <a:latin typeface="Arial"/>
                <a:cs typeface="Arial"/>
              </a:rPr>
              <a:t>A</a:t>
            </a:r>
            <a:r>
              <a:rPr sz="3200" b="1" spc="60" dirty="0">
                <a:solidFill>
                  <a:srgbClr val="FFFFFF"/>
                </a:solidFill>
                <a:latin typeface="Arial"/>
                <a:cs typeface="Arial"/>
              </a:rPr>
              <a:t>T</a:t>
            </a:r>
            <a:r>
              <a:rPr sz="3200" b="1" spc="5" dirty="0">
                <a:solidFill>
                  <a:srgbClr val="FFFFFF"/>
                </a:solidFill>
                <a:latin typeface="Arial"/>
                <a:cs typeface="Arial"/>
              </a:rPr>
              <a:t>I</a:t>
            </a:r>
            <a:r>
              <a:rPr sz="3200" b="1" spc="-15" dirty="0">
                <a:solidFill>
                  <a:srgbClr val="FFFFFF"/>
                </a:solidFill>
                <a:latin typeface="Arial"/>
                <a:cs typeface="Arial"/>
              </a:rPr>
              <a:t>O</a:t>
            </a:r>
            <a:r>
              <a:rPr sz="3200" b="1" spc="10" dirty="0">
                <a:solidFill>
                  <a:srgbClr val="FFFFFF"/>
                </a:solidFill>
                <a:latin typeface="Arial"/>
                <a:cs typeface="Arial"/>
              </a:rPr>
              <a:t>N  </a:t>
            </a:r>
            <a:r>
              <a:rPr sz="3200" b="1" spc="15" dirty="0">
                <a:solidFill>
                  <a:srgbClr val="FFFFFF"/>
                </a:solidFill>
                <a:latin typeface="Arial"/>
                <a:cs typeface="Arial"/>
              </a:rPr>
              <a:t>CARE </a:t>
            </a:r>
            <a:r>
              <a:rPr sz="3200" b="1" spc="20" dirty="0">
                <a:solidFill>
                  <a:srgbClr val="FFFFFF"/>
                </a:solidFill>
                <a:latin typeface="Arial"/>
                <a:cs typeface="Arial"/>
              </a:rPr>
              <a:t> (TACEVAC)</a:t>
            </a:r>
            <a:endParaRPr sz="3200">
              <a:latin typeface="Arial"/>
              <a:cs typeface="Arial"/>
            </a:endParaRPr>
          </a:p>
        </p:txBody>
      </p:sp>
      <p:sp>
        <p:nvSpPr>
          <p:cNvPr id="11" name="object 11"/>
          <p:cNvSpPr txBox="1"/>
          <p:nvPr/>
        </p:nvSpPr>
        <p:spPr>
          <a:xfrm>
            <a:off x="11735816" y="6609080"/>
            <a:ext cx="110489" cy="208279"/>
          </a:xfrm>
          <a:prstGeom prst="rect">
            <a:avLst/>
          </a:prstGeom>
        </p:spPr>
        <p:txBody>
          <a:bodyPr vert="horz" wrap="square" lIns="0" tIns="12700" rIns="0" bIns="0" rtlCol="0">
            <a:spAutoFit/>
          </a:bodyPr>
          <a:lstStyle/>
          <a:p>
            <a:pPr marL="12700">
              <a:lnSpc>
                <a:spcPct val="100000"/>
              </a:lnSpc>
              <a:spcBef>
                <a:spcPts val="100"/>
              </a:spcBef>
            </a:pPr>
            <a:r>
              <a:rPr sz="1200" spc="-5" dirty="0">
                <a:solidFill>
                  <a:srgbClr val="606667"/>
                </a:solidFill>
                <a:latin typeface="Arial MT"/>
                <a:cs typeface="Arial MT"/>
              </a:rPr>
              <a:t>4</a:t>
            </a:r>
            <a:endParaRPr sz="1200">
              <a:latin typeface="Arial MT"/>
              <a:cs typeface="Arial MT"/>
            </a:endParaRPr>
          </a:p>
        </p:txBody>
      </p:sp>
      <p:sp>
        <p:nvSpPr>
          <p:cNvPr id="12" name="object 12"/>
          <p:cNvSpPr txBox="1"/>
          <p:nvPr/>
        </p:nvSpPr>
        <p:spPr>
          <a:xfrm>
            <a:off x="4073525" y="299338"/>
            <a:ext cx="4060825" cy="335280"/>
          </a:xfrm>
          <a:prstGeom prst="rect">
            <a:avLst/>
          </a:prstGeom>
        </p:spPr>
        <p:txBody>
          <a:bodyPr vert="horz" wrap="square" lIns="0" tIns="16510" rIns="0" bIns="0" rtlCol="0">
            <a:spAutoFit/>
          </a:bodyPr>
          <a:lstStyle/>
          <a:p>
            <a:pPr marL="12700">
              <a:lnSpc>
                <a:spcPct val="100000"/>
              </a:lnSpc>
              <a:spcBef>
                <a:spcPts val="130"/>
              </a:spcBef>
            </a:pPr>
            <a:r>
              <a:rPr sz="2000" b="1" spc="-90" dirty="0">
                <a:solidFill>
                  <a:srgbClr val="606667"/>
                </a:solidFill>
                <a:latin typeface="Arial"/>
                <a:cs typeface="Arial"/>
              </a:rPr>
              <a:t>M</a:t>
            </a:r>
            <a:r>
              <a:rPr sz="2000" b="1" spc="45" dirty="0">
                <a:solidFill>
                  <a:srgbClr val="606667"/>
                </a:solidFill>
                <a:latin typeface="Arial"/>
                <a:cs typeface="Arial"/>
              </a:rPr>
              <a:t>odu</a:t>
            </a:r>
            <a:r>
              <a:rPr sz="2000" b="1" spc="35" dirty="0">
                <a:solidFill>
                  <a:srgbClr val="606667"/>
                </a:solidFill>
                <a:latin typeface="Arial"/>
                <a:cs typeface="Arial"/>
              </a:rPr>
              <a:t>l</a:t>
            </a:r>
            <a:r>
              <a:rPr sz="2000" b="1" spc="15" dirty="0">
                <a:solidFill>
                  <a:srgbClr val="606667"/>
                </a:solidFill>
                <a:latin typeface="Arial"/>
                <a:cs typeface="Arial"/>
              </a:rPr>
              <a:t>e</a:t>
            </a:r>
            <a:r>
              <a:rPr sz="2000" b="1" spc="-110" dirty="0">
                <a:solidFill>
                  <a:srgbClr val="606667"/>
                </a:solidFill>
                <a:latin typeface="Arial"/>
                <a:cs typeface="Arial"/>
              </a:rPr>
              <a:t> </a:t>
            </a:r>
            <a:r>
              <a:rPr sz="2000" b="1" spc="10" dirty="0">
                <a:solidFill>
                  <a:srgbClr val="606667"/>
                </a:solidFill>
                <a:latin typeface="Arial"/>
                <a:cs typeface="Arial"/>
              </a:rPr>
              <a:t>3:</a:t>
            </a:r>
            <a:r>
              <a:rPr sz="2000" b="1" spc="-40" dirty="0">
                <a:solidFill>
                  <a:srgbClr val="606667"/>
                </a:solidFill>
                <a:latin typeface="Arial"/>
                <a:cs typeface="Arial"/>
              </a:rPr>
              <a:t> </a:t>
            </a:r>
            <a:r>
              <a:rPr sz="2000" b="1" spc="50" dirty="0">
                <a:solidFill>
                  <a:srgbClr val="606667"/>
                </a:solidFill>
                <a:latin typeface="Arial"/>
                <a:cs typeface="Arial"/>
              </a:rPr>
              <a:t>C</a:t>
            </a:r>
            <a:r>
              <a:rPr sz="2000" b="1" spc="15" dirty="0">
                <a:solidFill>
                  <a:srgbClr val="606667"/>
                </a:solidFill>
                <a:latin typeface="Arial"/>
                <a:cs typeface="Arial"/>
              </a:rPr>
              <a:t>a</a:t>
            </a:r>
            <a:r>
              <a:rPr sz="2000" b="1" spc="40" dirty="0">
                <a:solidFill>
                  <a:srgbClr val="606667"/>
                </a:solidFill>
                <a:latin typeface="Arial"/>
                <a:cs typeface="Arial"/>
              </a:rPr>
              <a:t>r</a:t>
            </a:r>
            <a:r>
              <a:rPr sz="2000" b="1" spc="15" dirty="0">
                <a:solidFill>
                  <a:srgbClr val="606667"/>
                </a:solidFill>
                <a:latin typeface="Arial"/>
                <a:cs typeface="Arial"/>
              </a:rPr>
              <a:t>e</a:t>
            </a:r>
            <a:r>
              <a:rPr sz="2000" b="1" spc="-185" dirty="0">
                <a:solidFill>
                  <a:srgbClr val="606667"/>
                </a:solidFill>
                <a:latin typeface="Arial"/>
                <a:cs typeface="Arial"/>
              </a:rPr>
              <a:t> </a:t>
            </a:r>
            <a:r>
              <a:rPr sz="2000" b="1" spc="50" dirty="0">
                <a:solidFill>
                  <a:srgbClr val="606667"/>
                </a:solidFill>
                <a:latin typeface="Arial"/>
                <a:cs typeface="Arial"/>
              </a:rPr>
              <a:t>U</a:t>
            </a:r>
            <a:r>
              <a:rPr sz="2000" b="1" spc="45" dirty="0">
                <a:solidFill>
                  <a:srgbClr val="606667"/>
                </a:solidFill>
                <a:latin typeface="Arial"/>
                <a:cs typeface="Arial"/>
              </a:rPr>
              <a:t>nd</a:t>
            </a:r>
            <a:r>
              <a:rPr sz="2000" b="1" spc="10" dirty="0">
                <a:solidFill>
                  <a:srgbClr val="606667"/>
                </a:solidFill>
                <a:latin typeface="Arial"/>
                <a:cs typeface="Arial"/>
              </a:rPr>
              <a:t>er</a:t>
            </a:r>
            <a:r>
              <a:rPr sz="2000" b="1" spc="-150" dirty="0">
                <a:solidFill>
                  <a:srgbClr val="606667"/>
                </a:solidFill>
                <a:latin typeface="Arial"/>
                <a:cs typeface="Arial"/>
              </a:rPr>
              <a:t> </a:t>
            </a:r>
            <a:r>
              <a:rPr sz="2000" b="1" spc="45" dirty="0">
                <a:solidFill>
                  <a:srgbClr val="606667"/>
                </a:solidFill>
                <a:latin typeface="Arial"/>
                <a:cs typeface="Arial"/>
              </a:rPr>
              <a:t>F</a:t>
            </a:r>
            <a:r>
              <a:rPr sz="2000" b="1" spc="35" dirty="0">
                <a:solidFill>
                  <a:srgbClr val="606667"/>
                </a:solidFill>
                <a:latin typeface="Arial"/>
                <a:cs typeface="Arial"/>
              </a:rPr>
              <a:t>i</a:t>
            </a:r>
            <a:r>
              <a:rPr sz="2000" b="1" spc="40" dirty="0">
                <a:solidFill>
                  <a:srgbClr val="606667"/>
                </a:solidFill>
                <a:latin typeface="Arial"/>
                <a:cs typeface="Arial"/>
              </a:rPr>
              <a:t>r</a:t>
            </a:r>
            <a:r>
              <a:rPr sz="2000" b="1" spc="15" dirty="0">
                <a:solidFill>
                  <a:srgbClr val="606667"/>
                </a:solidFill>
                <a:latin typeface="Arial"/>
                <a:cs typeface="Arial"/>
              </a:rPr>
              <a:t>e</a:t>
            </a:r>
            <a:r>
              <a:rPr sz="2000" b="1" spc="-40" dirty="0">
                <a:solidFill>
                  <a:srgbClr val="606667"/>
                </a:solidFill>
                <a:latin typeface="Arial"/>
                <a:cs typeface="Arial"/>
              </a:rPr>
              <a:t>/</a:t>
            </a:r>
            <a:r>
              <a:rPr sz="2000" b="1" spc="45" dirty="0">
                <a:solidFill>
                  <a:srgbClr val="606667"/>
                </a:solidFill>
                <a:latin typeface="Arial"/>
                <a:cs typeface="Arial"/>
              </a:rPr>
              <a:t>Th</a:t>
            </a:r>
            <a:r>
              <a:rPr sz="2000" b="1" spc="-35" dirty="0">
                <a:solidFill>
                  <a:srgbClr val="606667"/>
                </a:solidFill>
                <a:latin typeface="Arial"/>
                <a:cs typeface="Arial"/>
              </a:rPr>
              <a:t>r</a:t>
            </a:r>
            <a:r>
              <a:rPr sz="2000" b="1" spc="15" dirty="0">
                <a:solidFill>
                  <a:srgbClr val="606667"/>
                </a:solidFill>
                <a:latin typeface="Arial"/>
                <a:cs typeface="Arial"/>
              </a:rPr>
              <a:t>e</a:t>
            </a:r>
            <a:r>
              <a:rPr sz="2000" b="1" spc="5" dirty="0">
                <a:solidFill>
                  <a:srgbClr val="606667"/>
                </a:solidFill>
                <a:latin typeface="Arial"/>
                <a:cs typeface="Arial"/>
              </a:rPr>
              <a:t>a</a:t>
            </a:r>
            <a:r>
              <a:rPr sz="2000" b="1" spc="10" dirty="0">
                <a:solidFill>
                  <a:srgbClr val="606667"/>
                </a:solidFill>
                <a:latin typeface="Arial"/>
                <a:cs typeface="Arial"/>
              </a:rPr>
              <a:t>t</a:t>
            </a:r>
            <a:endParaRPr sz="2000">
              <a:latin typeface="Arial"/>
              <a:cs typeface="Arial"/>
            </a:endParaRPr>
          </a:p>
        </p:txBody>
      </p:sp>
      <p:sp>
        <p:nvSpPr>
          <p:cNvPr id="13" name="object 13"/>
          <p:cNvSpPr/>
          <p:nvPr/>
        </p:nvSpPr>
        <p:spPr>
          <a:xfrm>
            <a:off x="1123958" y="4086225"/>
            <a:ext cx="2943225" cy="714375"/>
          </a:xfrm>
          <a:custGeom>
            <a:avLst/>
            <a:gdLst/>
            <a:ahLst/>
            <a:cxnLst/>
            <a:rect l="l" t="t" r="r" b="b"/>
            <a:pathLst>
              <a:path w="2943225" h="714375">
                <a:moveTo>
                  <a:pt x="2586092" y="0"/>
                </a:moveTo>
                <a:lnTo>
                  <a:pt x="357242" y="0"/>
                </a:lnTo>
                <a:lnTo>
                  <a:pt x="308754" y="3260"/>
                </a:lnTo>
                <a:lnTo>
                  <a:pt x="262252" y="12757"/>
                </a:lnTo>
                <a:lnTo>
                  <a:pt x="218161" y="28067"/>
                </a:lnTo>
                <a:lnTo>
                  <a:pt x="176907" y="48763"/>
                </a:lnTo>
                <a:lnTo>
                  <a:pt x="138914" y="74421"/>
                </a:lnTo>
                <a:lnTo>
                  <a:pt x="104607" y="104616"/>
                </a:lnTo>
                <a:lnTo>
                  <a:pt x="74412" y="138922"/>
                </a:lnTo>
                <a:lnTo>
                  <a:pt x="48754" y="176915"/>
                </a:lnTo>
                <a:lnTo>
                  <a:pt x="28058" y="218170"/>
                </a:lnTo>
                <a:lnTo>
                  <a:pt x="12749" y="262260"/>
                </a:lnTo>
                <a:lnTo>
                  <a:pt x="3251" y="308762"/>
                </a:lnTo>
                <a:lnTo>
                  <a:pt x="0" y="357124"/>
                </a:lnTo>
                <a:lnTo>
                  <a:pt x="3251" y="405612"/>
                </a:lnTo>
                <a:lnTo>
                  <a:pt x="12774" y="452187"/>
                </a:lnTo>
                <a:lnTo>
                  <a:pt x="28085" y="496258"/>
                </a:lnTo>
                <a:lnTo>
                  <a:pt x="48780" y="537496"/>
                </a:lnTo>
                <a:lnTo>
                  <a:pt x="74435" y="575477"/>
                </a:lnTo>
                <a:lnTo>
                  <a:pt x="104625" y="609774"/>
                </a:lnTo>
                <a:lnTo>
                  <a:pt x="138927" y="639962"/>
                </a:lnTo>
                <a:lnTo>
                  <a:pt x="176916" y="665616"/>
                </a:lnTo>
                <a:lnTo>
                  <a:pt x="218167" y="686309"/>
                </a:lnTo>
                <a:lnTo>
                  <a:pt x="262255" y="701617"/>
                </a:lnTo>
                <a:lnTo>
                  <a:pt x="308755" y="711114"/>
                </a:lnTo>
                <a:lnTo>
                  <a:pt x="357242" y="714375"/>
                </a:lnTo>
                <a:lnTo>
                  <a:pt x="2585965" y="714375"/>
                </a:lnTo>
                <a:lnTo>
                  <a:pt x="2634453" y="711114"/>
                </a:lnTo>
                <a:lnTo>
                  <a:pt x="2680957" y="701617"/>
                </a:lnTo>
                <a:lnTo>
                  <a:pt x="2725050" y="686308"/>
                </a:lnTo>
                <a:lnTo>
                  <a:pt x="2766307" y="665611"/>
                </a:lnTo>
                <a:lnTo>
                  <a:pt x="2804304" y="639953"/>
                </a:lnTo>
                <a:lnTo>
                  <a:pt x="2838614" y="609758"/>
                </a:lnTo>
                <a:lnTo>
                  <a:pt x="2868812" y="575452"/>
                </a:lnTo>
                <a:lnTo>
                  <a:pt x="2894472" y="537459"/>
                </a:lnTo>
                <a:lnTo>
                  <a:pt x="2915168" y="496204"/>
                </a:lnTo>
                <a:lnTo>
                  <a:pt x="2930473" y="452114"/>
                </a:lnTo>
                <a:lnTo>
                  <a:pt x="2939956" y="405709"/>
                </a:lnTo>
                <a:lnTo>
                  <a:pt x="2943216" y="357250"/>
                </a:lnTo>
                <a:lnTo>
                  <a:pt x="2939956" y="308762"/>
                </a:lnTo>
                <a:lnTo>
                  <a:pt x="2930459" y="262260"/>
                </a:lnTo>
                <a:lnTo>
                  <a:pt x="2915151" y="218170"/>
                </a:lnTo>
                <a:lnTo>
                  <a:pt x="2894457" y="176915"/>
                </a:lnTo>
                <a:lnTo>
                  <a:pt x="2868804" y="138922"/>
                </a:lnTo>
                <a:lnTo>
                  <a:pt x="2838616" y="104616"/>
                </a:lnTo>
                <a:lnTo>
                  <a:pt x="2804318" y="74421"/>
                </a:lnTo>
                <a:lnTo>
                  <a:pt x="2766338" y="48763"/>
                </a:lnTo>
                <a:lnTo>
                  <a:pt x="2725099" y="28067"/>
                </a:lnTo>
                <a:lnTo>
                  <a:pt x="2681029" y="12757"/>
                </a:lnTo>
                <a:lnTo>
                  <a:pt x="2634551" y="3260"/>
                </a:lnTo>
                <a:lnTo>
                  <a:pt x="2586092" y="0"/>
                </a:lnTo>
                <a:close/>
              </a:path>
            </a:pathLst>
          </a:custGeom>
          <a:solidFill>
            <a:srgbClr val="D53944"/>
          </a:solidFill>
        </p:spPr>
        <p:txBody>
          <a:bodyPr wrap="square" lIns="0" tIns="0" rIns="0" bIns="0" rtlCol="0"/>
          <a:lstStyle/>
          <a:p>
            <a:endParaRPr/>
          </a:p>
        </p:txBody>
      </p:sp>
      <p:sp>
        <p:nvSpPr>
          <p:cNvPr id="14" name="object 14"/>
          <p:cNvSpPr txBox="1"/>
          <p:nvPr/>
        </p:nvSpPr>
        <p:spPr>
          <a:xfrm>
            <a:off x="1678939" y="4193857"/>
            <a:ext cx="1826895" cy="504190"/>
          </a:xfrm>
          <a:prstGeom prst="rect">
            <a:avLst/>
          </a:prstGeom>
        </p:spPr>
        <p:txBody>
          <a:bodyPr vert="horz" wrap="square" lIns="0" tIns="13970" rIns="0" bIns="0" rtlCol="0">
            <a:spAutoFit/>
          </a:bodyPr>
          <a:lstStyle/>
          <a:p>
            <a:pPr marL="12700" marR="5080" indent="228600">
              <a:lnSpc>
                <a:spcPct val="100899"/>
              </a:lnSpc>
              <a:spcBef>
                <a:spcPts val="110"/>
              </a:spcBef>
            </a:pPr>
            <a:r>
              <a:rPr sz="1550" b="1" dirty="0">
                <a:solidFill>
                  <a:srgbClr val="FFFFFF"/>
                </a:solidFill>
                <a:latin typeface="Arial"/>
                <a:cs typeface="Arial"/>
              </a:rPr>
              <a:t>RETURN</a:t>
            </a:r>
            <a:r>
              <a:rPr sz="1550" b="1" spc="5" dirty="0">
                <a:solidFill>
                  <a:srgbClr val="FFFFFF"/>
                </a:solidFill>
                <a:latin typeface="Arial"/>
                <a:cs typeface="Arial"/>
              </a:rPr>
              <a:t> </a:t>
            </a:r>
            <a:r>
              <a:rPr sz="1550" b="1" spc="-5" dirty="0">
                <a:solidFill>
                  <a:srgbClr val="FFFFFF"/>
                </a:solidFill>
                <a:latin typeface="Arial"/>
                <a:cs typeface="Arial"/>
              </a:rPr>
              <a:t>FIRE </a:t>
            </a:r>
            <a:r>
              <a:rPr sz="1550" b="1" dirty="0">
                <a:solidFill>
                  <a:srgbClr val="FFFFFF"/>
                </a:solidFill>
                <a:latin typeface="Arial"/>
                <a:cs typeface="Arial"/>
              </a:rPr>
              <a:t> </a:t>
            </a:r>
            <a:r>
              <a:rPr sz="1550" b="1" spc="-20" dirty="0">
                <a:solidFill>
                  <a:srgbClr val="FFFFFF"/>
                </a:solidFill>
                <a:latin typeface="Arial"/>
                <a:cs typeface="Arial"/>
              </a:rPr>
              <a:t>AND</a:t>
            </a:r>
            <a:r>
              <a:rPr sz="1550" b="1" spc="120" dirty="0">
                <a:solidFill>
                  <a:srgbClr val="FFFFFF"/>
                </a:solidFill>
                <a:latin typeface="Arial"/>
                <a:cs typeface="Arial"/>
              </a:rPr>
              <a:t> </a:t>
            </a:r>
            <a:r>
              <a:rPr sz="1550" b="1" spc="10" dirty="0">
                <a:solidFill>
                  <a:srgbClr val="FFFFFF"/>
                </a:solidFill>
                <a:latin typeface="Arial"/>
                <a:cs typeface="Arial"/>
              </a:rPr>
              <a:t>TAKE</a:t>
            </a:r>
            <a:r>
              <a:rPr sz="1550" b="1" spc="60" dirty="0">
                <a:solidFill>
                  <a:srgbClr val="FFFFFF"/>
                </a:solidFill>
                <a:latin typeface="Arial"/>
                <a:cs typeface="Arial"/>
              </a:rPr>
              <a:t> </a:t>
            </a:r>
            <a:r>
              <a:rPr sz="1550" b="1" spc="-10" dirty="0">
                <a:solidFill>
                  <a:srgbClr val="FFFFFF"/>
                </a:solidFill>
                <a:latin typeface="Arial"/>
                <a:cs typeface="Arial"/>
              </a:rPr>
              <a:t>COVER</a:t>
            </a:r>
            <a:endParaRPr sz="1550">
              <a:latin typeface="Arial"/>
              <a:cs typeface="Arial"/>
            </a:endParaRPr>
          </a:p>
        </p:txBody>
      </p:sp>
      <p:sp>
        <p:nvSpPr>
          <p:cNvPr id="15" name="object 15"/>
          <p:cNvSpPr/>
          <p:nvPr/>
        </p:nvSpPr>
        <p:spPr>
          <a:xfrm>
            <a:off x="8972550" y="4514850"/>
            <a:ext cx="2943225" cy="1019175"/>
          </a:xfrm>
          <a:custGeom>
            <a:avLst/>
            <a:gdLst/>
            <a:ahLst/>
            <a:cxnLst/>
            <a:rect l="l" t="t" r="r" b="b"/>
            <a:pathLst>
              <a:path w="2943225" h="1019175">
                <a:moveTo>
                  <a:pt x="2581782" y="0"/>
                </a:moveTo>
                <a:lnTo>
                  <a:pt x="361442" y="0"/>
                </a:lnTo>
                <a:lnTo>
                  <a:pt x="312391" y="3299"/>
                </a:lnTo>
                <a:lnTo>
                  <a:pt x="265347" y="12909"/>
                </a:lnTo>
                <a:lnTo>
                  <a:pt x="220741" y="28400"/>
                </a:lnTo>
                <a:lnTo>
                  <a:pt x="179004" y="49341"/>
                </a:lnTo>
                <a:lnTo>
                  <a:pt x="140564" y="75303"/>
                </a:lnTo>
                <a:lnTo>
                  <a:pt x="105854" y="105854"/>
                </a:lnTo>
                <a:lnTo>
                  <a:pt x="75303" y="140564"/>
                </a:lnTo>
                <a:lnTo>
                  <a:pt x="49341" y="179004"/>
                </a:lnTo>
                <a:lnTo>
                  <a:pt x="28400" y="220741"/>
                </a:lnTo>
                <a:lnTo>
                  <a:pt x="12909" y="265347"/>
                </a:lnTo>
                <a:lnTo>
                  <a:pt x="3299" y="312391"/>
                </a:lnTo>
                <a:lnTo>
                  <a:pt x="0" y="361442"/>
                </a:lnTo>
                <a:lnTo>
                  <a:pt x="0" y="657732"/>
                </a:lnTo>
                <a:lnTo>
                  <a:pt x="3299" y="706783"/>
                </a:lnTo>
                <a:lnTo>
                  <a:pt x="12909" y="753827"/>
                </a:lnTo>
                <a:lnTo>
                  <a:pt x="28400" y="798433"/>
                </a:lnTo>
                <a:lnTo>
                  <a:pt x="49341" y="840170"/>
                </a:lnTo>
                <a:lnTo>
                  <a:pt x="75303" y="878610"/>
                </a:lnTo>
                <a:lnTo>
                  <a:pt x="105854" y="913320"/>
                </a:lnTo>
                <a:lnTo>
                  <a:pt x="140564" y="943871"/>
                </a:lnTo>
                <a:lnTo>
                  <a:pt x="179004" y="969833"/>
                </a:lnTo>
                <a:lnTo>
                  <a:pt x="220741" y="990774"/>
                </a:lnTo>
                <a:lnTo>
                  <a:pt x="265347" y="1006265"/>
                </a:lnTo>
                <a:lnTo>
                  <a:pt x="312391" y="1015875"/>
                </a:lnTo>
                <a:lnTo>
                  <a:pt x="361442" y="1019175"/>
                </a:lnTo>
                <a:lnTo>
                  <a:pt x="2581782" y="1019175"/>
                </a:lnTo>
                <a:lnTo>
                  <a:pt x="2630833" y="1015875"/>
                </a:lnTo>
                <a:lnTo>
                  <a:pt x="2677877" y="1006265"/>
                </a:lnTo>
                <a:lnTo>
                  <a:pt x="2722483" y="990774"/>
                </a:lnTo>
                <a:lnTo>
                  <a:pt x="2764220" y="969833"/>
                </a:lnTo>
                <a:lnTo>
                  <a:pt x="2802660" y="943871"/>
                </a:lnTo>
                <a:lnTo>
                  <a:pt x="2837370" y="913320"/>
                </a:lnTo>
                <a:lnTo>
                  <a:pt x="2867921" y="878610"/>
                </a:lnTo>
                <a:lnTo>
                  <a:pt x="2893883" y="840170"/>
                </a:lnTo>
                <a:lnTo>
                  <a:pt x="2914824" y="798433"/>
                </a:lnTo>
                <a:lnTo>
                  <a:pt x="2930315" y="753827"/>
                </a:lnTo>
                <a:lnTo>
                  <a:pt x="2939925" y="706783"/>
                </a:lnTo>
                <a:lnTo>
                  <a:pt x="2943225" y="657732"/>
                </a:lnTo>
                <a:lnTo>
                  <a:pt x="2943225" y="361442"/>
                </a:lnTo>
                <a:lnTo>
                  <a:pt x="2939925" y="312391"/>
                </a:lnTo>
                <a:lnTo>
                  <a:pt x="2930315" y="265347"/>
                </a:lnTo>
                <a:lnTo>
                  <a:pt x="2914824" y="220741"/>
                </a:lnTo>
                <a:lnTo>
                  <a:pt x="2893883" y="179004"/>
                </a:lnTo>
                <a:lnTo>
                  <a:pt x="2867921" y="140564"/>
                </a:lnTo>
                <a:lnTo>
                  <a:pt x="2837370" y="105854"/>
                </a:lnTo>
                <a:lnTo>
                  <a:pt x="2802660" y="75303"/>
                </a:lnTo>
                <a:lnTo>
                  <a:pt x="2764220" y="49341"/>
                </a:lnTo>
                <a:lnTo>
                  <a:pt x="2722483" y="28400"/>
                </a:lnTo>
                <a:lnTo>
                  <a:pt x="2677877" y="12909"/>
                </a:lnTo>
                <a:lnTo>
                  <a:pt x="2630833" y="3299"/>
                </a:lnTo>
                <a:lnTo>
                  <a:pt x="2581782" y="0"/>
                </a:lnTo>
                <a:close/>
              </a:path>
            </a:pathLst>
          </a:custGeom>
          <a:solidFill>
            <a:srgbClr val="FFC000"/>
          </a:solidFill>
        </p:spPr>
        <p:txBody>
          <a:bodyPr wrap="square" lIns="0" tIns="0" rIns="0" bIns="0" rtlCol="0"/>
          <a:lstStyle/>
          <a:p>
            <a:endParaRPr/>
          </a:p>
        </p:txBody>
      </p:sp>
      <p:sp>
        <p:nvSpPr>
          <p:cNvPr id="16" name="object 16"/>
          <p:cNvSpPr txBox="1"/>
          <p:nvPr/>
        </p:nvSpPr>
        <p:spPr>
          <a:xfrm>
            <a:off x="9120758" y="4665979"/>
            <a:ext cx="2656840" cy="711835"/>
          </a:xfrm>
          <a:prstGeom prst="rect">
            <a:avLst/>
          </a:prstGeom>
        </p:spPr>
        <p:txBody>
          <a:bodyPr vert="horz" wrap="square" lIns="0" tIns="12700" rIns="0" bIns="0" rtlCol="0">
            <a:spAutoFit/>
          </a:bodyPr>
          <a:lstStyle/>
          <a:p>
            <a:pPr marL="12700" marR="5080" indent="10160" algn="ctr">
              <a:lnSpc>
                <a:spcPct val="100000"/>
              </a:lnSpc>
              <a:spcBef>
                <a:spcPts val="100"/>
              </a:spcBef>
            </a:pPr>
            <a:r>
              <a:rPr sz="1500" b="1" dirty="0">
                <a:latin typeface="Arial"/>
                <a:cs typeface="Arial"/>
              </a:rPr>
              <a:t>MORE </a:t>
            </a:r>
            <a:r>
              <a:rPr sz="1500" b="1" spc="-30" dirty="0">
                <a:latin typeface="Arial"/>
                <a:cs typeface="Arial"/>
              </a:rPr>
              <a:t>DELIBERATE </a:t>
            </a:r>
            <a:r>
              <a:rPr sz="1500" b="1" spc="-25" dirty="0">
                <a:latin typeface="Arial"/>
                <a:cs typeface="Arial"/>
              </a:rPr>
              <a:t> </a:t>
            </a:r>
            <a:r>
              <a:rPr sz="1500" b="1" spc="-30" dirty="0">
                <a:latin typeface="Arial"/>
                <a:cs typeface="Arial"/>
              </a:rPr>
              <a:t>ASSESSMENT</a:t>
            </a:r>
            <a:r>
              <a:rPr sz="1500" b="1" spc="-25" dirty="0">
                <a:latin typeface="Arial"/>
                <a:cs typeface="Arial"/>
              </a:rPr>
              <a:t> </a:t>
            </a:r>
            <a:r>
              <a:rPr sz="1500" b="1" spc="-50" dirty="0">
                <a:latin typeface="Arial"/>
                <a:cs typeface="Arial"/>
              </a:rPr>
              <a:t>AND</a:t>
            </a:r>
            <a:r>
              <a:rPr sz="1500" b="1" spc="-45" dirty="0">
                <a:latin typeface="Arial"/>
                <a:cs typeface="Arial"/>
              </a:rPr>
              <a:t> </a:t>
            </a:r>
            <a:r>
              <a:rPr sz="1500" b="1" spc="-30" dirty="0">
                <a:latin typeface="Arial"/>
                <a:cs typeface="Arial"/>
              </a:rPr>
              <a:t>PRE- </a:t>
            </a:r>
            <a:r>
              <a:rPr sz="1500" b="1" spc="-25" dirty="0">
                <a:latin typeface="Arial"/>
                <a:cs typeface="Arial"/>
              </a:rPr>
              <a:t> </a:t>
            </a:r>
            <a:r>
              <a:rPr sz="1500" b="1" spc="-35" dirty="0">
                <a:latin typeface="Arial"/>
                <a:cs typeface="Arial"/>
              </a:rPr>
              <a:t>EVACUATION</a:t>
            </a:r>
            <a:r>
              <a:rPr sz="1500" b="1" spc="250" dirty="0">
                <a:latin typeface="Arial"/>
                <a:cs typeface="Arial"/>
              </a:rPr>
              <a:t> </a:t>
            </a:r>
            <a:r>
              <a:rPr sz="1500" b="1" spc="-25" dirty="0">
                <a:latin typeface="Arial"/>
                <a:cs typeface="Arial"/>
              </a:rPr>
              <a:t>PROCEDURES</a:t>
            </a:r>
            <a:endParaRPr sz="1500">
              <a:latin typeface="Arial"/>
              <a:cs typeface="Arial"/>
            </a:endParaRPr>
          </a:p>
        </p:txBody>
      </p:sp>
      <p:sp>
        <p:nvSpPr>
          <p:cNvPr id="17" name="object 17"/>
          <p:cNvSpPr/>
          <p:nvPr/>
        </p:nvSpPr>
        <p:spPr>
          <a:xfrm>
            <a:off x="4210050" y="2514600"/>
            <a:ext cx="666750" cy="657225"/>
          </a:xfrm>
          <a:custGeom>
            <a:avLst/>
            <a:gdLst/>
            <a:ahLst/>
            <a:cxnLst/>
            <a:rect l="l" t="t" r="r" b="b"/>
            <a:pathLst>
              <a:path w="666750" h="657225">
                <a:moveTo>
                  <a:pt x="333375" y="0"/>
                </a:moveTo>
                <a:lnTo>
                  <a:pt x="284104" y="3561"/>
                </a:lnTo>
                <a:lnTo>
                  <a:pt x="237080" y="13907"/>
                </a:lnTo>
                <a:lnTo>
                  <a:pt x="192818" y="30531"/>
                </a:lnTo>
                <a:lnTo>
                  <a:pt x="151834" y="52923"/>
                </a:lnTo>
                <a:lnTo>
                  <a:pt x="114643" y="80577"/>
                </a:lnTo>
                <a:lnTo>
                  <a:pt x="81760" y="112984"/>
                </a:lnTo>
                <a:lnTo>
                  <a:pt x="53700" y="149637"/>
                </a:lnTo>
                <a:lnTo>
                  <a:pt x="30979" y="190027"/>
                </a:lnTo>
                <a:lnTo>
                  <a:pt x="14112" y="233648"/>
                </a:lnTo>
                <a:lnTo>
                  <a:pt x="3613" y="279991"/>
                </a:lnTo>
                <a:lnTo>
                  <a:pt x="0" y="328549"/>
                </a:lnTo>
                <a:lnTo>
                  <a:pt x="3613" y="377137"/>
                </a:lnTo>
                <a:lnTo>
                  <a:pt x="14112" y="423506"/>
                </a:lnTo>
                <a:lnTo>
                  <a:pt x="30979" y="467148"/>
                </a:lnTo>
                <a:lnTo>
                  <a:pt x="53700" y="507555"/>
                </a:lnTo>
                <a:lnTo>
                  <a:pt x="81760" y="544219"/>
                </a:lnTo>
                <a:lnTo>
                  <a:pt x="114643" y="576635"/>
                </a:lnTo>
                <a:lnTo>
                  <a:pt x="151834" y="604295"/>
                </a:lnTo>
                <a:lnTo>
                  <a:pt x="192818" y="626691"/>
                </a:lnTo>
                <a:lnTo>
                  <a:pt x="237080" y="643316"/>
                </a:lnTo>
                <a:lnTo>
                  <a:pt x="284104" y="653663"/>
                </a:lnTo>
                <a:lnTo>
                  <a:pt x="333375" y="657225"/>
                </a:lnTo>
                <a:lnTo>
                  <a:pt x="382645" y="653663"/>
                </a:lnTo>
                <a:lnTo>
                  <a:pt x="429669" y="643316"/>
                </a:lnTo>
                <a:lnTo>
                  <a:pt x="473931" y="626691"/>
                </a:lnTo>
                <a:lnTo>
                  <a:pt x="514915" y="604295"/>
                </a:lnTo>
                <a:lnTo>
                  <a:pt x="552106" y="576635"/>
                </a:lnTo>
                <a:lnTo>
                  <a:pt x="584989" y="544219"/>
                </a:lnTo>
                <a:lnTo>
                  <a:pt x="613049" y="507555"/>
                </a:lnTo>
                <a:lnTo>
                  <a:pt x="635770" y="467148"/>
                </a:lnTo>
                <a:lnTo>
                  <a:pt x="652637" y="423506"/>
                </a:lnTo>
                <a:lnTo>
                  <a:pt x="663136" y="377137"/>
                </a:lnTo>
                <a:lnTo>
                  <a:pt x="666750" y="328549"/>
                </a:lnTo>
                <a:lnTo>
                  <a:pt x="663136" y="279991"/>
                </a:lnTo>
                <a:lnTo>
                  <a:pt x="652637" y="233648"/>
                </a:lnTo>
                <a:lnTo>
                  <a:pt x="635770" y="190027"/>
                </a:lnTo>
                <a:lnTo>
                  <a:pt x="613049" y="149637"/>
                </a:lnTo>
                <a:lnTo>
                  <a:pt x="584989" y="112984"/>
                </a:lnTo>
                <a:lnTo>
                  <a:pt x="552106" y="80577"/>
                </a:lnTo>
                <a:lnTo>
                  <a:pt x="514915" y="52923"/>
                </a:lnTo>
                <a:lnTo>
                  <a:pt x="473931" y="30531"/>
                </a:lnTo>
                <a:lnTo>
                  <a:pt x="429669" y="13907"/>
                </a:lnTo>
                <a:lnTo>
                  <a:pt x="382645" y="3561"/>
                </a:lnTo>
                <a:lnTo>
                  <a:pt x="333375" y="0"/>
                </a:lnTo>
                <a:close/>
              </a:path>
            </a:pathLst>
          </a:custGeom>
          <a:solidFill>
            <a:srgbClr val="898B8B"/>
          </a:solidFill>
        </p:spPr>
        <p:txBody>
          <a:bodyPr wrap="square" lIns="0" tIns="0" rIns="0" bIns="0" rtlCol="0"/>
          <a:lstStyle/>
          <a:p>
            <a:endParaRPr/>
          </a:p>
        </p:txBody>
      </p:sp>
      <p:sp>
        <p:nvSpPr>
          <p:cNvPr id="18" name="object 18"/>
          <p:cNvSpPr txBox="1"/>
          <p:nvPr/>
        </p:nvSpPr>
        <p:spPr>
          <a:xfrm>
            <a:off x="4395215" y="2561589"/>
            <a:ext cx="299085" cy="518159"/>
          </a:xfrm>
          <a:prstGeom prst="rect">
            <a:avLst/>
          </a:prstGeom>
        </p:spPr>
        <p:txBody>
          <a:bodyPr vert="horz" wrap="square" lIns="0" tIns="16510" rIns="0" bIns="0" rtlCol="0">
            <a:spAutoFit/>
          </a:bodyPr>
          <a:lstStyle/>
          <a:p>
            <a:pPr marL="12700">
              <a:lnSpc>
                <a:spcPct val="100000"/>
              </a:lnSpc>
              <a:spcBef>
                <a:spcPts val="130"/>
              </a:spcBef>
            </a:pPr>
            <a:r>
              <a:rPr sz="3200" spc="20" dirty="0">
                <a:solidFill>
                  <a:srgbClr val="2D3334"/>
                </a:solidFill>
                <a:latin typeface="Arial Black"/>
                <a:cs typeface="Arial Black"/>
              </a:rPr>
              <a:t>2</a:t>
            </a:r>
            <a:endParaRPr sz="3200">
              <a:latin typeface="Arial Black"/>
              <a:cs typeface="Arial Black"/>
            </a:endParaRPr>
          </a:p>
        </p:txBody>
      </p:sp>
      <p:sp>
        <p:nvSpPr>
          <p:cNvPr id="19" name="object 19"/>
          <p:cNvSpPr/>
          <p:nvPr/>
        </p:nvSpPr>
        <p:spPr>
          <a:xfrm>
            <a:off x="8153400" y="2514600"/>
            <a:ext cx="666750" cy="657225"/>
          </a:xfrm>
          <a:custGeom>
            <a:avLst/>
            <a:gdLst/>
            <a:ahLst/>
            <a:cxnLst/>
            <a:rect l="l" t="t" r="r" b="b"/>
            <a:pathLst>
              <a:path w="666750" h="657225">
                <a:moveTo>
                  <a:pt x="333375" y="0"/>
                </a:moveTo>
                <a:lnTo>
                  <a:pt x="284104" y="3561"/>
                </a:lnTo>
                <a:lnTo>
                  <a:pt x="237080" y="13907"/>
                </a:lnTo>
                <a:lnTo>
                  <a:pt x="192818" y="30531"/>
                </a:lnTo>
                <a:lnTo>
                  <a:pt x="151834" y="52923"/>
                </a:lnTo>
                <a:lnTo>
                  <a:pt x="114643" y="80577"/>
                </a:lnTo>
                <a:lnTo>
                  <a:pt x="81760" y="112984"/>
                </a:lnTo>
                <a:lnTo>
                  <a:pt x="53700" y="149637"/>
                </a:lnTo>
                <a:lnTo>
                  <a:pt x="30979" y="190027"/>
                </a:lnTo>
                <a:lnTo>
                  <a:pt x="14112" y="233648"/>
                </a:lnTo>
                <a:lnTo>
                  <a:pt x="3613" y="279991"/>
                </a:lnTo>
                <a:lnTo>
                  <a:pt x="0" y="328549"/>
                </a:lnTo>
                <a:lnTo>
                  <a:pt x="3613" y="377137"/>
                </a:lnTo>
                <a:lnTo>
                  <a:pt x="14112" y="423506"/>
                </a:lnTo>
                <a:lnTo>
                  <a:pt x="30979" y="467148"/>
                </a:lnTo>
                <a:lnTo>
                  <a:pt x="53700" y="507555"/>
                </a:lnTo>
                <a:lnTo>
                  <a:pt x="81760" y="544219"/>
                </a:lnTo>
                <a:lnTo>
                  <a:pt x="114643" y="576635"/>
                </a:lnTo>
                <a:lnTo>
                  <a:pt x="151834" y="604295"/>
                </a:lnTo>
                <a:lnTo>
                  <a:pt x="192818" y="626691"/>
                </a:lnTo>
                <a:lnTo>
                  <a:pt x="237080" y="643316"/>
                </a:lnTo>
                <a:lnTo>
                  <a:pt x="284104" y="653663"/>
                </a:lnTo>
                <a:lnTo>
                  <a:pt x="333375" y="657225"/>
                </a:lnTo>
                <a:lnTo>
                  <a:pt x="382645" y="653663"/>
                </a:lnTo>
                <a:lnTo>
                  <a:pt x="429669" y="643316"/>
                </a:lnTo>
                <a:lnTo>
                  <a:pt x="473931" y="626691"/>
                </a:lnTo>
                <a:lnTo>
                  <a:pt x="514915" y="604295"/>
                </a:lnTo>
                <a:lnTo>
                  <a:pt x="552106" y="576635"/>
                </a:lnTo>
                <a:lnTo>
                  <a:pt x="584989" y="544219"/>
                </a:lnTo>
                <a:lnTo>
                  <a:pt x="613049" y="507555"/>
                </a:lnTo>
                <a:lnTo>
                  <a:pt x="635770" y="467148"/>
                </a:lnTo>
                <a:lnTo>
                  <a:pt x="652637" y="423506"/>
                </a:lnTo>
                <a:lnTo>
                  <a:pt x="663136" y="377137"/>
                </a:lnTo>
                <a:lnTo>
                  <a:pt x="666750" y="328549"/>
                </a:lnTo>
                <a:lnTo>
                  <a:pt x="663136" y="279991"/>
                </a:lnTo>
                <a:lnTo>
                  <a:pt x="652637" y="233648"/>
                </a:lnTo>
                <a:lnTo>
                  <a:pt x="635770" y="190027"/>
                </a:lnTo>
                <a:lnTo>
                  <a:pt x="613049" y="149637"/>
                </a:lnTo>
                <a:lnTo>
                  <a:pt x="584989" y="112984"/>
                </a:lnTo>
                <a:lnTo>
                  <a:pt x="552106" y="80577"/>
                </a:lnTo>
                <a:lnTo>
                  <a:pt x="514915" y="52923"/>
                </a:lnTo>
                <a:lnTo>
                  <a:pt x="473931" y="30531"/>
                </a:lnTo>
                <a:lnTo>
                  <a:pt x="429669" y="13907"/>
                </a:lnTo>
                <a:lnTo>
                  <a:pt x="382645" y="3561"/>
                </a:lnTo>
                <a:lnTo>
                  <a:pt x="333375" y="0"/>
                </a:lnTo>
                <a:close/>
              </a:path>
            </a:pathLst>
          </a:custGeom>
          <a:solidFill>
            <a:srgbClr val="898B8B"/>
          </a:solidFill>
        </p:spPr>
        <p:txBody>
          <a:bodyPr wrap="square" lIns="0" tIns="0" rIns="0" bIns="0" rtlCol="0"/>
          <a:lstStyle/>
          <a:p>
            <a:endParaRPr/>
          </a:p>
        </p:txBody>
      </p:sp>
      <p:sp>
        <p:nvSpPr>
          <p:cNvPr id="20" name="object 20"/>
          <p:cNvSpPr txBox="1"/>
          <p:nvPr/>
        </p:nvSpPr>
        <p:spPr>
          <a:xfrm>
            <a:off x="8341741" y="2561589"/>
            <a:ext cx="299085" cy="518159"/>
          </a:xfrm>
          <a:prstGeom prst="rect">
            <a:avLst/>
          </a:prstGeom>
        </p:spPr>
        <p:txBody>
          <a:bodyPr vert="horz" wrap="square" lIns="0" tIns="16510" rIns="0" bIns="0" rtlCol="0">
            <a:spAutoFit/>
          </a:bodyPr>
          <a:lstStyle/>
          <a:p>
            <a:pPr marL="12700">
              <a:lnSpc>
                <a:spcPct val="100000"/>
              </a:lnSpc>
              <a:spcBef>
                <a:spcPts val="130"/>
              </a:spcBef>
            </a:pPr>
            <a:r>
              <a:rPr sz="3200" spc="20" dirty="0">
                <a:solidFill>
                  <a:srgbClr val="2D3334"/>
                </a:solidFill>
                <a:latin typeface="Arial Black"/>
                <a:cs typeface="Arial Black"/>
              </a:rPr>
              <a:t>3</a:t>
            </a:r>
            <a:endParaRPr sz="3200">
              <a:latin typeface="Arial Black"/>
              <a:cs typeface="Arial Black"/>
            </a:endParaRPr>
          </a:p>
        </p:txBody>
      </p:sp>
      <p:grpSp>
        <p:nvGrpSpPr>
          <p:cNvPr id="21" name="object 21"/>
          <p:cNvGrpSpPr/>
          <p:nvPr/>
        </p:nvGrpSpPr>
        <p:grpSpPr>
          <a:xfrm>
            <a:off x="0" y="884301"/>
            <a:ext cx="5019675" cy="5193030"/>
            <a:chOff x="0" y="884301"/>
            <a:chExt cx="5019675" cy="5193030"/>
          </a:xfrm>
        </p:grpSpPr>
        <p:pic>
          <p:nvPicPr>
            <p:cNvPr id="22" name="object 22"/>
            <p:cNvPicPr/>
            <p:nvPr/>
          </p:nvPicPr>
          <p:blipFill>
            <a:blip r:embed="rId4" cstate="print"/>
            <a:stretch>
              <a:fillRect/>
            </a:stretch>
          </p:blipFill>
          <p:spPr>
            <a:xfrm>
              <a:off x="0" y="884301"/>
              <a:ext cx="5019420" cy="5192648"/>
            </a:xfrm>
            <a:prstGeom prst="rect">
              <a:avLst/>
            </a:prstGeom>
          </p:spPr>
        </p:pic>
        <p:sp>
          <p:nvSpPr>
            <p:cNvPr id="23" name="object 23"/>
            <p:cNvSpPr/>
            <p:nvPr/>
          </p:nvSpPr>
          <p:spPr>
            <a:xfrm>
              <a:off x="2276475" y="5753100"/>
              <a:ext cx="304800" cy="266700"/>
            </a:xfrm>
            <a:custGeom>
              <a:avLst/>
              <a:gdLst/>
              <a:ahLst/>
              <a:cxnLst/>
              <a:rect l="l" t="t" r="r" b="b"/>
              <a:pathLst>
                <a:path w="304800" h="266700">
                  <a:moveTo>
                    <a:pt x="152400" y="0"/>
                  </a:moveTo>
                  <a:lnTo>
                    <a:pt x="0" y="266700"/>
                  </a:lnTo>
                  <a:lnTo>
                    <a:pt x="304800" y="266700"/>
                  </a:lnTo>
                  <a:lnTo>
                    <a:pt x="152400" y="0"/>
                  </a:lnTo>
                  <a:close/>
                </a:path>
              </a:pathLst>
            </a:custGeom>
            <a:solidFill>
              <a:srgbClr val="FFFFFF"/>
            </a:solidFill>
          </p:spPr>
          <p:txBody>
            <a:bodyPr wrap="square" lIns="0" tIns="0" rIns="0" bIns="0" rtlCol="0"/>
            <a:lstStyle/>
            <a:p>
              <a:endParaRPr/>
            </a:p>
          </p:txBody>
        </p:sp>
      </p:grpSp>
      <p:sp>
        <p:nvSpPr>
          <p:cNvPr id="24" name="object 24"/>
          <p:cNvSpPr txBox="1"/>
          <p:nvPr/>
        </p:nvSpPr>
        <p:spPr>
          <a:xfrm>
            <a:off x="1426463" y="6183947"/>
            <a:ext cx="1758314" cy="300355"/>
          </a:xfrm>
          <a:prstGeom prst="rect">
            <a:avLst/>
          </a:prstGeom>
        </p:spPr>
        <p:txBody>
          <a:bodyPr vert="horz" wrap="square" lIns="0" tIns="12700" rIns="0" bIns="0" rtlCol="0">
            <a:spAutoFit/>
          </a:bodyPr>
          <a:lstStyle/>
          <a:p>
            <a:pPr marL="12700">
              <a:lnSpc>
                <a:spcPct val="100000"/>
              </a:lnSpc>
              <a:spcBef>
                <a:spcPts val="100"/>
              </a:spcBef>
            </a:pPr>
            <a:r>
              <a:rPr sz="1800" b="1" spc="-45" dirty="0">
                <a:solidFill>
                  <a:srgbClr val="FFFFFF"/>
                </a:solidFill>
                <a:latin typeface="Arial"/>
                <a:cs typeface="Arial"/>
              </a:rPr>
              <a:t>YOU</a:t>
            </a:r>
            <a:r>
              <a:rPr sz="1800" b="1" spc="100" dirty="0">
                <a:solidFill>
                  <a:srgbClr val="FFFFFF"/>
                </a:solidFill>
                <a:latin typeface="Arial"/>
                <a:cs typeface="Arial"/>
              </a:rPr>
              <a:t> </a:t>
            </a:r>
            <a:r>
              <a:rPr sz="1800" b="1" spc="-20" dirty="0">
                <a:solidFill>
                  <a:srgbClr val="FFFFFF"/>
                </a:solidFill>
                <a:latin typeface="Arial"/>
                <a:cs typeface="Arial"/>
              </a:rPr>
              <a:t>ARE</a:t>
            </a:r>
            <a:r>
              <a:rPr sz="1800" b="1" spc="-15" dirty="0">
                <a:solidFill>
                  <a:srgbClr val="FFFFFF"/>
                </a:solidFill>
                <a:latin typeface="Arial"/>
                <a:cs typeface="Arial"/>
              </a:rPr>
              <a:t> HERE</a:t>
            </a:r>
            <a:endParaRPr sz="1800">
              <a:latin typeface="Arial"/>
              <a:cs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4073525" y="299338"/>
            <a:ext cx="4060825" cy="335280"/>
          </a:xfrm>
          <a:prstGeom prst="rect">
            <a:avLst/>
          </a:prstGeom>
        </p:spPr>
        <p:txBody>
          <a:bodyPr vert="horz" wrap="square" lIns="0" tIns="16510" rIns="0" bIns="0" rtlCol="0">
            <a:spAutoFit/>
          </a:bodyPr>
          <a:lstStyle/>
          <a:p>
            <a:pPr marL="12700">
              <a:lnSpc>
                <a:spcPct val="100000"/>
              </a:lnSpc>
              <a:spcBef>
                <a:spcPts val="130"/>
              </a:spcBef>
            </a:pPr>
            <a:r>
              <a:rPr sz="2000" b="1" spc="-90" dirty="0">
                <a:solidFill>
                  <a:srgbClr val="756F6F"/>
                </a:solidFill>
                <a:latin typeface="Arial"/>
                <a:cs typeface="Arial"/>
              </a:rPr>
              <a:t>M</a:t>
            </a:r>
            <a:r>
              <a:rPr sz="2000" b="1" spc="45" dirty="0">
                <a:solidFill>
                  <a:srgbClr val="756F6F"/>
                </a:solidFill>
                <a:latin typeface="Arial"/>
                <a:cs typeface="Arial"/>
              </a:rPr>
              <a:t>odu</a:t>
            </a:r>
            <a:r>
              <a:rPr sz="2000" b="1" spc="35" dirty="0">
                <a:solidFill>
                  <a:srgbClr val="756F6F"/>
                </a:solidFill>
                <a:latin typeface="Arial"/>
                <a:cs typeface="Arial"/>
              </a:rPr>
              <a:t>l</a:t>
            </a:r>
            <a:r>
              <a:rPr sz="2000" b="1" spc="15" dirty="0">
                <a:solidFill>
                  <a:srgbClr val="756F6F"/>
                </a:solidFill>
                <a:latin typeface="Arial"/>
                <a:cs typeface="Arial"/>
              </a:rPr>
              <a:t>e</a:t>
            </a:r>
            <a:r>
              <a:rPr sz="2000" b="1" spc="-110" dirty="0">
                <a:solidFill>
                  <a:srgbClr val="756F6F"/>
                </a:solidFill>
                <a:latin typeface="Arial"/>
                <a:cs typeface="Arial"/>
              </a:rPr>
              <a:t> </a:t>
            </a:r>
            <a:r>
              <a:rPr sz="2000" b="1" spc="10" dirty="0">
                <a:solidFill>
                  <a:srgbClr val="756F6F"/>
                </a:solidFill>
                <a:latin typeface="Arial"/>
                <a:cs typeface="Arial"/>
              </a:rPr>
              <a:t>3:</a:t>
            </a:r>
            <a:r>
              <a:rPr sz="2000" b="1" spc="-40" dirty="0">
                <a:solidFill>
                  <a:srgbClr val="756F6F"/>
                </a:solidFill>
                <a:latin typeface="Arial"/>
                <a:cs typeface="Arial"/>
              </a:rPr>
              <a:t> </a:t>
            </a:r>
            <a:r>
              <a:rPr sz="2000" b="1" spc="50" dirty="0">
                <a:solidFill>
                  <a:srgbClr val="756F6F"/>
                </a:solidFill>
                <a:latin typeface="Arial"/>
                <a:cs typeface="Arial"/>
              </a:rPr>
              <a:t>C</a:t>
            </a:r>
            <a:r>
              <a:rPr sz="2000" b="1" spc="15" dirty="0">
                <a:solidFill>
                  <a:srgbClr val="756F6F"/>
                </a:solidFill>
                <a:latin typeface="Arial"/>
                <a:cs typeface="Arial"/>
              </a:rPr>
              <a:t>a</a:t>
            </a:r>
            <a:r>
              <a:rPr sz="2000" b="1" spc="40" dirty="0">
                <a:solidFill>
                  <a:srgbClr val="756F6F"/>
                </a:solidFill>
                <a:latin typeface="Arial"/>
                <a:cs typeface="Arial"/>
              </a:rPr>
              <a:t>r</a:t>
            </a:r>
            <a:r>
              <a:rPr sz="2000" b="1" spc="15" dirty="0">
                <a:solidFill>
                  <a:srgbClr val="756F6F"/>
                </a:solidFill>
                <a:latin typeface="Arial"/>
                <a:cs typeface="Arial"/>
              </a:rPr>
              <a:t>e</a:t>
            </a:r>
            <a:r>
              <a:rPr sz="2000" b="1" spc="-185" dirty="0">
                <a:solidFill>
                  <a:srgbClr val="756F6F"/>
                </a:solidFill>
                <a:latin typeface="Arial"/>
                <a:cs typeface="Arial"/>
              </a:rPr>
              <a:t> </a:t>
            </a:r>
            <a:r>
              <a:rPr sz="2000" b="1" spc="50" dirty="0">
                <a:solidFill>
                  <a:srgbClr val="756F6F"/>
                </a:solidFill>
                <a:latin typeface="Arial"/>
                <a:cs typeface="Arial"/>
              </a:rPr>
              <a:t>U</a:t>
            </a:r>
            <a:r>
              <a:rPr sz="2000" b="1" spc="45" dirty="0">
                <a:solidFill>
                  <a:srgbClr val="756F6F"/>
                </a:solidFill>
                <a:latin typeface="Arial"/>
                <a:cs typeface="Arial"/>
              </a:rPr>
              <a:t>nd</a:t>
            </a:r>
            <a:r>
              <a:rPr sz="2000" b="1" spc="10" dirty="0">
                <a:solidFill>
                  <a:srgbClr val="756F6F"/>
                </a:solidFill>
                <a:latin typeface="Arial"/>
                <a:cs typeface="Arial"/>
              </a:rPr>
              <a:t>er</a:t>
            </a:r>
            <a:r>
              <a:rPr sz="2000" b="1" spc="-150" dirty="0">
                <a:solidFill>
                  <a:srgbClr val="756F6F"/>
                </a:solidFill>
                <a:latin typeface="Arial"/>
                <a:cs typeface="Arial"/>
              </a:rPr>
              <a:t> </a:t>
            </a:r>
            <a:r>
              <a:rPr sz="2000" b="1" spc="45" dirty="0">
                <a:solidFill>
                  <a:srgbClr val="756F6F"/>
                </a:solidFill>
                <a:latin typeface="Arial"/>
                <a:cs typeface="Arial"/>
              </a:rPr>
              <a:t>F</a:t>
            </a:r>
            <a:r>
              <a:rPr sz="2000" b="1" spc="35" dirty="0">
                <a:solidFill>
                  <a:srgbClr val="756F6F"/>
                </a:solidFill>
                <a:latin typeface="Arial"/>
                <a:cs typeface="Arial"/>
              </a:rPr>
              <a:t>i</a:t>
            </a:r>
            <a:r>
              <a:rPr sz="2000" b="1" spc="40" dirty="0">
                <a:solidFill>
                  <a:srgbClr val="756F6F"/>
                </a:solidFill>
                <a:latin typeface="Arial"/>
                <a:cs typeface="Arial"/>
              </a:rPr>
              <a:t>r</a:t>
            </a:r>
            <a:r>
              <a:rPr sz="2000" b="1" spc="15" dirty="0">
                <a:solidFill>
                  <a:srgbClr val="756F6F"/>
                </a:solidFill>
                <a:latin typeface="Arial"/>
                <a:cs typeface="Arial"/>
              </a:rPr>
              <a:t>e</a:t>
            </a:r>
            <a:r>
              <a:rPr sz="2000" b="1" spc="-40" dirty="0">
                <a:solidFill>
                  <a:srgbClr val="756F6F"/>
                </a:solidFill>
                <a:latin typeface="Arial"/>
                <a:cs typeface="Arial"/>
              </a:rPr>
              <a:t>/</a:t>
            </a:r>
            <a:r>
              <a:rPr sz="2000" b="1" spc="45" dirty="0">
                <a:solidFill>
                  <a:srgbClr val="756F6F"/>
                </a:solidFill>
                <a:latin typeface="Arial"/>
                <a:cs typeface="Arial"/>
              </a:rPr>
              <a:t>Th</a:t>
            </a:r>
            <a:r>
              <a:rPr sz="2000" b="1" spc="-35" dirty="0">
                <a:solidFill>
                  <a:srgbClr val="756F6F"/>
                </a:solidFill>
                <a:latin typeface="Arial"/>
                <a:cs typeface="Arial"/>
              </a:rPr>
              <a:t>r</a:t>
            </a:r>
            <a:r>
              <a:rPr sz="2000" b="1" spc="15" dirty="0">
                <a:solidFill>
                  <a:srgbClr val="756F6F"/>
                </a:solidFill>
                <a:latin typeface="Arial"/>
                <a:cs typeface="Arial"/>
              </a:rPr>
              <a:t>e</a:t>
            </a:r>
            <a:r>
              <a:rPr sz="2000" b="1" spc="5" dirty="0">
                <a:solidFill>
                  <a:srgbClr val="756F6F"/>
                </a:solidFill>
                <a:latin typeface="Arial"/>
                <a:cs typeface="Arial"/>
              </a:rPr>
              <a:t>a</a:t>
            </a:r>
            <a:r>
              <a:rPr sz="2000" b="1" spc="10" dirty="0">
                <a:solidFill>
                  <a:srgbClr val="756F6F"/>
                </a:solidFill>
                <a:latin typeface="Arial"/>
                <a:cs typeface="Arial"/>
              </a:rPr>
              <a:t>t</a:t>
            </a:r>
            <a:endParaRPr sz="2000">
              <a:latin typeface="Arial"/>
              <a:cs typeface="Arial"/>
            </a:endParaRPr>
          </a:p>
        </p:txBody>
      </p:sp>
      <p:pic>
        <p:nvPicPr>
          <p:cNvPr id="3" name="object 3"/>
          <p:cNvPicPr/>
          <p:nvPr/>
        </p:nvPicPr>
        <p:blipFill>
          <a:blip r:embed="rId3" cstate="print"/>
          <a:stretch>
            <a:fillRect/>
          </a:stretch>
        </p:blipFill>
        <p:spPr>
          <a:xfrm>
            <a:off x="276225" y="276225"/>
            <a:ext cx="1171575" cy="657225"/>
          </a:xfrm>
          <a:prstGeom prst="rect">
            <a:avLst/>
          </a:prstGeom>
        </p:spPr>
      </p:pic>
      <p:sp>
        <p:nvSpPr>
          <p:cNvPr id="4" name="object 4"/>
          <p:cNvSpPr/>
          <p:nvPr/>
        </p:nvSpPr>
        <p:spPr>
          <a:xfrm>
            <a:off x="342900" y="5000625"/>
            <a:ext cx="3381375" cy="1238250"/>
          </a:xfrm>
          <a:custGeom>
            <a:avLst/>
            <a:gdLst/>
            <a:ahLst/>
            <a:cxnLst/>
            <a:rect l="l" t="t" r="r" b="b"/>
            <a:pathLst>
              <a:path w="3381375" h="1238250">
                <a:moveTo>
                  <a:pt x="3253740" y="0"/>
                </a:moveTo>
                <a:lnTo>
                  <a:pt x="127647" y="0"/>
                </a:lnTo>
                <a:lnTo>
                  <a:pt x="77961" y="10031"/>
                </a:lnTo>
                <a:lnTo>
                  <a:pt x="37387" y="37385"/>
                </a:lnTo>
                <a:lnTo>
                  <a:pt x="10031" y="77956"/>
                </a:lnTo>
                <a:lnTo>
                  <a:pt x="0" y="127635"/>
                </a:lnTo>
                <a:lnTo>
                  <a:pt x="0" y="1110602"/>
                </a:lnTo>
                <a:lnTo>
                  <a:pt x="10031" y="1160288"/>
                </a:lnTo>
                <a:lnTo>
                  <a:pt x="37387" y="1200862"/>
                </a:lnTo>
                <a:lnTo>
                  <a:pt x="77961" y="1228218"/>
                </a:lnTo>
                <a:lnTo>
                  <a:pt x="127647" y="1238250"/>
                </a:lnTo>
                <a:lnTo>
                  <a:pt x="3253740" y="1238250"/>
                </a:lnTo>
                <a:lnTo>
                  <a:pt x="3303418" y="1228218"/>
                </a:lnTo>
                <a:lnTo>
                  <a:pt x="3343989" y="1200862"/>
                </a:lnTo>
                <a:lnTo>
                  <a:pt x="3371343" y="1160288"/>
                </a:lnTo>
                <a:lnTo>
                  <a:pt x="3381375" y="1110602"/>
                </a:lnTo>
                <a:lnTo>
                  <a:pt x="3381375" y="127635"/>
                </a:lnTo>
                <a:lnTo>
                  <a:pt x="3371343" y="77956"/>
                </a:lnTo>
                <a:lnTo>
                  <a:pt x="3343989" y="37385"/>
                </a:lnTo>
                <a:lnTo>
                  <a:pt x="3303418" y="10031"/>
                </a:lnTo>
                <a:lnTo>
                  <a:pt x="3253740" y="0"/>
                </a:lnTo>
                <a:close/>
              </a:path>
            </a:pathLst>
          </a:custGeom>
          <a:solidFill>
            <a:srgbClr val="FFF5D2"/>
          </a:solidFill>
        </p:spPr>
        <p:txBody>
          <a:bodyPr wrap="square" lIns="0" tIns="0" rIns="0" bIns="0" rtlCol="0"/>
          <a:lstStyle/>
          <a:p>
            <a:endParaRPr/>
          </a:p>
        </p:txBody>
      </p:sp>
      <p:sp>
        <p:nvSpPr>
          <p:cNvPr id="5" name="object 5"/>
          <p:cNvSpPr txBox="1"/>
          <p:nvPr/>
        </p:nvSpPr>
        <p:spPr>
          <a:xfrm>
            <a:off x="800417" y="1912619"/>
            <a:ext cx="2750820" cy="726440"/>
          </a:xfrm>
          <a:prstGeom prst="rect">
            <a:avLst/>
          </a:prstGeom>
        </p:spPr>
        <p:txBody>
          <a:bodyPr vert="horz" wrap="square" lIns="0" tIns="13335" rIns="0" bIns="0" rtlCol="0">
            <a:spAutoFit/>
          </a:bodyPr>
          <a:lstStyle/>
          <a:p>
            <a:pPr marL="12700">
              <a:lnSpc>
                <a:spcPts val="2755"/>
              </a:lnSpc>
              <a:spcBef>
                <a:spcPts val="105"/>
              </a:spcBef>
            </a:pPr>
            <a:r>
              <a:rPr sz="2400" b="1" spc="-45" dirty="0">
                <a:latin typeface="Arial"/>
                <a:cs typeface="Arial"/>
              </a:rPr>
              <a:t>RETURN</a:t>
            </a:r>
            <a:r>
              <a:rPr sz="2400" b="1" spc="175" dirty="0">
                <a:latin typeface="Arial"/>
                <a:cs typeface="Arial"/>
              </a:rPr>
              <a:t> </a:t>
            </a:r>
            <a:r>
              <a:rPr sz="2400" b="1" spc="-35" dirty="0">
                <a:latin typeface="Arial"/>
                <a:cs typeface="Arial"/>
              </a:rPr>
              <a:t>FIRE</a:t>
            </a:r>
            <a:endParaRPr sz="2400">
              <a:latin typeface="Arial"/>
              <a:cs typeface="Arial"/>
            </a:endParaRPr>
          </a:p>
          <a:p>
            <a:pPr marL="12700">
              <a:lnSpc>
                <a:spcPts val="2755"/>
              </a:lnSpc>
            </a:pPr>
            <a:r>
              <a:rPr sz="2400" b="1" spc="-35" dirty="0">
                <a:latin typeface="Arial"/>
                <a:cs typeface="Arial"/>
              </a:rPr>
              <a:t>AND</a:t>
            </a:r>
            <a:r>
              <a:rPr sz="2400" b="1" spc="35" dirty="0">
                <a:latin typeface="Arial"/>
                <a:cs typeface="Arial"/>
              </a:rPr>
              <a:t> </a:t>
            </a:r>
            <a:r>
              <a:rPr sz="2400" b="1" dirty="0">
                <a:latin typeface="Arial"/>
                <a:cs typeface="Arial"/>
              </a:rPr>
              <a:t>TAKE</a:t>
            </a:r>
            <a:r>
              <a:rPr sz="2400" b="1" spc="-65" dirty="0">
                <a:latin typeface="Arial"/>
                <a:cs typeface="Arial"/>
              </a:rPr>
              <a:t> </a:t>
            </a:r>
            <a:r>
              <a:rPr sz="2400" b="1" spc="-25" dirty="0">
                <a:latin typeface="Arial"/>
                <a:cs typeface="Arial"/>
              </a:rPr>
              <a:t>COVER</a:t>
            </a:r>
            <a:endParaRPr sz="2400">
              <a:latin typeface="Arial"/>
              <a:cs typeface="Arial"/>
            </a:endParaRPr>
          </a:p>
        </p:txBody>
      </p:sp>
      <p:sp>
        <p:nvSpPr>
          <p:cNvPr id="6" name="object 6"/>
          <p:cNvSpPr txBox="1"/>
          <p:nvPr/>
        </p:nvSpPr>
        <p:spPr>
          <a:xfrm>
            <a:off x="4685029" y="1912619"/>
            <a:ext cx="2894965" cy="1050290"/>
          </a:xfrm>
          <a:prstGeom prst="rect">
            <a:avLst/>
          </a:prstGeom>
        </p:spPr>
        <p:txBody>
          <a:bodyPr vert="horz" wrap="square" lIns="0" tIns="49530" rIns="0" bIns="0" rtlCol="0">
            <a:spAutoFit/>
          </a:bodyPr>
          <a:lstStyle/>
          <a:p>
            <a:pPr marL="12700" marR="5080">
              <a:lnSpc>
                <a:spcPct val="90000"/>
              </a:lnSpc>
              <a:spcBef>
                <a:spcPts val="390"/>
              </a:spcBef>
            </a:pPr>
            <a:r>
              <a:rPr sz="2400" b="1" spc="-35" dirty="0">
                <a:latin typeface="Arial"/>
                <a:cs typeface="Arial"/>
              </a:rPr>
              <a:t>DIRECT</a:t>
            </a:r>
            <a:r>
              <a:rPr sz="2400" b="1" spc="120" dirty="0">
                <a:latin typeface="Arial"/>
                <a:cs typeface="Arial"/>
              </a:rPr>
              <a:t> </a:t>
            </a:r>
            <a:r>
              <a:rPr sz="2400" b="1" spc="-15" dirty="0">
                <a:latin typeface="Arial"/>
                <a:cs typeface="Arial"/>
              </a:rPr>
              <a:t>CASUALTY </a:t>
            </a:r>
            <a:r>
              <a:rPr sz="2400" b="1" spc="-650" dirty="0">
                <a:latin typeface="Arial"/>
                <a:cs typeface="Arial"/>
              </a:rPr>
              <a:t> </a:t>
            </a:r>
            <a:r>
              <a:rPr sz="2400" b="1" spc="10" dirty="0">
                <a:latin typeface="Arial"/>
                <a:cs typeface="Arial"/>
              </a:rPr>
              <a:t>TO </a:t>
            </a:r>
            <a:r>
              <a:rPr sz="2400" b="1" spc="-30" dirty="0">
                <a:solidFill>
                  <a:srgbClr val="BB8542"/>
                </a:solidFill>
                <a:latin typeface="Arial"/>
                <a:cs typeface="Arial"/>
              </a:rPr>
              <a:t>REMAIN </a:t>
            </a:r>
            <a:r>
              <a:rPr sz="2400" b="1" spc="-25" dirty="0">
                <a:solidFill>
                  <a:srgbClr val="BB8542"/>
                </a:solidFill>
                <a:latin typeface="Arial"/>
                <a:cs typeface="Arial"/>
              </a:rPr>
              <a:t> </a:t>
            </a:r>
            <a:r>
              <a:rPr sz="2400" b="1" spc="-20" dirty="0">
                <a:solidFill>
                  <a:srgbClr val="BB8542"/>
                </a:solidFill>
                <a:latin typeface="Arial"/>
                <a:cs typeface="Arial"/>
              </a:rPr>
              <a:t>ENGAGED</a:t>
            </a:r>
            <a:endParaRPr sz="2400">
              <a:latin typeface="Arial"/>
              <a:cs typeface="Arial"/>
            </a:endParaRPr>
          </a:p>
        </p:txBody>
      </p:sp>
      <p:sp>
        <p:nvSpPr>
          <p:cNvPr id="7" name="object 7"/>
          <p:cNvSpPr txBox="1"/>
          <p:nvPr/>
        </p:nvSpPr>
        <p:spPr>
          <a:xfrm>
            <a:off x="4685029" y="3238817"/>
            <a:ext cx="3277235" cy="1374140"/>
          </a:xfrm>
          <a:prstGeom prst="rect">
            <a:avLst/>
          </a:prstGeom>
        </p:spPr>
        <p:txBody>
          <a:bodyPr vert="horz" wrap="square" lIns="0" tIns="49530" rIns="0" bIns="0" rtlCol="0">
            <a:spAutoFit/>
          </a:bodyPr>
          <a:lstStyle/>
          <a:p>
            <a:pPr marL="12700" marR="5080">
              <a:lnSpc>
                <a:spcPct val="90000"/>
              </a:lnSpc>
              <a:spcBef>
                <a:spcPts val="390"/>
              </a:spcBef>
            </a:pPr>
            <a:r>
              <a:rPr sz="2400" b="1" spc="-30" dirty="0">
                <a:latin typeface="Arial"/>
                <a:cs typeface="Arial"/>
              </a:rPr>
              <a:t>HAVE</a:t>
            </a:r>
            <a:r>
              <a:rPr sz="2400" b="1" spc="114" dirty="0">
                <a:latin typeface="Arial"/>
                <a:cs typeface="Arial"/>
              </a:rPr>
              <a:t> </a:t>
            </a:r>
            <a:r>
              <a:rPr sz="2400" b="1" spc="-15" dirty="0">
                <a:latin typeface="Arial"/>
                <a:cs typeface="Arial"/>
              </a:rPr>
              <a:t>CASUALTY </a:t>
            </a:r>
            <a:r>
              <a:rPr sz="2400" b="1" spc="-10" dirty="0">
                <a:latin typeface="Arial"/>
                <a:cs typeface="Arial"/>
              </a:rPr>
              <a:t> </a:t>
            </a:r>
            <a:r>
              <a:rPr sz="2400" b="1" spc="-20" dirty="0">
                <a:solidFill>
                  <a:srgbClr val="BB8542"/>
                </a:solidFill>
                <a:latin typeface="Arial"/>
                <a:cs typeface="Arial"/>
              </a:rPr>
              <a:t>MOVE</a:t>
            </a:r>
            <a:r>
              <a:rPr sz="2400" b="1" spc="625" dirty="0">
                <a:solidFill>
                  <a:srgbClr val="BB8542"/>
                </a:solidFill>
                <a:latin typeface="Arial"/>
                <a:cs typeface="Arial"/>
              </a:rPr>
              <a:t> </a:t>
            </a:r>
            <a:r>
              <a:rPr sz="2400" b="1" spc="15" dirty="0">
                <a:solidFill>
                  <a:srgbClr val="BB8542"/>
                </a:solidFill>
                <a:latin typeface="Arial"/>
                <a:cs typeface="Arial"/>
              </a:rPr>
              <a:t>TO </a:t>
            </a:r>
            <a:r>
              <a:rPr sz="2400" b="1" spc="-25" dirty="0">
                <a:solidFill>
                  <a:srgbClr val="BB8542"/>
                </a:solidFill>
                <a:latin typeface="Arial"/>
                <a:cs typeface="Arial"/>
              </a:rPr>
              <a:t>COVER </a:t>
            </a:r>
            <a:r>
              <a:rPr sz="2400" b="1" spc="-20" dirty="0">
                <a:solidFill>
                  <a:srgbClr val="BB8542"/>
                </a:solidFill>
                <a:latin typeface="Arial"/>
                <a:cs typeface="Arial"/>
              </a:rPr>
              <a:t> </a:t>
            </a:r>
            <a:r>
              <a:rPr sz="2400" b="1" spc="-35" dirty="0">
                <a:latin typeface="Arial"/>
                <a:cs typeface="Arial"/>
              </a:rPr>
              <a:t>AND</a:t>
            </a:r>
            <a:r>
              <a:rPr sz="2400" b="1" spc="45" dirty="0">
                <a:latin typeface="Arial"/>
                <a:cs typeface="Arial"/>
              </a:rPr>
              <a:t> </a:t>
            </a:r>
            <a:r>
              <a:rPr sz="2400" b="1" spc="-40" dirty="0">
                <a:solidFill>
                  <a:srgbClr val="BB8542"/>
                </a:solidFill>
                <a:latin typeface="Arial"/>
                <a:cs typeface="Arial"/>
              </a:rPr>
              <a:t>APPLY</a:t>
            </a:r>
            <a:r>
              <a:rPr sz="2400" b="1" spc="185" dirty="0">
                <a:solidFill>
                  <a:srgbClr val="BB8542"/>
                </a:solidFill>
                <a:latin typeface="Arial"/>
                <a:cs typeface="Arial"/>
              </a:rPr>
              <a:t> </a:t>
            </a:r>
            <a:r>
              <a:rPr sz="2400" b="1" spc="-5" dirty="0">
                <a:solidFill>
                  <a:srgbClr val="BB8542"/>
                </a:solidFill>
                <a:latin typeface="Arial"/>
                <a:cs typeface="Arial"/>
              </a:rPr>
              <a:t>SELF-AID</a:t>
            </a:r>
            <a:endParaRPr sz="2400">
              <a:latin typeface="Arial"/>
              <a:cs typeface="Arial"/>
            </a:endParaRPr>
          </a:p>
          <a:p>
            <a:pPr marL="12700">
              <a:lnSpc>
                <a:spcPts val="2555"/>
              </a:lnSpc>
            </a:pPr>
            <a:r>
              <a:rPr sz="2400" i="1" dirty="0">
                <a:latin typeface="Arial"/>
                <a:cs typeface="Arial"/>
              </a:rPr>
              <a:t>(if</a:t>
            </a:r>
            <a:r>
              <a:rPr sz="2400" i="1" spc="-100" dirty="0">
                <a:latin typeface="Arial"/>
                <a:cs typeface="Arial"/>
              </a:rPr>
              <a:t> </a:t>
            </a:r>
            <a:r>
              <a:rPr sz="2400" i="1" dirty="0">
                <a:latin typeface="Arial"/>
                <a:cs typeface="Arial"/>
              </a:rPr>
              <a:t>able)</a:t>
            </a:r>
            <a:endParaRPr sz="2400">
              <a:latin typeface="Arial"/>
              <a:cs typeface="Arial"/>
            </a:endParaRPr>
          </a:p>
        </p:txBody>
      </p:sp>
      <p:sp>
        <p:nvSpPr>
          <p:cNvPr id="8" name="object 8"/>
          <p:cNvSpPr txBox="1"/>
          <p:nvPr/>
        </p:nvSpPr>
        <p:spPr>
          <a:xfrm>
            <a:off x="4685029" y="4879085"/>
            <a:ext cx="2834005" cy="1384300"/>
          </a:xfrm>
          <a:prstGeom prst="rect">
            <a:avLst/>
          </a:prstGeom>
        </p:spPr>
        <p:txBody>
          <a:bodyPr vert="horz" wrap="square" lIns="0" tIns="48260" rIns="0" bIns="0" rtlCol="0">
            <a:spAutoFit/>
          </a:bodyPr>
          <a:lstStyle/>
          <a:p>
            <a:pPr marL="12700" marR="5080">
              <a:lnSpc>
                <a:spcPct val="90400"/>
              </a:lnSpc>
              <a:spcBef>
                <a:spcPts val="380"/>
              </a:spcBef>
            </a:pPr>
            <a:r>
              <a:rPr sz="2400" b="1" spc="-20" dirty="0">
                <a:latin typeface="Arial"/>
                <a:cs typeface="Arial"/>
              </a:rPr>
              <a:t>KEEP</a:t>
            </a:r>
            <a:r>
              <a:rPr sz="2400" b="1" spc="35" dirty="0">
                <a:latin typeface="Arial"/>
                <a:cs typeface="Arial"/>
              </a:rPr>
              <a:t> </a:t>
            </a:r>
            <a:r>
              <a:rPr sz="2400" b="1" spc="-15" dirty="0">
                <a:latin typeface="Arial"/>
                <a:cs typeface="Arial"/>
              </a:rPr>
              <a:t>CASUALTY </a:t>
            </a:r>
            <a:r>
              <a:rPr sz="2400" b="1" spc="-10" dirty="0">
                <a:latin typeface="Arial"/>
                <a:cs typeface="Arial"/>
              </a:rPr>
              <a:t> </a:t>
            </a:r>
            <a:r>
              <a:rPr sz="2400" b="1" spc="-35" dirty="0">
                <a:latin typeface="Arial"/>
                <a:cs typeface="Arial"/>
              </a:rPr>
              <a:t>FROM</a:t>
            </a:r>
            <a:r>
              <a:rPr sz="2400" b="1" spc="45" dirty="0">
                <a:latin typeface="Arial"/>
                <a:cs typeface="Arial"/>
              </a:rPr>
              <a:t> </a:t>
            </a:r>
            <a:r>
              <a:rPr sz="2400" b="1" spc="-45" dirty="0">
                <a:latin typeface="Arial"/>
                <a:cs typeface="Arial"/>
              </a:rPr>
              <a:t>SUSTAINING </a:t>
            </a:r>
            <a:r>
              <a:rPr sz="2400" b="1" spc="-655" dirty="0">
                <a:latin typeface="Arial"/>
                <a:cs typeface="Arial"/>
              </a:rPr>
              <a:t> </a:t>
            </a:r>
            <a:r>
              <a:rPr sz="2400" b="1" spc="-30" dirty="0">
                <a:latin typeface="Arial"/>
                <a:cs typeface="Arial"/>
              </a:rPr>
              <a:t>ADDITIONAL </a:t>
            </a:r>
            <a:r>
              <a:rPr sz="2400" b="1" spc="-25" dirty="0">
                <a:latin typeface="Arial"/>
                <a:cs typeface="Arial"/>
              </a:rPr>
              <a:t> </a:t>
            </a:r>
            <a:r>
              <a:rPr sz="2400" b="1" spc="-35" dirty="0">
                <a:latin typeface="Arial"/>
                <a:cs typeface="Arial"/>
              </a:rPr>
              <a:t>WOUNDS</a:t>
            </a:r>
            <a:endParaRPr sz="2400">
              <a:latin typeface="Arial"/>
              <a:cs typeface="Arial"/>
            </a:endParaRPr>
          </a:p>
        </p:txBody>
      </p:sp>
      <p:sp>
        <p:nvSpPr>
          <p:cNvPr id="9" name="object 9"/>
          <p:cNvSpPr txBox="1"/>
          <p:nvPr/>
        </p:nvSpPr>
        <p:spPr>
          <a:xfrm>
            <a:off x="1551686" y="5133022"/>
            <a:ext cx="1906905" cy="853440"/>
          </a:xfrm>
          <a:prstGeom prst="rect">
            <a:avLst/>
          </a:prstGeom>
        </p:spPr>
        <p:txBody>
          <a:bodyPr vert="horz" wrap="square" lIns="0" tIns="10795" rIns="0" bIns="0" rtlCol="0">
            <a:spAutoFit/>
          </a:bodyPr>
          <a:lstStyle/>
          <a:p>
            <a:pPr marL="12700" marR="5080">
              <a:lnSpc>
                <a:spcPct val="100800"/>
              </a:lnSpc>
              <a:spcBef>
                <a:spcPts val="85"/>
              </a:spcBef>
            </a:pPr>
            <a:r>
              <a:rPr sz="1800" spc="-5" dirty="0">
                <a:latin typeface="Arial MT"/>
                <a:cs typeface="Arial MT"/>
              </a:rPr>
              <a:t>Using </a:t>
            </a:r>
            <a:r>
              <a:rPr sz="1800" spc="-10" dirty="0">
                <a:latin typeface="Arial MT"/>
                <a:cs typeface="Arial MT"/>
              </a:rPr>
              <a:t>available </a:t>
            </a:r>
            <a:r>
              <a:rPr sz="1800" spc="-5" dirty="0">
                <a:latin typeface="Arial MT"/>
                <a:cs typeface="Arial MT"/>
              </a:rPr>
              <a:t> resources, </a:t>
            </a:r>
            <a:r>
              <a:rPr sz="1800" b="1" spc="-10" dirty="0">
                <a:latin typeface="Arial"/>
                <a:cs typeface="Arial"/>
              </a:rPr>
              <a:t>ensure </a:t>
            </a:r>
            <a:r>
              <a:rPr sz="1800" b="1" spc="-484" dirty="0">
                <a:latin typeface="Arial"/>
                <a:cs typeface="Arial"/>
              </a:rPr>
              <a:t> </a:t>
            </a:r>
            <a:r>
              <a:rPr sz="1800" b="1" spc="-15" dirty="0">
                <a:latin typeface="Arial"/>
                <a:cs typeface="Arial"/>
              </a:rPr>
              <a:t>scene</a:t>
            </a:r>
            <a:r>
              <a:rPr sz="1800" b="1" spc="55" dirty="0">
                <a:latin typeface="Arial"/>
                <a:cs typeface="Arial"/>
              </a:rPr>
              <a:t> </a:t>
            </a:r>
            <a:r>
              <a:rPr sz="1800" b="1" spc="-15" dirty="0">
                <a:latin typeface="Arial"/>
                <a:cs typeface="Arial"/>
              </a:rPr>
              <a:t>safety</a:t>
            </a:r>
            <a:endParaRPr sz="1800">
              <a:latin typeface="Arial"/>
              <a:cs typeface="Arial"/>
            </a:endParaRPr>
          </a:p>
        </p:txBody>
      </p:sp>
      <p:pic>
        <p:nvPicPr>
          <p:cNvPr id="10" name="object 10"/>
          <p:cNvPicPr/>
          <p:nvPr/>
        </p:nvPicPr>
        <p:blipFill>
          <a:blip r:embed="rId4" cstate="print"/>
          <a:stretch>
            <a:fillRect/>
          </a:stretch>
        </p:blipFill>
        <p:spPr>
          <a:xfrm>
            <a:off x="352425" y="3048000"/>
            <a:ext cx="962025" cy="933450"/>
          </a:xfrm>
          <a:prstGeom prst="rect">
            <a:avLst/>
          </a:prstGeom>
        </p:spPr>
      </p:pic>
      <p:sp>
        <p:nvSpPr>
          <p:cNvPr id="11" name="object 11"/>
          <p:cNvSpPr/>
          <p:nvPr/>
        </p:nvSpPr>
        <p:spPr>
          <a:xfrm>
            <a:off x="4133850" y="1924050"/>
            <a:ext cx="0" cy="4274185"/>
          </a:xfrm>
          <a:custGeom>
            <a:avLst/>
            <a:gdLst/>
            <a:ahLst/>
            <a:cxnLst/>
            <a:rect l="l" t="t" r="r" b="b"/>
            <a:pathLst>
              <a:path h="4274185">
                <a:moveTo>
                  <a:pt x="0" y="0"/>
                </a:moveTo>
                <a:lnTo>
                  <a:pt x="0" y="4273867"/>
                </a:lnTo>
              </a:path>
            </a:pathLst>
          </a:custGeom>
          <a:ln w="38100">
            <a:solidFill>
              <a:srgbClr val="888888"/>
            </a:solidFill>
            <a:prstDash val="dot"/>
          </a:ln>
        </p:spPr>
        <p:txBody>
          <a:bodyPr wrap="square" lIns="0" tIns="0" rIns="0" bIns="0" rtlCol="0"/>
          <a:lstStyle/>
          <a:p>
            <a:endParaRPr/>
          </a:p>
        </p:txBody>
      </p:sp>
      <p:sp>
        <p:nvSpPr>
          <p:cNvPr id="12" name="object 12"/>
          <p:cNvSpPr txBox="1"/>
          <p:nvPr/>
        </p:nvSpPr>
        <p:spPr>
          <a:xfrm>
            <a:off x="8663305" y="1912619"/>
            <a:ext cx="2898775" cy="3908425"/>
          </a:xfrm>
          <a:prstGeom prst="rect">
            <a:avLst/>
          </a:prstGeom>
        </p:spPr>
        <p:txBody>
          <a:bodyPr vert="horz" wrap="square" lIns="0" tIns="48260" rIns="0" bIns="0" rtlCol="0">
            <a:spAutoFit/>
          </a:bodyPr>
          <a:lstStyle/>
          <a:p>
            <a:pPr marL="12700" marR="723265">
              <a:lnSpc>
                <a:spcPct val="90400"/>
              </a:lnSpc>
              <a:spcBef>
                <a:spcPts val="380"/>
              </a:spcBef>
            </a:pPr>
            <a:r>
              <a:rPr sz="2400" b="1" spc="-15" dirty="0">
                <a:latin typeface="Arial"/>
                <a:cs typeface="Arial"/>
              </a:rPr>
              <a:t>STOP</a:t>
            </a:r>
            <a:r>
              <a:rPr sz="2400" b="1" spc="35" dirty="0">
                <a:latin typeface="Arial"/>
                <a:cs typeface="Arial"/>
              </a:rPr>
              <a:t> </a:t>
            </a:r>
            <a:r>
              <a:rPr sz="2400" b="1" spc="-5" dirty="0">
                <a:solidFill>
                  <a:srgbClr val="BB8542"/>
                </a:solidFill>
                <a:latin typeface="Arial"/>
                <a:cs typeface="Arial"/>
              </a:rPr>
              <a:t>LIFE- </a:t>
            </a:r>
            <a:r>
              <a:rPr sz="2400" b="1" dirty="0">
                <a:solidFill>
                  <a:srgbClr val="BB8542"/>
                </a:solidFill>
                <a:latin typeface="Arial"/>
                <a:cs typeface="Arial"/>
              </a:rPr>
              <a:t> </a:t>
            </a:r>
            <a:r>
              <a:rPr sz="2400" b="1" spc="30" dirty="0">
                <a:solidFill>
                  <a:srgbClr val="BB8542"/>
                </a:solidFill>
                <a:latin typeface="Arial"/>
                <a:cs typeface="Arial"/>
              </a:rPr>
              <a:t>T</a:t>
            </a:r>
            <a:r>
              <a:rPr sz="2400" b="1" spc="-85" dirty="0">
                <a:solidFill>
                  <a:srgbClr val="BB8542"/>
                </a:solidFill>
                <a:latin typeface="Arial"/>
                <a:cs typeface="Arial"/>
              </a:rPr>
              <a:t>HR</a:t>
            </a:r>
            <a:r>
              <a:rPr sz="2400" b="1" spc="-25" dirty="0">
                <a:solidFill>
                  <a:srgbClr val="BB8542"/>
                </a:solidFill>
                <a:latin typeface="Arial"/>
                <a:cs typeface="Arial"/>
              </a:rPr>
              <a:t>E</a:t>
            </a:r>
            <a:r>
              <a:rPr sz="2400" b="1" dirty="0">
                <a:solidFill>
                  <a:srgbClr val="BB8542"/>
                </a:solidFill>
                <a:latin typeface="Arial"/>
                <a:cs typeface="Arial"/>
              </a:rPr>
              <a:t>A</a:t>
            </a:r>
            <a:r>
              <a:rPr sz="2400" b="1" spc="20" dirty="0">
                <a:solidFill>
                  <a:srgbClr val="BB8542"/>
                </a:solidFill>
                <a:latin typeface="Arial"/>
                <a:cs typeface="Arial"/>
              </a:rPr>
              <a:t>T</a:t>
            </a:r>
            <a:r>
              <a:rPr sz="2400" b="1" spc="-25" dirty="0">
                <a:solidFill>
                  <a:srgbClr val="BB8542"/>
                </a:solidFill>
                <a:latin typeface="Arial"/>
                <a:cs typeface="Arial"/>
              </a:rPr>
              <a:t>E</a:t>
            </a:r>
            <a:r>
              <a:rPr sz="2400" b="1" spc="-85" dirty="0">
                <a:solidFill>
                  <a:srgbClr val="BB8542"/>
                </a:solidFill>
                <a:latin typeface="Arial"/>
                <a:cs typeface="Arial"/>
              </a:rPr>
              <a:t>N</a:t>
            </a:r>
            <a:r>
              <a:rPr sz="2400" b="1" spc="-70" dirty="0">
                <a:solidFill>
                  <a:srgbClr val="BB8542"/>
                </a:solidFill>
                <a:latin typeface="Arial"/>
                <a:cs typeface="Arial"/>
              </a:rPr>
              <a:t>I</a:t>
            </a:r>
            <a:r>
              <a:rPr sz="2400" b="1" spc="-85" dirty="0">
                <a:solidFill>
                  <a:srgbClr val="BB8542"/>
                </a:solidFill>
                <a:latin typeface="Arial"/>
                <a:cs typeface="Arial"/>
              </a:rPr>
              <a:t>N</a:t>
            </a:r>
            <a:r>
              <a:rPr sz="2400" b="1" dirty="0">
                <a:solidFill>
                  <a:srgbClr val="BB8542"/>
                </a:solidFill>
                <a:latin typeface="Arial"/>
                <a:cs typeface="Arial"/>
              </a:rPr>
              <a:t>G  </a:t>
            </a:r>
            <a:r>
              <a:rPr sz="2400" b="1" spc="-30" dirty="0">
                <a:solidFill>
                  <a:srgbClr val="BB8542"/>
                </a:solidFill>
                <a:latin typeface="Arial"/>
                <a:cs typeface="Arial"/>
              </a:rPr>
              <a:t>EXTERNAL </a:t>
            </a:r>
            <a:r>
              <a:rPr sz="2400" b="1" spc="-25" dirty="0">
                <a:solidFill>
                  <a:srgbClr val="BB8542"/>
                </a:solidFill>
                <a:latin typeface="Arial"/>
                <a:cs typeface="Arial"/>
              </a:rPr>
              <a:t> </a:t>
            </a:r>
            <a:r>
              <a:rPr sz="2400" b="1" spc="-35" dirty="0">
                <a:solidFill>
                  <a:srgbClr val="BB8542"/>
                </a:solidFill>
                <a:latin typeface="Arial"/>
                <a:cs typeface="Arial"/>
              </a:rPr>
              <a:t>HEMORRAGE</a:t>
            </a:r>
            <a:endParaRPr sz="2400">
              <a:latin typeface="Arial"/>
              <a:cs typeface="Arial"/>
            </a:endParaRPr>
          </a:p>
          <a:p>
            <a:pPr marL="12700">
              <a:lnSpc>
                <a:spcPts val="2630"/>
              </a:lnSpc>
            </a:pPr>
            <a:r>
              <a:rPr sz="2400" i="1" dirty="0">
                <a:latin typeface="Arial"/>
                <a:cs typeface="Arial"/>
              </a:rPr>
              <a:t>(if</a:t>
            </a:r>
            <a:r>
              <a:rPr sz="2400" i="1" spc="-75" dirty="0">
                <a:latin typeface="Arial"/>
                <a:cs typeface="Arial"/>
              </a:rPr>
              <a:t> </a:t>
            </a:r>
            <a:r>
              <a:rPr sz="2400" i="1" dirty="0">
                <a:latin typeface="Arial"/>
                <a:cs typeface="Arial"/>
              </a:rPr>
              <a:t>tactically</a:t>
            </a:r>
            <a:r>
              <a:rPr sz="2400" i="1" spc="-15" dirty="0">
                <a:latin typeface="Arial"/>
                <a:cs typeface="Arial"/>
              </a:rPr>
              <a:t> </a:t>
            </a:r>
            <a:r>
              <a:rPr sz="2400" i="1" dirty="0">
                <a:latin typeface="Arial"/>
                <a:cs typeface="Arial"/>
              </a:rPr>
              <a:t>feasible)</a:t>
            </a:r>
            <a:endParaRPr sz="2400">
              <a:latin typeface="Arial"/>
              <a:cs typeface="Arial"/>
            </a:endParaRPr>
          </a:p>
          <a:p>
            <a:pPr marL="12700" marR="5080">
              <a:lnSpc>
                <a:spcPct val="90400"/>
              </a:lnSpc>
              <a:spcBef>
                <a:spcPts val="1650"/>
              </a:spcBef>
              <a:tabLst>
                <a:tab pos="1995805" algn="l"/>
              </a:tabLst>
            </a:pPr>
            <a:r>
              <a:rPr sz="2400" b="1" spc="-30" dirty="0">
                <a:latin typeface="Arial"/>
                <a:cs typeface="Arial"/>
              </a:rPr>
              <a:t>HAVE</a:t>
            </a:r>
            <a:r>
              <a:rPr sz="2400" b="1" spc="120" dirty="0">
                <a:latin typeface="Arial"/>
                <a:cs typeface="Arial"/>
              </a:rPr>
              <a:t> </a:t>
            </a:r>
            <a:r>
              <a:rPr sz="2400" b="1" spc="-60" dirty="0">
                <a:latin typeface="Arial"/>
                <a:cs typeface="Arial"/>
              </a:rPr>
              <a:t>UNIT </a:t>
            </a:r>
            <a:r>
              <a:rPr sz="2400" b="1" spc="-55" dirty="0">
                <a:latin typeface="Arial"/>
                <a:cs typeface="Arial"/>
              </a:rPr>
              <a:t> </a:t>
            </a:r>
            <a:r>
              <a:rPr sz="2400" b="1" spc="-105" dirty="0">
                <a:latin typeface="Arial"/>
                <a:cs typeface="Arial"/>
              </a:rPr>
              <a:t>P</a:t>
            </a:r>
            <a:r>
              <a:rPr sz="2400" b="1" spc="-30" dirty="0">
                <a:latin typeface="Arial"/>
                <a:cs typeface="Arial"/>
              </a:rPr>
              <a:t>E</a:t>
            </a:r>
            <a:r>
              <a:rPr sz="2400" b="1" spc="-85" dirty="0">
                <a:latin typeface="Arial"/>
                <a:cs typeface="Arial"/>
              </a:rPr>
              <a:t>R</a:t>
            </a:r>
            <a:r>
              <a:rPr sz="2400" b="1" spc="-30" dirty="0">
                <a:latin typeface="Arial"/>
                <a:cs typeface="Arial"/>
              </a:rPr>
              <a:t>S</a:t>
            </a:r>
            <a:r>
              <a:rPr sz="2400" b="1" spc="-70" dirty="0">
                <a:latin typeface="Arial"/>
                <a:cs typeface="Arial"/>
              </a:rPr>
              <a:t>O</a:t>
            </a:r>
            <a:r>
              <a:rPr sz="2400" b="1" spc="-10" dirty="0">
                <a:latin typeface="Arial"/>
                <a:cs typeface="Arial"/>
              </a:rPr>
              <a:t>NN</a:t>
            </a:r>
            <a:r>
              <a:rPr sz="2400" b="1" spc="-30" dirty="0">
                <a:latin typeface="Arial"/>
                <a:cs typeface="Arial"/>
              </a:rPr>
              <a:t>E</a:t>
            </a:r>
            <a:r>
              <a:rPr sz="2400" b="1" dirty="0">
                <a:latin typeface="Arial"/>
                <a:cs typeface="Arial"/>
              </a:rPr>
              <a:t>L	</a:t>
            </a:r>
            <a:r>
              <a:rPr sz="2400" b="1" spc="20" dirty="0">
                <a:latin typeface="Arial"/>
                <a:cs typeface="Arial"/>
              </a:rPr>
              <a:t>M</a:t>
            </a:r>
            <a:r>
              <a:rPr sz="2400" b="1" spc="-70" dirty="0">
                <a:latin typeface="Arial"/>
                <a:cs typeface="Arial"/>
              </a:rPr>
              <a:t>O</a:t>
            </a:r>
            <a:r>
              <a:rPr sz="2400" b="1" spc="-30" dirty="0">
                <a:latin typeface="Arial"/>
                <a:cs typeface="Arial"/>
              </a:rPr>
              <a:t>V</a:t>
            </a:r>
            <a:r>
              <a:rPr sz="2400" b="1" dirty="0">
                <a:latin typeface="Arial"/>
                <a:cs typeface="Arial"/>
              </a:rPr>
              <a:t>E  </a:t>
            </a:r>
            <a:r>
              <a:rPr sz="2400" b="1" spc="-10" dirty="0">
                <a:latin typeface="Arial"/>
                <a:cs typeface="Arial"/>
              </a:rPr>
              <a:t>CASUALTY</a:t>
            </a:r>
            <a:r>
              <a:rPr sz="2400" b="1" spc="40" dirty="0">
                <a:latin typeface="Arial"/>
                <a:cs typeface="Arial"/>
              </a:rPr>
              <a:t> </a:t>
            </a:r>
            <a:r>
              <a:rPr sz="2400" b="1" spc="15" dirty="0">
                <a:latin typeface="Arial"/>
                <a:cs typeface="Arial"/>
              </a:rPr>
              <a:t>TO </a:t>
            </a:r>
            <a:r>
              <a:rPr sz="2400" b="1" spc="20" dirty="0">
                <a:latin typeface="Arial"/>
                <a:cs typeface="Arial"/>
              </a:rPr>
              <a:t> </a:t>
            </a:r>
            <a:r>
              <a:rPr sz="2400" b="1" spc="-25" dirty="0">
                <a:latin typeface="Arial"/>
                <a:cs typeface="Arial"/>
              </a:rPr>
              <a:t>COVER</a:t>
            </a:r>
            <a:endParaRPr sz="2400">
              <a:latin typeface="Arial"/>
              <a:cs typeface="Arial"/>
            </a:endParaRPr>
          </a:p>
          <a:p>
            <a:pPr marL="12700" marR="108585">
              <a:lnSpc>
                <a:spcPts val="2550"/>
              </a:lnSpc>
              <a:spcBef>
                <a:spcPts val="110"/>
              </a:spcBef>
            </a:pPr>
            <a:r>
              <a:rPr sz="2400" i="1" dirty="0">
                <a:latin typeface="Arial"/>
                <a:cs typeface="Arial"/>
              </a:rPr>
              <a:t>(if</a:t>
            </a:r>
            <a:r>
              <a:rPr sz="2400" i="1" spc="-75" dirty="0">
                <a:latin typeface="Arial"/>
                <a:cs typeface="Arial"/>
              </a:rPr>
              <a:t> </a:t>
            </a:r>
            <a:r>
              <a:rPr sz="2400" i="1" dirty="0">
                <a:latin typeface="Arial"/>
                <a:cs typeface="Arial"/>
              </a:rPr>
              <a:t>casualty</a:t>
            </a:r>
            <a:r>
              <a:rPr sz="2400" i="1" spc="-10" dirty="0">
                <a:latin typeface="Arial"/>
                <a:cs typeface="Arial"/>
              </a:rPr>
              <a:t> </a:t>
            </a:r>
            <a:r>
              <a:rPr sz="2400" i="1" spc="-5" dirty="0">
                <a:latin typeface="Arial"/>
                <a:cs typeface="Arial"/>
              </a:rPr>
              <a:t>is</a:t>
            </a:r>
            <a:r>
              <a:rPr sz="2400" i="1" spc="-15" dirty="0">
                <a:latin typeface="Arial"/>
                <a:cs typeface="Arial"/>
              </a:rPr>
              <a:t> </a:t>
            </a:r>
            <a:r>
              <a:rPr sz="2400" i="1" spc="5" dirty="0">
                <a:latin typeface="Arial"/>
                <a:cs typeface="Arial"/>
              </a:rPr>
              <a:t>unable </a:t>
            </a:r>
            <a:r>
              <a:rPr sz="2400" i="1" spc="-650" dirty="0">
                <a:latin typeface="Arial"/>
                <a:cs typeface="Arial"/>
              </a:rPr>
              <a:t> </a:t>
            </a:r>
            <a:r>
              <a:rPr sz="2400" i="1" dirty="0">
                <a:latin typeface="Arial"/>
                <a:cs typeface="Arial"/>
              </a:rPr>
              <a:t>to</a:t>
            </a:r>
            <a:r>
              <a:rPr sz="2400" i="1" spc="-60" dirty="0">
                <a:latin typeface="Arial"/>
                <a:cs typeface="Arial"/>
              </a:rPr>
              <a:t> </a:t>
            </a:r>
            <a:r>
              <a:rPr sz="2400" i="1" spc="-5" dirty="0">
                <a:latin typeface="Arial"/>
                <a:cs typeface="Arial"/>
              </a:rPr>
              <a:t>move)</a:t>
            </a:r>
            <a:endParaRPr sz="2400">
              <a:latin typeface="Arial"/>
              <a:cs typeface="Arial"/>
            </a:endParaRPr>
          </a:p>
        </p:txBody>
      </p:sp>
      <p:sp>
        <p:nvSpPr>
          <p:cNvPr id="13" name="object 13"/>
          <p:cNvSpPr txBox="1"/>
          <p:nvPr/>
        </p:nvSpPr>
        <p:spPr>
          <a:xfrm>
            <a:off x="1350391" y="3034728"/>
            <a:ext cx="2293620" cy="1130300"/>
          </a:xfrm>
          <a:prstGeom prst="rect">
            <a:avLst/>
          </a:prstGeom>
        </p:spPr>
        <p:txBody>
          <a:bodyPr vert="horz" wrap="square" lIns="0" tIns="12700" rIns="0" bIns="0" rtlCol="0">
            <a:spAutoFit/>
          </a:bodyPr>
          <a:lstStyle/>
          <a:p>
            <a:pPr marL="12700">
              <a:lnSpc>
                <a:spcPct val="100000"/>
              </a:lnSpc>
              <a:spcBef>
                <a:spcPts val="100"/>
              </a:spcBef>
            </a:pPr>
            <a:r>
              <a:rPr sz="1800" b="1" u="heavy" spc="-10" dirty="0">
                <a:uFill>
                  <a:solidFill>
                    <a:srgbClr val="000000"/>
                  </a:solidFill>
                </a:uFill>
                <a:latin typeface="Arial"/>
                <a:cs typeface="Arial"/>
              </a:rPr>
              <a:t>NEVER</a:t>
            </a:r>
            <a:r>
              <a:rPr sz="1800" b="1" spc="-20" dirty="0">
                <a:latin typeface="Arial"/>
                <a:cs typeface="Arial"/>
              </a:rPr>
              <a:t> </a:t>
            </a:r>
            <a:r>
              <a:rPr sz="1800" b="1" spc="10" dirty="0">
                <a:latin typeface="Arial"/>
                <a:cs typeface="Arial"/>
              </a:rPr>
              <a:t>ATTEMPT</a:t>
            </a:r>
            <a:r>
              <a:rPr sz="1800" b="1" spc="-110" dirty="0">
                <a:latin typeface="Arial"/>
                <a:cs typeface="Arial"/>
              </a:rPr>
              <a:t> </a:t>
            </a:r>
            <a:r>
              <a:rPr sz="1800" spc="10" dirty="0">
                <a:latin typeface="Arial MT"/>
                <a:cs typeface="Arial MT"/>
              </a:rPr>
              <a:t>to</a:t>
            </a:r>
            <a:endParaRPr sz="1800">
              <a:latin typeface="Arial MT"/>
              <a:cs typeface="Arial MT"/>
            </a:endParaRPr>
          </a:p>
          <a:p>
            <a:pPr marL="12700" marR="5080">
              <a:lnSpc>
                <a:spcPts val="2180"/>
              </a:lnSpc>
              <a:spcBef>
                <a:spcPts val="75"/>
              </a:spcBef>
            </a:pPr>
            <a:r>
              <a:rPr sz="1800" dirty="0">
                <a:latin typeface="Arial MT"/>
                <a:cs typeface="Arial MT"/>
              </a:rPr>
              <a:t>r</a:t>
            </a:r>
            <a:r>
              <a:rPr sz="1800" spc="-30" dirty="0">
                <a:latin typeface="Arial MT"/>
                <a:cs typeface="Arial MT"/>
              </a:rPr>
              <a:t>e</a:t>
            </a:r>
            <a:r>
              <a:rPr sz="1800" dirty="0">
                <a:latin typeface="Arial MT"/>
                <a:cs typeface="Arial MT"/>
              </a:rPr>
              <a:t>sc</a:t>
            </a:r>
            <a:r>
              <a:rPr sz="1800" spc="40" dirty="0">
                <a:latin typeface="Arial MT"/>
                <a:cs typeface="Arial MT"/>
              </a:rPr>
              <a:t>u</a:t>
            </a:r>
            <a:r>
              <a:rPr sz="1800" dirty="0">
                <a:latin typeface="Arial MT"/>
                <a:cs typeface="Arial MT"/>
              </a:rPr>
              <a:t>e</a:t>
            </a:r>
            <a:r>
              <a:rPr sz="1800" spc="-5" dirty="0">
                <a:latin typeface="Arial MT"/>
                <a:cs typeface="Arial MT"/>
              </a:rPr>
              <a:t> </a:t>
            </a:r>
            <a:r>
              <a:rPr sz="1800" dirty="0">
                <a:latin typeface="Arial MT"/>
                <a:cs typeface="Arial MT"/>
              </a:rPr>
              <a:t>a</a:t>
            </a:r>
            <a:r>
              <a:rPr sz="1800" spc="-5" dirty="0">
                <a:latin typeface="Arial MT"/>
                <a:cs typeface="Arial MT"/>
              </a:rPr>
              <a:t> </a:t>
            </a:r>
            <a:r>
              <a:rPr sz="1800" dirty="0">
                <a:latin typeface="Arial MT"/>
                <a:cs typeface="Arial MT"/>
              </a:rPr>
              <a:t>c</a:t>
            </a:r>
            <a:r>
              <a:rPr sz="1800" spc="-30" dirty="0">
                <a:latin typeface="Arial MT"/>
                <a:cs typeface="Arial MT"/>
              </a:rPr>
              <a:t>a</a:t>
            </a:r>
            <a:r>
              <a:rPr sz="1800" dirty="0">
                <a:latin typeface="Arial MT"/>
                <a:cs typeface="Arial MT"/>
              </a:rPr>
              <a:t>s</a:t>
            </a:r>
            <a:r>
              <a:rPr sz="1800" spc="45" dirty="0">
                <a:latin typeface="Arial MT"/>
                <a:cs typeface="Arial MT"/>
              </a:rPr>
              <a:t>u</a:t>
            </a:r>
            <a:r>
              <a:rPr sz="1800" spc="-30" dirty="0">
                <a:latin typeface="Arial MT"/>
                <a:cs typeface="Arial MT"/>
              </a:rPr>
              <a:t>a</a:t>
            </a:r>
            <a:r>
              <a:rPr sz="1800" spc="45" dirty="0">
                <a:latin typeface="Arial MT"/>
                <a:cs typeface="Arial MT"/>
              </a:rPr>
              <a:t>l</a:t>
            </a:r>
            <a:r>
              <a:rPr sz="1800" spc="20" dirty="0">
                <a:latin typeface="Arial MT"/>
                <a:cs typeface="Arial MT"/>
              </a:rPr>
              <a:t>t</a:t>
            </a:r>
            <a:r>
              <a:rPr sz="1800" dirty="0">
                <a:latin typeface="Arial MT"/>
                <a:cs typeface="Arial MT"/>
              </a:rPr>
              <a:t>y</a:t>
            </a:r>
            <a:r>
              <a:rPr sz="1800" spc="-130" dirty="0">
                <a:latin typeface="Arial MT"/>
                <a:cs typeface="Arial MT"/>
              </a:rPr>
              <a:t> </a:t>
            </a:r>
            <a:r>
              <a:rPr sz="1800" spc="45" dirty="0">
                <a:latin typeface="Arial MT"/>
                <a:cs typeface="Arial MT"/>
              </a:rPr>
              <a:t>un</a:t>
            </a:r>
            <a:r>
              <a:rPr sz="1800" spc="20" dirty="0">
                <a:latin typeface="Arial MT"/>
                <a:cs typeface="Arial MT"/>
              </a:rPr>
              <a:t>t</a:t>
            </a:r>
            <a:r>
              <a:rPr sz="1800" spc="-30" dirty="0">
                <a:latin typeface="Arial MT"/>
                <a:cs typeface="Arial MT"/>
              </a:rPr>
              <a:t>i</a:t>
            </a:r>
            <a:r>
              <a:rPr sz="1800" dirty="0">
                <a:latin typeface="Arial MT"/>
                <a:cs typeface="Arial MT"/>
              </a:rPr>
              <a:t>l  </a:t>
            </a:r>
            <a:r>
              <a:rPr sz="1800" spc="5" dirty="0">
                <a:latin typeface="Arial MT"/>
                <a:cs typeface="Arial MT"/>
              </a:rPr>
              <a:t>hostile</a:t>
            </a:r>
            <a:r>
              <a:rPr sz="1800" spc="-85" dirty="0">
                <a:latin typeface="Arial MT"/>
                <a:cs typeface="Arial MT"/>
              </a:rPr>
              <a:t> </a:t>
            </a:r>
            <a:r>
              <a:rPr sz="1800" spc="-5" dirty="0">
                <a:latin typeface="Arial MT"/>
                <a:cs typeface="Arial MT"/>
              </a:rPr>
              <a:t>fire</a:t>
            </a:r>
            <a:r>
              <a:rPr sz="1800" spc="-10" dirty="0">
                <a:latin typeface="Arial MT"/>
                <a:cs typeface="Arial MT"/>
              </a:rPr>
              <a:t> </a:t>
            </a:r>
            <a:r>
              <a:rPr sz="1800" spc="-15" dirty="0">
                <a:latin typeface="Arial MT"/>
                <a:cs typeface="Arial MT"/>
              </a:rPr>
              <a:t>is</a:t>
            </a:r>
            <a:endParaRPr sz="1800">
              <a:latin typeface="Arial MT"/>
              <a:cs typeface="Arial MT"/>
            </a:endParaRPr>
          </a:p>
          <a:p>
            <a:pPr marL="12700">
              <a:lnSpc>
                <a:spcPts val="2100"/>
              </a:lnSpc>
            </a:pPr>
            <a:r>
              <a:rPr sz="1800" b="1" spc="-15" dirty="0">
                <a:latin typeface="Arial"/>
                <a:cs typeface="Arial"/>
              </a:rPr>
              <a:t>suppressed</a:t>
            </a:r>
            <a:endParaRPr sz="1800">
              <a:latin typeface="Arial"/>
              <a:cs typeface="Arial"/>
            </a:endParaRPr>
          </a:p>
        </p:txBody>
      </p:sp>
      <p:sp>
        <p:nvSpPr>
          <p:cNvPr id="14" name="object 14"/>
          <p:cNvSpPr/>
          <p:nvPr/>
        </p:nvSpPr>
        <p:spPr>
          <a:xfrm>
            <a:off x="8153400" y="1924050"/>
            <a:ext cx="20320" cy="4316730"/>
          </a:xfrm>
          <a:custGeom>
            <a:avLst/>
            <a:gdLst/>
            <a:ahLst/>
            <a:cxnLst/>
            <a:rect l="l" t="t" r="r" b="b"/>
            <a:pathLst>
              <a:path w="20320" h="4316730">
                <a:moveTo>
                  <a:pt x="0" y="0"/>
                </a:moveTo>
                <a:lnTo>
                  <a:pt x="19939" y="4316222"/>
                </a:lnTo>
              </a:path>
            </a:pathLst>
          </a:custGeom>
          <a:ln w="38099">
            <a:solidFill>
              <a:srgbClr val="888888"/>
            </a:solidFill>
            <a:prstDash val="dot"/>
          </a:ln>
        </p:spPr>
        <p:txBody>
          <a:bodyPr wrap="square" lIns="0" tIns="0" rIns="0" bIns="0" rtlCol="0"/>
          <a:lstStyle/>
          <a:p>
            <a:endParaRPr/>
          </a:p>
        </p:txBody>
      </p:sp>
      <p:sp>
        <p:nvSpPr>
          <p:cNvPr id="15" name="object 15"/>
          <p:cNvSpPr/>
          <p:nvPr/>
        </p:nvSpPr>
        <p:spPr>
          <a:xfrm>
            <a:off x="585787" y="1976501"/>
            <a:ext cx="0" cy="612140"/>
          </a:xfrm>
          <a:custGeom>
            <a:avLst/>
            <a:gdLst/>
            <a:ahLst/>
            <a:cxnLst/>
            <a:rect l="l" t="t" r="r" b="b"/>
            <a:pathLst>
              <a:path h="612139">
                <a:moveTo>
                  <a:pt x="0" y="611886"/>
                </a:moveTo>
                <a:lnTo>
                  <a:pt x="0" y="0"/>
                </a:lnTo>
              </a:path>
            </a:pathLst>
          </a:custGeom>
          <a:ln w="101600">
            <a:solidFill>
              <a:srgbClr val="CD9146"/>
            </a:solidFill>
          </a:ln>
        </p:spPr>
        <p:txBody>
          <a:bodyPr wrap="square" lIns="0" tIns="0" rIns="0" bIns="0" rtlCol="0"/>
          <a:lstStyle/>
          <a:p>
            <a:endParaRPr/>
          </a:p>
        </p:txBody>
      </p:sp>
      <p:sp>
        <p:nvSpPr>
          <p:cNvPr id="16" name="object 16"/>
          <p:cNvSpPr/>
          <p:nvPr/>
        </p:nvSpPr>
        <p:spPr>
          <a:xfrm>
            <a:off x="4405248" y="1976501"/>
            <a:ext cx="635" cy="942340"/>
          </a:xfrm>
          <a:custGeom>
            <a:avLst/>
            <a:gdLst/>
            <a:ahLst/>
            <a:cxnLst/>
            <a:rect l="l" t="t" r="r" b="b"/>
            <a:pathLst>
              <a:path w="635" h="942339">
                <a:moveTo>
                  <a:pt x="126" y="942086"/>
                </a:moveTo>
                <a:lnTo>
                  <a:pt x="0" y="0"/>
                </a:lnTo>
              </a:path>
            </a:pathLst>
          </a:custGeom>
          <a:ln w="101600">
            <a:solidFill>
              <a:srgbClr val="CD9146"/>
            </a:solidFill>
          </a:ln>
        </p:spPr>
        <p:txBody>
          <a:bodyPr wrap="square" lIns="0" tIns="0" rIns="0" bIns="0" rtlCol="0"/>
          <a:lstStyle/>
          <a:p>
            <a:endParaRPr/>
          </a:p>
        </p:txBody>
      </p:sp>
      <p:sp>
        <p:nvSpPr>
          <p:cNvPr id="17" name="object 17"/>
          <p:cNvSpPr/>
          <p:nvPr/>
        </p:nvSpPr>
        <p:spPr>
          <a:xfrm>
            <a:off x="4405376" y="3281426"/>
            <a:ext cx="1905" cy="1368425"/>
          </a:xfrm>
          <a:custGeom>
            <a:avLst/>
            <a:gdLst/>
            <a:ahLst/>
            <a:cxnLst/>
            <a:rect l="l" t="t" r="r" b="b"/>
            <a:pathLst>
              <a:path w="1904" h="1368425">
                <a:moveTo>
                  <a:pt x="0" y="1368171"/>
                </a:moveTo>
                <a:lnTo>
                  <a:pt x="1904" y="0"/>
                </a:lnTo>
              </a:path>
            </a:pathLst>
          </a:custGeom>
          <a:ln w="101600">
            <a:solidFill>
              <a:srgbClr val="CD9146"/>
            </a:solidFill>
          </a:ln>
        </p:spPr>
        <p:txBody>
          <a:bodyPr wrap="square" lIns="0" tIns="0" rIns="0" bIns="0" rtlCol="0"/>
          <a:lstStyle/>
          <a:p>
            <a:endParaRPr/>
          </a:p>
        </p:txBody>
      </p:sp>
      <p:sp>
        <p:nvSpPr>
          <p:cNvPr id="18" name="object 18"/>
          <p:cNvSpPr/>
          <p:nvPr/>
        </p:nvSpPr>
        <p:spPr>
          <a:xfrm>
            <a:off x="4405248" y="4929123"/>
            <a:ext cx="635" cy="1281430"/>
          </a:xfrm>
          <a:custGeom>
            <a:avLst/>
            <a:gdLst/>
            <a:ahLst/>
            <a:cxnLst/>
            <a:rect l="l" t="t" r="r" b="b"/>
            <a:pathLst>
              <a:path w="635" h="1281429">
                <a:moveTo>
                  <a:pt x="126" y="1281302"/>
                </a:moveTo>
                <a:lnTo>
                  <a:pt x="0" y="0"/>
                </a:lnTo>
              </a:path>
            </a:pathLst>
          </a:custGeom>
          <a:ln w="101600">
            <a:solidFill>
              <a:srgbClr val="CD9146"/>
            </a:solidFill>
          </a:ln>
        </p:spPr>
        <p:txBody>
          <a:bodyPr wrap="square" lIns="0" tIns="0" rIns="0" bIns="0" rtlCol="0"/>
          <a:lstStyle/>
          <a:p>
            <a:endParaRPr/>
          </a:p>
        </p:txBody>
      </p:sp>
      <p:sp>
        <p:nvSpPr>
          <p:cNvPr id="19" name="object 19"/>
          <p:cNvSpPr/>
          <p:nvPr/>
        </p:nvSpPr>
        <p:spPr>
          <a:xfrm>
            <a:off x="8377173" y="1976501"/>
            <a:ext cx="635" cy="1708150"/>
          </a:xfrm>
          <a:custGeom>
            <a:avLst/>
            <a:gdLst/>
            <a:ahLst/>
            <a:cxnLst/>
            <a:rect l="l" t="t" r="r" b="b"/>
            <a:pathLst>
              <a:path w="634" h="1708150">
                <a:moveTo>
                  <a:pt x="126" y="1708023"/>
                </a:moveTo>
                <a:lnTo>
                  <a:pt x="0" y="0"/>
                </a:lnTo>
              </a:path>
            </a:pathLst>
          </a:custGeom>
          <a:ln w="101600">
            <a:solidFill>
              <a:srgbClr val="CD9146"/>
            </a:solidFill>
          </a:ln>
        </p:spPr>
        <p:txBody>
          <a:bodyPr wrap="square" lIns="0" tIns="0" rIns="0" bIns="0" rtlCol="0"/>
          <a:lstStyle/>
          <a:p>
            <a:endParaRPr/>
          </a:p>
        </p:txBody>
      </p:sp>
      <p:sp>
        <p:nvSpPr>
          <p:cNvPr id="20" name="object 20"/>
          <p:cNvSpPr/>
          <p:nvPr/>
        </p:nvSpPr>
        <p:spPr>
          <a:xfrm>
            <a:off x="8377173" y="3862323"/>
            <a:ext cx="635" cy="1949450"/>
          </a:xfrm>
          <a:custGeom>
            <a:avLst/>
            <a:gdLst/>
            <a:ahLst/>
            <a:cxnLst/>
            <a:rect l="l" t="t" r="r" b="b"/>
            <a:pathLst>
              <a:path w="634" h="1949450">
                <a:moveTo>
                  <a:pt x="126" y="1948967"/>
                </a:moveTo>
                <a:lnTo>
                  <a:pt x="0" y="0"/>
                </a:lnTo>
              </a:path>
            </a:pathLst>
          </a:custGeom>
          <a:ln w="101600">
            <a:solidFill>
              <a:srgbClr val="CD9146"/>
            </a:solidFill>
          </a:ln>
        </p:spPr>
        <p:txBody>
          <a:bodyPr wrap="square" lIns="0" tIns="0" rIns="0" bIns="0" rtlCol="0"/>
          <a:lstStyle/>
          <a:p>
            <a:endParaRPr/>
          </a:p>
        </p:txBody>
      </p:sp>
      <p:pic>
        <p:nvPicPr>
          <p:cNvPr id="21" name="object 21"/>
          <p:cNvPicPr/>
          <p:nvPr/>
        </p:nvPicPr>
        <p:blipFill>
          <a:blip r:embed="rId5" cstate="print"/>
          <a:stretch>
            <a:fillRect/>
          </a:stretch>
        </p:blipFill>
        <p:spPr>
          <a:xfrm>
            <a:off x="571500" y="5200650"/>
            <a:ext cx="866775" cy="762000"/>
          </a:xfrm>
          <a:prstGeom prst="rect">
            <a:avLst/>
          </a:prstGeom>
        </p:spPr>
      </p:pic>
      <p:sp>
        <p:nvSpPr>
          <p:cNvPr id="22" name="object 22"/>
          <p:cNvSpPr txBox="1">
            <a:spLocks noGrp="1"/>
          </p:cNvSpPr>
          <p:nvPr>
            <p:ph type="title"/>
          </p:nvPr>
        </p:nvSpPr>
        <p:spPr>
          <a:xfrm>
            <a:off x="1566544" y="799718"/>
            <a:ext cx="9075420" cy="575310"/>
          </a:xfrm>
          <a:prstGeom prst="rect">
            <a:avLst/>
          </a:prstGeom>
        </p:spPr>
        <p:txBody>
          <a:bodyPr vert="horz" wrap="square" lIns="0" tIns="13335" rIns="0" bIns="0" rtlCol="0">
            <a:spAutoFit/>
          </a:bodyPr>
          <a:lstStyle/>
          <a:p>
            <a:pPr marL="12700">
              <a:lnSpc>
                <a:spcPct val="100000"/>
              </a:lnSpc>
              <a:spcBef>
                <a:spcPts val="105"/>
              </a:spcBef>
            </a:pPr>
            <a:r>
              <a:rPr spc="-20" dirty="0">
                <a:solidFill>
                  <a:srgbClr val="000000"/>
                </a:solidFill>
              </a:rPr>
              <a:t>CARE</a:t>
            </a:r>
            <a:r>
              <a:rPr spc="30" dirty="0">
                <a:solidFill>
                  <a:srgbClr val="000000"/>
                </a:solidFill>
              </a:rPr>
              <a:t> </a:t>
            </a:r>
            <a:r>
              <a:rPr spc="15" dirty="0">
                <a:solidFill>
                  <a:srgbClr val="000000"/>
                </a:solidFill>
              </a:rPr>
              <a:t>UNDER</a:t>
            </a:r>
            <a:r>
              <a:rPr spc="-95" dirty="0">
                <a:solidFill>
                  <a:srgbClr val="000000"/>
                </a:solidFill>
              </a:rPr>
              <a:t> </a:t>
            </a:r>
            <a:r>
              <a:rPr spc="-10" dirty="0">
                <a:solidFill>
                  <a:srgbClr val="000000"/>
                </a:solidFill>
              </a:rPr>
              <a:t>FIRE</a:t>
            </a:r>
            <a:r>
              <a:rPr spc="35" dirty="0">
                <a:solidFill>
                  <a:srgbClr val="000000"/>
                </a:solidFill>
              </a:rPr>
              <a:t> </a:t>
            </a:r>
            <a:r>
              <a:rPr dirty="0">
                <a:solidFill>
                  <a:srgbClr val="000000"/>
                </a:solidFill>
              </a:rPr>
              <a:t>/</a:t>
            </a:r>
            <a:r>
              <a:rPr spc="5" dirty="0">
                <a:solidFill>
                  <a:srgbClr val="000000"/>
                </a:solidFill>
              </a:rPr>
              <a:t> </a:t>
            </a:r>
            <a:r>
              <a:rPr spc="-5" dirty="0">
                <a:solidFill>
                  <a:srgbClr val="000000"/>
                </a:solidFill>
              </a:rPr>
              <a:t>THREAT</a:t>
            </a:r>
            <a:r>
              <a:rPr spc="50" dirty="0">
                <a:solidFill>
                  <a:srgbClr val="000000"/>
                </a:solidFill>
              </a:rPr>
              <a:t> </a:t>
            </a:r>
            <a:r>
              <a:rPr spc="-5" dirty="0">
                <a:solidFill>
                  <a:srgbClr val="BB8542"/>
                </a:solidFill>
              </a:rPr>
              <a:t>OVERVIEW</a:t>
            </a:r>
          </a:p>
        </p:txBody>
      </p:sp>
      <p:sp>
        <p:nvSpPr>
          <p:cNvPr id="23" name="object 23"/>
          <p:cNvSpPr txBox="1">
            <a:spLocks noGrp="1"/>
          </p:cNvSpPr>
          <p:nvPr>
            <p:ph type="sldNum" sz="quarter" idx="7"/>
          </p:nvPr>
        </p:nvSpPr>
        <p:spPr>
          <a:prstGeom prst="rect">
            <a:avLst/>
          </a:prstGeom>
        </p:spPr>
        <p:txBody>
          <a:bodyPr vert="horz" wrap="square" lIns="0" tIns="0" rIns="0" bIns="0" rtlCol="0">
            <a:spAutoFit/>
          </a:bodyPr>
          <a:lstStyle/>
          <a:p>
            <a:pPr marL="12700">
              <a:lnSpc>
                <a:spcPts val="1430"/>
              </a:lnSpc>
            </a:pPr>
            <a:r>
              <a:rPr sz="1575" baseline="2645" dirty="0">
                <a:solidFill>
                  <a:srgbClr val="CD9146"/>
                </a:solidFill>
              </a:rPr>
              <a:t>#TCCC-CPP-PPT-03</a:t>
            </a:r>
            <a:r>
              <a:rPr sz="1575" spc="337" baseline="2645" dirty="0">
                <a:solidFill>
                  <a:srgbClr val="CD9146"/>
                </a:solidFill>
              </a:rPr>
              <a:t> </a:t>
            </a:r>
            <a:r>
              <a:rPr sz="1575" spc="7" baseline="2645" dirty="0">
                <a:solidFill>
                  <a:srgbClr val="CD9146"/>
                </a:solidFill>
              </a:rPr>
              <a:t>08</a:t>
            </a:r>
            <a:r>
              <a:rPr sz="1575" spc="15" baseline="2645" dirty="0">
                <a:solidFill>
                  <a:srgbClr val="CD9146"/>
                </a:solidFill>
              </a:rPr>
              <a:t> </a:t>
            </a:r>
            <a:r>
              <a:rPr sz="1575" spc="-60" baseline="2645" dirty="0">
                <a:solidFill>
                  <a:srgbClr val="CD9146"/>
                </a:solidFill>
              </a:rPr>
              <a:t>AUG</a:t>
            </a:r>
            <a:r>
              <a:rPr sz="1575" spc="112" baseline="2645" dirty="0">
                <a:solidFill>
                  <a:srgbClr val="CD9146"/>
                </a:solidFill>
              </a:rPr>
              <a:t> </a:t>
            </a:r>
            <a:r>
              <a:rPr sz="1575" spc="7" baseline="2645" dirty="0">
                <a:solidFill>
                  <a:srgbClr val="CD9146"/>
                </a:solidFill>
              </a:rPr>
              <a:t>23 </a:t>
            </a:r>
            <a:r>
              <a:rPr sz="1575" spc="427" baseline="2645" dirty="0">
                <a:solidFill>
                  <a:srgbClr val="CD9146"/>
                </a:solidFill>
              </a:rPr>
              <a:t> </a:t>
            </a:r>
            <a:fld id="{81D60167-4931-47E6-BA6A-407CBD079E47}" type="slidenum">
              <a:rPr sz="1200" dirty="0">
                <a:solidFill>
                  <a:srgbClr val="000000"/>
                </a:solidFill>
              </a:rPr>
              <a:t>5</a:t>
            </a:fld>
            <a:endParaRPr sz="12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4073525" y="299338"/>
            <a:ext cx="4060825" cy="335280"/>
          </a:xfrm>
          <a:prstGeom prst="rect">
            <a:avLst/>
          </a:prstGeom>
        </p:spPr>
        <p:txBody>
          <a:bodyPr vert="horz" wrap="square" lIns="0" tIns="16510" rIns="0" bIns="0" rtlCol="0">
            <a:spAutoFit/>
          </a:bodyPr>
          <a:lstStyle/>
          <a:p>
            <a:pPr marL="12700">
              <a:lnSpc>
                <a:spcPct val="100000"/>
              </a:lnSpc>
              <a:spcBef>
                <a:spcPts val="130"/>
              </a:spcBef>
            </a:pPr>
            <a:r>
              <a:rPr sz="2000" b="1" spc="-90" dirty="0">
                <a:solidFill>
                  <a:srgbClr val="756F6F"/>
                </a:solidFill>
                <a:latin typeface="Arial"/>
                <a:cs typeface="Arial"/>
              </a:rPr>
              <a:t>M</a:t>
            </a:r>
            <a:r>
              <a:rPr sz="2000" b="1" spc="45" dirty="0">
                <a:solidFill>
                  <a:srgbClr val="756F6F"/>
                </a:solidFill>
                <a:latin typeface="Arial"/>
                <a:cs typeface="Arial"/>
              </a:rPr>
              <a:t>odu</a:t>
            </a:r>
            <a:r>
              <a:rPr sz="2000" b="1" spc="35" dirty="0">
                <a:solidFill>
                  <a:srgbClr val="756F6F"/>
                </a:solidFill>
                <a:latin typeface="Arial"/>
                <a:cs typeface="Arial"/>
              </a:rPr>
              <a:t>l</a:t>
            </a:r>
            <a:r>
              <a:rPr sz="2000" b="1" spc="15" dirty="0">
                <a:solidFill>
                  <a:srgbClr val="756F6F"/>
                </a:solidFill>
                <a:latin typeface="Arial"/>
                <a:cs typeface="Arial"/>
              </a:rPr>
              <a:t>e</a:t>
            </a:r>
            <a:r>
              <a:rPr sz="2000" b="1" spc="-110" dirty="0">
                <a:solidFill>
                  <a:srgbClr val="756F6F"/>
                </a:solidFill>
                <a:latin typeface="Arial"/>
                <a:cs typeface="Arial"/>
              </a:rPr>
              <a:t> </a:t>
            </a:r>
            <a:r>
              <a:rPr sz="2000" b="1" spc="10" dirty="0">
                <a:solidFill>
                  <a:srgbClr val="756F6F"/>
                </a:solidFill>
                <a:latin typeface="Arial"/>
                <a:cs typeface="Arial"/>
              </a:rPr>
              <a:t>3:</a:t>
            </a:r>
            <a:r>
              <a:rPr sz="2000" b="1" spc="-40" dirty="0">
                <a:solidFill>
                  <a:srgbClr val="756F6F"/>
                </a:solidFill>
                <a:latin typeface="Arial"/>
                <a:cs typeface="Arial"/>
              </a:rPr>
              <a:t> </a:t>
            </a:r>
            <a:r>
              <a:rPr sz="2000" b="1" spc="50" dirty="0">
                <a:solidFill>
                  <a:srgbClr val="756F6F"/>
                </a:solidFill>
                <a:latin typeface="Arial"/>
                <a:cs typeface="Arial"/>
              </a:rPr>
              <a:t>C</a:t>
            </a:r>
            <a:r>
              <a:rPr sz="2000" b="1" spc="15" dirty="0">
                <a:solidFill>
                  <a:srgbClr val="756F6F"/>
                </a:solidFill>
                <a:latin typeface="Arial"/>
                <a:cs typeface="Arial"/>
              </a:rPr>
              <a:t>a</a:t>
            </a:r>
            <a:r>
              <a:rPr sz="2000" b="1" spc="40" dirty="0">
                <a:solidFill>
                  <a:srgbClr val="756F6F"/>
                </a:solidFill>
                <a:latin typeface="Arial"/>
                <a:cs typeface="Arial"/>
              </a:rPr>
              <a:t>r</a:t>
            </a:r>
            <a:r>
              <a:rPr sz="2000" b="1" spc="15" dirty="0">
                <a:solidFill>
                  <a:srgbClr val="756F6F"/>
                </a:solidFill>
                <a:latin typeface="Arial"/>
                <a:cs typeface="Arial"/>
              </a:rPr>
              <a:t>e</a:t>
            </a:r>
            <a:r>
              <a:rPr sz="2000" b="1" spc="-185" dirty="0">
                <a:solidFill>
                  <a:srgbClr val="756F6F"/>
                </a:solidFill>
                <a:latin typeface="Arial"/>
                <a:cs typeface="Arial"/>
              </a:rPr>
              <a:t> </a:t>
            </a:r>
            <a:r>
              <a:rPr sz="2000" b="1" spc="50" dirty="0">
                <a:solidFill>
                  <a:srgbClr val="756F6F"/>
                </a:solidFill>
                <a:latin typeface="Arial"/>
                <a:cs typeface="Arial"/>
              </a:rPr>
              <a:t>U</a:t>
            </a:r>
            <a:r>
              <a:rPr sz="2000" b="1" spc="45" dirty="0">
                <a:solidFill>
                  <a:srgbClr val="756F6F"/>
                </a:solidFill>
                <a:latin typeface="Arial"/>
                <a:cs typeface="Arial"/>
              </a:rPr>
              <a:t>nd</a:t>
            </a:r>
            <a:r>
              <a:rPr sz="2000" b="1" spc="10" dirty="0">
                <a:solidFill>
                  <a:srgbClr val="756F6F"/>
                </a:solidFill>
                <a:latin typeface="Arial"/>
                <a:cs typeface="Arial"/>
              </a:rPr>
              <a:t>er</a:t>
            </a:r>
            <a:r>
              <a:rPr sz="2000" b="1" spc="-150" dirty="0">
                <a:solidFill>
                  <a:srgbClr val="756F6F"/>
                </a:solidFill>
                <a:latin typeface="Arial"/>
                <a:cs typeface="Arial"/>
              </a:rPr>
              <a:t> </a:t>
            </a:r>
            <a:r>
              <a:rPr sz="2000" b="1" spc="45" dirty="0">
                <a:solidFill>
                  <a:srgbClr val="756F6F"/>
                </a:solidFill>
                <a:latin typeface="Arial"/>
                <a:cs typeface="Arial"/>
              </a:rPr>
              <a:t>F</a:t>
            </a:r>
            <a:r>
              <a:rPr sz="2000" b="1" spc="35" dirty="0">
                <a:solidFill>
                  <a:srgbClr val="756F6F"/>
                </a:solidFill>
                <a:latin typeface="Arial"/>
                <a:cs typeface="Arial"/>
              </a:rPr>
              <a:t>i</a:t>
            </a:r>
            <a:r>
              <a:rPr sz="2000" b="1" spc="40" dirty="0">
                <a:solidFill>
                  <a:srgbClr val="756F6F"/>
                </a:solidFill>
                <a:latin typeface="Arial"/>
                <a:cs typeface="Arial"/>
              </a:rPr>
              <a:t>r</a:t>
            </a:r>
            <a:r>
              <a:rPr sz="2000" b="1" spc="15" dirty="0">
                <a:solidFill>
                  <a:srgbClr val="756F6F"/>
                </a:solidFill>
                <a:latin typeface="Arial"/>
                <a:cs typeface="Arial"/>
              </a:rPr>
              <a:t>e</a:t>
            </a:r>
            <a:r>
              <a:rPr sz="2000" b="1" spc="-40" dirty="0">
                <a:solidFill>
                  <a:srgbClr val="756F6F"/>
                </a:solidFill>
                <a:latin typeface="Arial"/>
                <a:cs typeface="Arial"/>
              </a:rPr>
              <a:t>/</a:t>
            </a:r>
            <a:r>
              <a:rPr sz="2000" b="1" spc="45" dirty="0">
                <a:solidFill>
                  <a:srgbClr val="756F6F"/>
                </a:solidFill>
                <a:latin typeface="Arial"/>
                <a:cs typeface="Arial"/>
              </a:rPr>
              <a:t>Th</a:t>
            </a:r>
            <a:r>
              <a:rPr sz="2000" b="1" spc="-35" dirty="0">
                <a:solidFill>
                  <a:srgbClr val="756F6F"/>
                </a:solidFill>
                <a:latin typeface="Arial"/>
                <a:cs typeface="Arial"/>
              </a:rPr>
              <a:t>r</a:t>
            </a:r>
            <a:r>
              <a:rPr sz="2000" b="1" spc="15" dirty="0">
                <a:solidFill>
                  <a:srgbClr val="756F6F"/>
                </a:solidFill>
                <a:latin typeface="Arial"/>
                <a:cs typeface="Arial"/>
              </a:rPr>
              <a:t>e</a:t>
            </a:r>
            <a:r>
              <a:rPr sz="2000" b="1" spc="5" dirty="0">
                <a:solidFill>
                  <a:srgbClr val="756F6F"/>
                </a:solidFill>
                <a:latin typeface="Arial"/>
                <a:cs typeface="Arial"/>
              </a:rPr>
              <a:t>a</a:t>
            </a:r>
            <a:r>
              <a:rPr sz="2000" b="1" spc="10" dirty="0">
                <a:solidFill>
                  <a:srgbClr val="756F6F"/>
                </a:solidFill>
                <a:latin typeface="Arial"/>
                <a:cs typeface="Arial"/>
              </a:rPr>
              <a:t>t</a:t>
            </a:r>
            <a:endParaRPr sz="2000">
              <a:latin typeface="Arial"/>
              <a:cs typeface="Arial"/>
            </a:endParaRPr>
          </a:p>
        </p:txBody>
      </p:sp>
      <p:pic>
        <p:nvPicPr>
          <p:cNvPr id="3" name="object 3"/>
          <p:cNvPicPr/>
          <p:nvPr/>
        </p:nvPicPr>
        <p:blipFill>
          <a:blip r:embed="rId3" cstate="print"/>
          <a:stretch>
            <a:fillRect/>
          </a:stretch>
        </p:blipFill>
        <p:spPr>
          <a:xfrm>
            <a:off x="276225" y="276225"/>
            <a:ext cx="1171575" cy="657225"/>
          </a:xfrm>
          <a:prstGeom prst="rect">
            <a:avLst/>
          </a:prstGeom>
        </p:spPr>
      </p:pic>
      <p:sp>
        <p:nvSpPr>
          <p:cNvPr id="4" name="object 4"/>
          <p:cNvSpPr txBox="1">
            <a:spLocks noGrp="1"/>
          </p:cNvSpPr>
          <p:nvPr>
            <p:ph type="title"/>
          </p:nvPr>
        </p:nvSpPr>
        <p:spPr>
          <a:xfrm>
            <a:off x="1558544" y="694943"/>
            <a:ext cx="9075420" cy="575310"/>
          </a:xfrm>
          <a:prstGeom prst="rect">
            <a:avLst/>
          </a:prstGeom>
        </p:spPr>
        <p:txBody>
          <a:bodyPr vert="horz" wrap="square" lIns="0" tIns="13335" rIns="0" bIns="0" rtlCol="0">
            <a:spAutoFit/>
          </a:bodyPr>
          <a:lstStyle/>
          <a:p>
            <a:pPr marL="12700">
              <a:lnSpc>
                <a:spcPct val="100000"/>
              </a:lnSpc>
              <a:spcBef>
                <a:spcPts val="105"/>
              </a:spcBef>
            </a:pPr>
            <a:r>
              <a:rPr spc="-20" dirty="0">
                <a:solidFill>
                  <a:srgbClr val="000000"/>
                </a:solidFill>
              </a:rPr>
              <a:t>CARE</a:t>
            </a:r>
            <a:r>
              <a:rPr spc="30" dirty="0">
                <a:solidFill>
                  <a:srgbClr val="000000"/>
                </a:solidFill>
              </a:rPr>
              <a:t> </a:t>
            </a:r>
            <a:r>
              <a:rPr spc="15" dirty="0">
                <a:solidFill>
                  <a:srgbClr val="000000"/>
                </a:solidFill>
              </a:rPr>
              <a:t>UNDER</a:t>
            </a:r>
            <a:r>
              <a:rPr spc="-95" dirty="0">
                <a:solidFill>
                  <a:srgbClr val="000000"/>
                </a:solidFill>
              </a:rPr>
              <a:t> </a:t>
            </a:r>
            <a:r>
              <a:rPr spc="-10" dirty="0">
                <a:solidFill>
                  <a:srgbClr val="000000"/>
                </a:solidFill>
              </a:rPr>
              <a:t>FIRE</a:t>
            </a:r>
            <a:r>
              <a:rPr spc="35" dirty="0">
                <a:solidFill>
                  <a:srgbClr val="000000"/>
                </a:solidFill>
              </a:rPr>
              <a:t> </a:t>
            </a:r>
            <a:r>
              <a:rPr dirty="0">
                <a:solidFill>
                  <a:srgbClr val="000000"/>
                </a:solidFill>
              </a:rPr>
              <a:t>/</a:t>
            </a:r>
            <a:r>
              <a:rPr spc="40" dirty="0">
                <a:solidFill>
                  <a:srgbClr val="000000"/>
                </a:solidFill>
              </a:rPr>
              <a:t> </a:t>
            </a:r>
            <a:r>
              <a:rPr spc="-5" dirty="0">
                <a:solidFill>
                  <a:srgbClr val="BB8542"/>
                </a:solidFill>
              </a:rPr>
              <a:t>THREAT</a:t>
            </a:r>
            <a:r>
              <a:rPr spc="20" dirty="0">
                <a:solidFill>
                  <a:srgbClr val="BB8542"/>
                </a:solidFill>
              </a:rPr>
              <a:t> </a:t>
            </a:r>
            <a:r>
              <a:rPr spc="-5" dirty="0">
                <a:solidFill>
                  <a:srgbClr val="000000"/>
                </a:solidFill>
              </a:rPr>
              <a:t>OVERVIEW</a:t>
            </a:r>
          </a:p>
        </p:txBody>
      </p:sp>
      <p:sp>
        <p:nvSpPr>
          <p:cNvPr id="5" name="object 5"/>
          <p:cNvSpPr/>
          <p:nvPr/>
        </p:nvSpPr>
        <p:spPr>
          <a:xfrm>
            <a:off x="4948301" y="2062226"/>
            <a:ext cx="10160" cy="1250315"/>
          </a:xfrm>
          <a:custGeom>
            <a:avLst/>
            <a:gdLst/>
            <a:ahLst/>
            <a:cxnLst/>
            <a:rect l="l" t="t" r="r" b="b"/>
            <a:pathLst>
              <a:path w="10160" h="1250314">
                <a:moveTo>
                  <a:pt x="0" y="1250061"/>
                </a:moveTo>
                <a:lnTo>
                  <a:pt x="10160" y="0"/>
                </a:lnTo>
              </a:path>
            </a:pathLst>
          </a:custGeom>
          <a:ln w="101600">
            <a:solidFill>
              <a:srgbClr val="CD9146"/>
            </a:solidFill>
          </a:ln>
        </p:spPr>
        <p:txBody>
          <a:bodyPr wrap="square" lIns="0" tIns="0" rIns="0" bIns="0" rtlCol="0"/>
          <a:lstStyle/>
          <a:p>
            <a:endParaRPr/>
          </a:p>
        </p:txBody>
      </p:sp>
      <p:grpSp>
        <p:nvGrpSpPr>
          <p:cNvPr id="6" name="object 6"/>
          <p:cNvGrpSpPr/>
          <p:nvPr/>
        </p:nvGrpSpPr>
        <p:grpSpPr>
          <a:xfrm>
            <a:off x="428625" y="1809750"/>
            <a:ext cx="11144250" cy="4724400"/>
            <a:chOff x="428625" y="1809750"/>
            <a:chExt cx="11144250" cy="4724400"/>
          </a:xfrm>
        </p:grpSpPr>
        <p:sp>
          <p:nvSpPr>
            <p:cNvPr id="7" name="object 7"/>
            <p:cNvSpPr/>
            <p:nvPr/>
          </p:nvSpPr>
          <p:spPr>
            <a:xfrm>
              <a:off x="4938776" y="3786251"/>
              <a:ext cx="20320" cy="1384300"/>
            </a:xfrm>
            <a:custGeom>
              <a:avLst/>
              <a:gdLst/>
              <a:ahLst/>
              <a:cxnLst/>
              <a:rect l="l" t="t" r="r" b="b"/>
              <a:pathLst>
                <a:path w="20320" h="1384300">
                  <a:moveTo>
                    <a:pt x="0" y="1383792"/>
                  </a:moveTo>
                  <a:lnTo>
                    <a:pt x="20320" y="0"/>
                  </a:lnTo>
                </a:path>
              </a:pathLst>
            </a:custGeom>
            <a:ln w="101600">
              <a:solidFill>
                <a:srgbClr val="CD9146"/>
              </a:solidFill>
            </a:ln>
          </p:spPr>
          <p:txBody>
            <a:bodyPr wrap="square" lIns="0" tIns="0" rIns="0" bIns="0" rtlCol="0"/>
            <a:lstStyle/>
            <a:p>
              <a:endParaRPr/>
            </a:p>
          </p:txBody>
        </p:sp>
        <p:sp>
          <p:nvSpPr>
            <p:cNvPr id="8" name="object 8"/>
            <p:cNvSpPr/>
            <p:nvPr/>
          </p:nvSpPr>
          <p:spPr>
            <a:xfrm>
              <a:off x="428625" y="5248275"/>
              <a:ext cx="11144250" cy="1285875"/>
            </a:xfrm>
            <a:custGeom>
              <a:avLst/>
              <a:gdLst/>
              <a:ahLst/>
              <a:cxnLst/>
              <a:rect l="l" t="t" r="r" b="b"/>
              <a:pathLst>
                <a:path w="11144250" h="1285875">
                  <a:moveTo>
                    <a:pt x="11011662" y="0"/>
                  </a:moveTo>
                  <a:lnTo>
                    <a:pt x="132562" y="0"/>
                  </a:lnTo>
                  <a:lnTo>
                    <a:pt x="90661" y="6754"/>
                  </a:lnTo>
                  <a:lnTo>
                    <a:pt x="54271" y="25566"/>
                  </a:lnTo>
                  <a:lnTo>
                    <a:pt x="25575" y="54260"/>
                  </a:lnTo>
                  <a:lnTo>
                    <a:pt x="6757" y="90659"/>
                  </a:lnTo>
                  <a:lnTo>
                    <a:pt x="0" y="132587"/>
                  </a:lnTo>
                  <a:lnTo>
                    <a:pt x="0" y="1153312"/>
                  </a:lnTo>
                  <a:lnTo>
                    <a:pt x="6757" y="1195213"/>
                  </a:lnTo>
                  <a:lnTo>
                    <a:pt x="25575" y="1231603"/>
                  </a:lnTo>
                  <a:lnTo>
                    <a:pt x="54271" y="1260299"/>
                  </a:lnTo>
                  <a:lnTo>
                    <a:pt x="90661" y="1279117"/>
                  </a:lnTo>
                  <a:lnTo>
                    <a:pt x="132562" y="1285875"/>
                  </a:lnTo>
                  <a:lnTo>
                    <a:pt x="11011662" y="1285875"/>
                  </a:lnTo>
                  <a:lnTo>
                    <a:pt x="11053590" y="1279117"/>
                  </a:lnTo>
                  <a:lnTo>
                    <a:pt x="11089989" y="1260299"/>
                  </a:lnTo>
                  <a:lnTo>
                    <a:pt x="11118683" y="1231603"/>
                  </a:lnTo>
                  <a:lnTo>
                    <a:pt x="11137495" y="1195213"/>
                  </a:lnTo>
                  <a:lnTo>
                    <a:pt x="11144250" y="1153312"/>
                  </a:lnTo>
                  <a:lnTo>
                    <a:pt x="11144250" y="132587"/>
                  </a:lnTo>
                  <a:lnTo>
                    <a:pt x="11137495" y="90659"/>
                  </a:lnTo>
                  <a:lnTo>
                    <a:pt x="11118683" y="54260"/>
                  </a:lnTo>
                  <a:lnTo>
                    <a:pt x="11089989" y="25566"/>
                  </a:lnTo>
                  <a:lnTo>
                    <a:pt x="11053590" y="6754"/>
                  </a:lnTo>
                  <a:lnTo>
                    <a:pt x="11011662" y="0"/>
                  </a:lnTo>
                  <a:close/>
                </a:path>
              </a:pathLst>
            </a:custGeom>
            <a:solidFill>
              <a:srgbClr val="FFF5D2"/>
            </a:solidFill>
          </p:spPr>
          <p:txBody>
            <a:bodyPr wrap="square" lIns="0" tIns="0" rIns="0" bIns="0" rtlCol="0"/>
            <a:lstStyle/>
            <a:p>
              <a:endParaRPr/>
            </a:p>
          </p:txBody>
        </p:sp>
        <p:pic>
          <p:nvPicPr>
            <p:cNvPr id="9" name="object 9"/>
            <p:cNvPicPr/>
            <p:nvPr/>
          </p:nvPicPr>
          <p:blipFill>
            <a:blip r:embed="rId4" cstate="print"/>
            <a:stretch>
              <a:fillRect/>
            </a:stretch>
          </p:blipFill>
          <p:spPr>
            <a:xfrm>
              <a:off x="742950" y="5505450"/>
              <a:ext cx="847725" cy="762000"/>
            </a:xfrm>
            <a:prstGeom prst="rect">
              <a:avLst/>
            </a:prstGeom>
          </p:spPr>
        </p:pic>
        <p:sp>
          <p:nvSpPr>
            <p:cNvPr id="10" name="object 10"/>
            <p:cNvSpPr/>
            <p:nvPr/>
          </p:nvSpPr>
          <p:spPr>
            <a:xfrm>
              <a:off x="4686300" y="1828800"/>
              <a:ext cx="4445" cy="3502660"/>
            </a:xfrm>
            <a:custGeom>
              <a:avLst/>
              <a:gdLst/>
              <a:ahLst/>
              <a:cxnLst/>
              <a:rect l="l" t="t" r="r" b="b"/>
              <a:pathLst>
                <a:path w="4445" h="3502660">
                  <a:moveTo>
                    <a:pt x="3937" y="0"/>
                  </a:moveTo>
                  <a:lnTo>
                    <a:pt x="0" y="3502152"/>
                  </a:lnTo>
                </a:path>
              </a:pathLst>
            </a:custGeom>
            <a:ln w="38100">
              <a:solidFill>
                <a:srgbClr val="888888"/>
              </a:solidFill>
              <a:prstDash val="dot"/>
            </a:ln>
          </p:spPr>
          <p:txBody>
            <a:bodyPr wrap="square" lIns="0" tIns="0" rIns="0" bIns="0" rtlCol="0"/>
            <a:lstStyle/>
            <a:p>
              <a:endParaRPr/>
            </a:p>
          </p:txBody>
        </p:sp>
      </p:grpSp>
      <p:sp>
        <p:nvSpPr>
          <p:cNvPr id="11" name="object 11"/>
          <p:cNvSpPr txBox="1"/>
          <p:nvPr/>
        </p:nvSpPr>
        <p:spPr>
          <a:xfrm>
            <a:off x="1823720" y="1327739"/>
            <a:ext cx="9356725" cy="5089525"/>
          </a:xfrm>
          <a:prstGeom prst="rect">
            <a:avLst/>
          </a:prstGeom>
        </p:spPr>
        <p:txBody>
          <a:bodyPr vert="horz" wrap="square" lIns="0" tIns="134620" rIns="0" bIns="0" rtlCol="0">
            <a:spAutoFit/>
          </a:bodyPr>
          <a:lstStyle/>
          <a:p>
            <a:pPr marL="3022600">
              <a:lnSpc>
                <a:spcPct val="100000"/>
              </a:lnSpc>
              <a:spcBef>
                <a:spcPts val="1060"/>
              </a:spcBef>
            </a:pPr>
            <a:r>
              <a:rPr sz="2900" b="1" spc="15" dirty="0">
                <a:latin typeface="Arial"/>
                <a:cs typeface="Arial"/>
              </a:rPr>
              <a:t>Principles</a:t>
            </a:r>
            <a:r>
              <a:rPr sz="2900" b="1" spc="-265" dirty="0">
                <a:latin typeface="Arial"/>
                <a:cs typeface="Arial"/>
              </a:rPr>
              <a:t> </a:t>
            </a:r>
            <a:r>
              <a:rPr sz="2900" b="1" spc="15" dirty="0">
                <a:latin typeface="Arial"/>
                <a:cs typeface="Arial"/>
              </a:rPr>
              <a:t>of</a:t>
            </a:r>
            <a:r>
              <a:rPr sz="2900" b="1" spc="-60" dirty="0">
                <a:latin typeface="Arial"/>
                <a:cs typeface="Arial"/>
              </a:rPr>
              <a:t> </a:t>
            </a:r>
            <a:r>
              <a:rPr sz="2900" b="1" spc="5" dirty="0">
                <a:latin typeface="Arial"/>
                <a:cs typeface="Arial"/>
              </a:rPr>
              <a:t>Threat</a:t>
            </a:r>
            <a:r>
              <a:rPr sz="2900" b="1" spc="-60" dirty="0">
                <a:latin typeface="Arial"/>
                <a:cs typeface="Arial"/>
              </a:rPr>
              <a:t> </a:t>
            </a:r>
            <a:r>
              <a:rPr sz="2900" b="1" spc="20" dirty="0">
                <a:latin typeface="Arial"/>
                <a:cs typeface="Arial"/>
              </a:rPr>
              <a:t>Containment</a:t>
            </a:r>
            <a:endParaRPr sz="2900">
              <a:latin typeface="Arial"/>
              <a:cs typeface="Arial"/>
            </a:endParaRPr>
          </a:p>
          <a:p>
            <a:pPr marL="3249930" marR="70485">
              <a:lnSpc>
                <a:spcPct val="89500"/>
              </a:lnSpc>
              <a:spcBef>
                <a:spcPts val="1075"/>
              </a:spcBef>
            </a:pPr>
            <a:r>
              <a:rPr sz="2400" spc="-20" dirty="0">
                <a:latin typeface="Arial MT"/>
                <a:cs typeface="Arial MT"/>
              </a:rPr>
              <a:t>Fundamentally,</a:t>
            </a:r>
            <a:r>
              <a:rPr sz="2400" spc="-15" dirty="0">
                <a:latin typeface="Arial MT"/>
                <a:cs typeface="Arial MT"/>
              </a:rPr>
              <a:t> </a:t>
            </a:r>
            <a:r>
              <a:rPr sz="2400" spc="5" dirty="0">
                <a:latin typeface="Arial MT"/>
                <a:cs typeface="Arial MT"/>
              </a:rPr>
              <a:t>the </a:t>
            </a:r>
            <a:r>
              <a:rPr sz="2400" spc="-20" dirty="0">
                <a:latin typeface="Arial MT"/>
                <a:cs typeface="Arial MT"/>
              </a:rPr>
              <a:t>principles </a:t>
            </a:r>
            <a:r>
              <a:rPr sz="2400" spc="-35" dirty="0">
                <a:latin typeface="Arial MT"/>
                <a:cs typeface="Arial MT"/>
              </a:rPr>
              <a:t>of </a:t>
            </a:r>
            <a:r>
              <a:rPr sz="2400" spc="-15" dirty="0">
                <a:latin typeface="Arial MT"/>
                <a:cs typeface="Arial MT"/>
              </a:rPr>
              <a:t>TCCC </a:t>
            </a:r>
            <a:r>
              <a:rPr sz="2400" spc="-45" dirty="0">
                <a:latin typeface="Arial MT"/>
                <a:cs typeface="Arial MT"/>
              </a:rPr>
              <a:t>apply </a:t>
            </a:r>
            <a:r>
              <a:rPr sz="2400" spc="-655" dirty="0">
                <a:latin typeface="Arial MT"/>
                <a:cs typeface="Arial MT"/>
              </a:rPr>
              <a:t> </a:t>
            </a:r>
            <a:r>
              <a:rPr sz="2400" spc="-20" dirty="0">
                <a:latin typeface="Arial MT"/>
                <a:cs typeface="Arial MT"/>
              </a:rPr>
              <a:t>whether</a:t>
            </a:r>
            <a:r>
              <a:rPr sz="2400" spc="95" dirty="0">
                <a:latin typeface="Arial MT"/>
                <a:cs typeface="Arial MT"/>
              </a:rPr>
              <a:t> </a:t>
            </a:r>
            <a:r>
              <a:rPr sz="2400" spc="-5" dirty="0">
                <a:latin typeface="Arial MT"/>
                <a:cs typeface="Arial MT"/>
              </a:rPr>
              <a:t>in</a:t>
            </a:r>
            <a:r>
              <a:rPr sz="2400" spc="5" dirty="0">
                <a:latin typeface="Arial MT"/>
                <a:cs typeface="Arial MT"/>
              </a:rPr>
              <a:t> </a:t>
            </a:r>
            <a:r>
              <a:rPr sz="2400" spc="-15" dirty="0">
                <a:latin typeface="Arial MT"/>
                <a:cs typeface="Arial MT"/>
              </a:rPr>
              <a:t>ground</a:t>
            </a:r>
            <a:r>
              <a:rPr sz="2400" spc="15" dirty="0">
                <a:latin typeface="Arial MT"/>
                <a:cs typeface="Arial MT"/>
              </a:rPr>
              <a:t> </a:t>
            </a:r>
            <a:r>
              <a:rPr sz="2400" spc="-15" dirty="0">
                <a:latin typeface="Arial MT"/>
                <a:cs typeface="Arial MT"/>
              </a:rPr>
              <a:t>tactical</a:t>
            </a:r>
            <a:r>
              <a:rPr sz="2400" spc="145" dirty="0">
                <a:latin typeface="Arial MT"/>
                <a:cs typeface="Arial MT"/>
              </a:rPr>
              <a:t> </a:t>
            </a:r>
            <a:r>
              <a:rPr sz="2400" spc="-25" dirty="0">
                <a:latin typeface="Arial MT"/>
                <a:cs typeface="Arial MT"/>
              </a:rPr>
              <a:t>combat,</a:t>
            </a:r>
            <a:r>
              <a:rPr sz="2400" spc="85" dirty="0">
                <a:latin typeface="Arial MT"/>
                <a:cs typeface="Arial MT"/>
              </a:rPr>
              <a:t> </a:t>
            </a:r>
            <a:r>
              <a:rPr sz="2400" spc="-40" dirty="0">
                <a:latin typeface="Arial MT"/>
                <a:cs typeface="Arial MT"/>
              </a:rPr>
              <a:t>aboard</a:t>
            </a:r>
            <a:r>
              <a:rPr sz="2400" spc="240" dirty="0">
                <a:latin typeface="Arial MT"/>
                <a:cs typeface="Arial MT"/>
              </a:rPr>
              <a:t> </a:t>
            </a:r>
            <a:r>
              <a:rPr sz="2400" dirty="0">
                <a:latin typeface="Arial MT"/>
                <a:cs typeface="Arial MT"/>
              </a:rPr>
              <a:t>a </a:t>
            </a:r>
            <a:r>
              <a:rPr sz="2400" spc="5" dirty="0">
                <a:latin typeface="Arial MT"/>
                <a:cs typeface="Arial MT"/>
              </a:rPr>
              <a:t> </a:t>
            </a:r>
            <a:r>
              <a:rPr sz="2400" spc="-25" dirty="0">
                <a:latin typeface="Arial MT"/>
                <a:cs typeface="Arial MT"/>
              </a:rPr>
              <a:t>sea </a:t>
            </a:r>
            <a:r>
              <a:rPr sz="2400" spc="-35" dirty="0">
                <a:latin typeface="Arial MT"/>
                <a:cs typeface="Arial MT"/>
              </a:rPr>
              <a:t>vessel,</a:t>
            </a:r>
            <a:r>
              <a:rPr sz="2400" spc="-30" dirty="0">
                <a:latin typeface="Arial MT"/>
                <a:cs typeface="Arial MT"/>
              </a:rPr>
              <a:t> </a:t>
            </a:r>
            <a:r>
              <a:rPr sz="2400" spc="-35" dirty="0">
                <a:latin typeface="Arial MT"/>
                <a:cs typeface="Arial MT"/>
              </a:rPr>
              <a:t>at </a:t>
            </a:r>
            <a:r>
              <a:rPr sz="2400" dirty="0">
                <a:latin typeface="Arial MT"/>
                <a:cs typeface="Arial MT"/>
              </a:rPr>
              <a:t>a </a:t>
            </a:r>
            <a:r>
              <a:rPr sz="2400" spc="-45" dirty="0">
                <a:latin typeface="Arial MT"/>
                <a:cs typeface="Arial MT"/>
              </a:rPr>
              <a:t>deployed</a:t>
            </a:r>
            <a:r>
              <a:rPr sz="2400" spc="-40" dirty="0">
                <a:latin typeface="Arial MT"/>
                <a:cs typeface="Arial MT"/>
              </a:rPr>
              <a:t> </a:t>
            </a:r>
            <a:r>
              <a:rPr sz="2400" spc="-20" dirty="0">
                <a:latin typeface="Arial MT"/>
                <a:cs typeface="Arial MT"/>
              </a:rPr>
              <a:t>staging </a:t>
            </a:r>
            <a:r>
              <a:rPr sz="2400" spc="-40" dirty="0">
                <a:latin typeface="Arial MT"/>
                <a:cs typeface="Arial MT"/>
              </a:rPr>
              <a:t>base, </a:t>
            </a:r>
            <a:r>
              <a:rPr sz="2400" spc="-35" dirty="0">
                <a:latin typeface="Arial MT"/>
                <a:cs typeface="Arial MT"/>
              </a:rPr>
              <a:t>or </a:t>
            </a:r>
            <a:r>
              <a:rPr sz="2400" spc="-30" dirty="0">
                <a:latin typeface="Arial MT"/>
                <a:cs typeface="Arial MT"/>
              </a:rPr>
              <a:t> </a:t>
            </a:r>
            <a:r>
              <a:rPr sz="2400" spc="-55" dirty="0">
                <a:latin typeface="Arial MT"/>
                <a:cs typeface="Arial MT"/>
              </a:rPr>
              <a:t>even</a:t>
            </a:r>
            <a:r>
              <a:rPr sz="2400" spc="160" dirty="0">
                <a:latin typeface="Arial MT"/>
                <a:cs typeface="Arial MT"/>
              </a:rPr>
              <a:t> </a:t>
            </a:r>
            <a:r>
              <a:rPr sz="2400" spc="-35" dirty="0">
                <a:latin typeface="Arial MT"/>
                <a:cs typeface="Arial MT"/>
              </a:rPr>
              <a:t>at</a:t>
            </a:r>
            <a:r>
              <a:rPr sz="2400" spc="85" dirty="0">
                <a:latin typeface="Arial MT"/>
                <a:cs typeface="Arial MT"/>
              </a:rPr>
              <a:t> </a:t>
            </a:r>
            <a:r>
              <a:rPr sz="2400" spc="-10" dirty="0">
                <a:latin typeface="Arial MT"/>
                <a:cs typeface="Arial MT"/>
              </a:rPr>
              <a:t>home</a:t>
            </a:r>
            <a:r>
              <a:rPr sz="2400" spc="20" dirty="0">
                <a:latin typeface="Arial MT"/>
                <a:cs typeface="Arial MT"/>
              </a:rPr>
              <a:t> </a:t>
            </a:r>
            <a:r>
              <a:rPr sz="2400" spc="-20" dirty="0">
                <a:latin typeface="Arial MT"/>
                <a:cs typeface="Arial MT"/>
              </a:rPr>
              <a:t>station</a:t>
            </a:r>
            <a:r>
              <a:rPr sz="2400" spc="90" dirty="0">
                <a:latin typeface="Arial MT"/>
                <a:cs typeface="Arial MT"/>
              </a:rPr>
              <a:t> </a:t>
            </a:r>
            <a:r>
              <a:rPr sz="2400" spc="-10" dirty="0">
                <a:latin typeface="Arial MT"/>
                <a:cs typeface="Arial MT"/>
              </a:rPr>
              <a:t>facilities.</a:t>
            </a:r>
            <a:endParaRPr sz="2400">
              <a:latin typeface="Arial MT"/>
              <a:cs typeface="Arial MT"/>
            </a:endParaRPr>
          </a:p>
          <a:p>
            <a:pPr>
              <a:lnSpc>
                <a:spcPct val="100000"/>
              </a:lnSpc>
              <a:spcBef>
                <a:spcPts val="45"/>
              </a:spcBef>
            </a:pPr>
            <a:endParaRPr sz="2500">
              <a:latin typeface="Arial MT"/>
              <a:cs typeface="Arial MT"/>
            </a:endParaRPr>
          </a:p>
          <a:p>
            <a:pPr marL="3279140" marR="5080">
              <a:lnSpc>
                <a:spcPct val="100000"/>
              </a:lnSpc>
            </a:pPr>
            <a:r>
              <a:rPr sz="2400" spc="-15" dirty="0">
                <a:latin typeface="Arial MT"/>
                <a:cs typeface="Arial MT"/>
              </a:rPr>
              <a:t>The</a:t>
            </a:r>
            <a:r>
              <a:rPr sz="2400" spc="20" dirty="0">
                <a:latin typeface="Arial MT"/>
                <a:cs typeface="Arial MT"/>
              </a:rPr>
              <a:t> </a:t>
            </a:r>
            <a:r>
              <a:rPr sz="2400" spc="-15" dirty="0">
                <a:latin typeface="Arial MT"/>
                <a:cs typeface="Arial MT"/>
              </a:rPr>
              <a:t>principle</a:t>
            </a:r>
            <a:r>
              <a:rPr sz="2400" spc="100" dirty="0">
                <a:latin typeface="Arial MT"/>
                <a:cs typeface="Arial MT"/>
              </a:rPr>
              <a:t> </a:t>
            </a:r>
            <a:r>
              <a:rPr sz="2400" spc="-30" dirty="0">
                <a:latin typeface="Arial MT"/>
                <a:cs typeface="Arial MT"/>
              </a:rPr>
              <a:t>of</a:t>
            </a:r>
            <a:r>
              <a:rPr sz="2400" spc="80" dirty="0">
                <a:latin typeface="Arial MT"/>
                <a:cs typeface="Arial MT"/>
              </a:rPr>
              <a:t> </a:t>
            </a:r>
            <a:r>
              <a:rPr sz="2400" spc="15" dirty="0">
                <a:latin typeface="Arial MT"/>
                <a:cs typeface="Arial MT"/>
              </a:rPr>
              <a:t>first</a:t>
            </a:r>
            <a:r>
              <a:rPr sz="2400" spc="-140" dirty="0">
                <a:latin typeface="Arial MT"/>
                <a:cs typeface="Arial MT"/>
              </a:rPr>
              <a:t> </a:t>
            </a:r>
            <a:r>
              <a:rPr sz="2400" spc="-15" dirty="0">
                <a:latin typeface="Arial MT"/>
                <a:cs typeface="Arial MT"/>
              </a:rPr>
              <a:t>suppressing</a:t>
            </a:r>
            <a:r>
              <a:rPr sz="2400" spc="175" dirty="0">
                <a:latin typeface="Arial MT"/>
                <a:cs typeface="Arial MT"/>
              </a:rPr>
              <a:t> </a:t>
            </a:r>
            <a:r>
              <a:rPr sz="2400" spc="-20" dirty="0">
                <a:latin typeface="Arial MT"/>
                <a:cs typeface="Arial MT"/>
              </a:rPr>
              <a:t>enemy</a:t>
            </a:r>
            <a:r>
              <a:rPr sz="2400" spc="85" dirty="0">
                <a:latin typeface="Arial MT"/>
                <a:cs typeface="Arial MT"/>
              </a:rPr>
              <a:t> </a:t>
            </a:r>
            <a:r>
              <a:rPr sz="2400" spc="5" dirty="0">
                <a:latin typeface="Arial MT"/>
                <a:cs typeface="Arial MT"/>
              </a:rPr>
              <a:t>fire, </a:t>
            </a:r>
            <a:r>
              <a:rPr sz="2400" spc="-655" dirty="0">
                <a:latin typeface="Arial MT"/>
                <a:cs typeface="Arial MT"/>
              </a:rPr>
              <a:t> </a:t>
            </a:r>
            <a:r>
              <a:rPr sz="2400" spc="-15" dirty="0">
                <a:latin typeface="Arial MT"/>
                <a:cs typeface="Arial MT"/>
              </a:rPr>
              <a:t>subduing </a:t>
            </a:r>
            <a:r>
              <a:rPr sz="2400" spc="-30" dirty="0">
                <a:latin typeface="Arial MT"/>
                <a:cs typeface="Arial MT"/>
              </a:rPr>
              <a:t>an </a:t>
            </a:r>
            <a:r>
              <a:rPr sz="2400" spc="-25" dirty="0">
                <a:latin typeface="Arial MT"/>
                <a:cs typeface="Arial MT"/>
              </a:rPr>
              <a:t>active</a:t>
            </a:r>
            <a:r>
              <a:rPr sz="2400" spc="-20" dirty="0">
                <a:latin typeface="Arial MT"/>
                <a:cs typeface="Arial MT"/>
              </a:rPr>
              <a:t> shooter, extinguishing</a:t>
            </a:r>
            <a:r>
              <a:rPr sz="2400" spc="-15" dirty="0">
                <a:latin typeface="Arial MT"/>
                <a:cs typeface="Arial MT"/>
              </a:rPr>
              <a:t> </a:t>
            </a:r>
            <a:r>
              <a:rPr sz="2400" dirty="0">
                <a:latin typeface="Arial MT"/>
                <a:cs typeface="Arial MT"/>
              </a:rPr>
              <a:t>a </a:t>
            </a:r>
            <a:r>
              <a:rPr sz="2400" spc="5" dirty="0">
                <a:latin typeface="Arial MT"/>
                <a:cs typeface="Arial MT"/>
              </a:rPr>
              <a:t> </a:t>
            </a:r>
            <a:r>
              <a:rPr sz="2400" spc="-25" dirty="0">
                <a:latin typeface="Arial MT"/>
                <a:cs typeface="Arial MT"/>
              </a:rPr>
              <a:t>shipboard</a:t>
            </a:r>
            <a:r>
              <a:rPr sz="2400" spc="235" dirty="0">
                <a:latin typeface="Arial MT"/>
                <a:cs typeface="Arial MT"/>
              </a:rPr>
              <a:t> </a:t>
            </a:r>
            <a:r>
              <a:rPr sz="2400" spc="5" dirty="0">
                <a:latin typeface="Arial MT"/>
                <a:cs typeface="Arial MT"/>
              </a:rPr>
              <a:t>fire,</a:t>
            </a:r>
            <a:r>
              <a:rPr sz="2400" spc="-70" dirty="0">
                <a:latin typeface="Arial MT"/>
                <a:cs typeface="Arial MT"/>
              </a:rPr>
              <a:t> </a:t>
            </a:r>
            <a:r>
              <a:rPr sz="2400" spc="-35" dirty="0">
                <a:latin typeface="Arial MT"/>
                <a:cs typeface="Arial MT"/>
              </a:rPr>
              <a:t>or</a:t>
            </a:r>
            <a:r>
              <a:rPr sz="2400" spc="15" dirty="0">
                <a:latin typeface="Arial MT"/>
                <a:cs typeface="Arial MT"/>
              </a:rPr>
              <a:t> </a:t>
            </a:r>
            <a:r>
              <a:rPr sz="2400" spc="-10" dirty="0">
                <a:latin typeface="Arial MT"/>
                <a:cs typeface="Arial MT"/>
              </a:rPr>
              <a:t>reducing</a:t>
            </a:r>
            <a:r>
              <a:rPr sz="2400" spc="90" dirty="0">
                <a:latin typeface="Arial MT"/>
                <a:cs typeface="Arial MT"/>
              </a:rPr>
              <a:t> </a:t>
            </a:r>
            <a:r>
              <a:rPr sz="2400" spc="15" dirty="0">
                <a:latin typeface="Arial MT"/>
                <a:cs typeface="Arial MT"/>
              </a:rPr>
              <a:t>life</a:t>
            </a:r>
            <a:r>
              <a:rPr sz="2400" spc="-65" dirty="0">
                <a:latin typeface="Arial MT"/>
                <a:cs typeface="Arial MT"/>
              </a:rPr>
              <a:t> </a:t>
            </a:r>
            <a:r>
              <a:rPr sz="2400" spc="-15" dirty="0">
                <a:latin typeface="Arial MT"/>
                <a:cs typeface="Arial MT"/>
              </a:rPr>
              <a:t>threats</a:t>
            </a:r>
            <a:r>
              <a:rPr sz="2400" spc="5" dirty="0">
                <a:latin typeface="Arial MT"/>
                <a:cs typeface="Arial MT"/>
              </a:rPr>
              <a:t> </a:t>
            </a:r>
            <a:r>
              <a:rPr sz="2400" spc="-25" dirty="0">
                <a:latin typeface="Arial MT"/>
                <a:cs typeface="Arial MT"/>
              </a:rPr>
              <a:t>prior</a:t>
            </a:r>
            <a:r>
              <a:rPr sz="2400" spc="95" dirty="0">
                <a:latin typeface="Arial MT"/>
                <a:cs typeface="Arial MT"/>
              </a:rPr>
              <a:t> </a:t>
            </a:r>
            <a:r>
              <a:rPr sz="2400" dirty="0">
                <a:latin typeface="Arial MT"/>
                <a:cs typeface="Arial MT"/>
              </a:rPr>
              <a:t>to </a:t>
            </a:r>
            <a:r>
              <a:rPr sz="2400" spc="-650" dirty="0">
                <a:latin typeface="Arial MT"/>
                <a:cs typeface="Arial MT"/>
              </a:rPr>
              <a:t> </a:t>
            </a:r>
            <a:r>
              <a:rPr sz="2400" spc="-15" dirty="0">
                <a:latin typeface="Arial MT"/>
                <a:cs typeface="Arial MT"/>
              </a:rPr>
              <a:t>rendering</a:t>
            </a:r>
            <a:r>
              <a:rPr sz="2400" spc="90" dirty="0">
                <a:latin typeface="Arial MT"/>
                <a:cs typeface="Arial MT"/>
              </a:rPr>
              <a:t> </a:t>
            </a:r>
            <a:r>
              <a:rPr sz="2400" spc="-25" dirty="0">
                <a:latin typeface="Arial MT"/>
                <a:cs typeface="Arial MT"/>
              </a:rPr>
              <a:t>medical</a:t>
            </a:r>
            <a:r>
              <a:rPr sz="2400" spc="220" dirty="0">
                <a:latin typeface="Arial MT"/>
                <a:cs typeface="Arial MT"/>
              </a:rPr>
              <a:t> </a:t>
            </a:r>
            <a:r>
              <a:rPr sz="2400" spc="-15" dirty="0">
                <a:latin typeface="Arial MT"/>
                <a:cs typeface="Arial MT"/>
              </a:rPr>
              <a:t>treatment.</a:t>
            </a:r>
            <a:endParaRPr sz="2400">
              <a:latin typeface="Arial MT"/>
              <a:cs typeface="Arial MT"/>
            </a:endParaRPr>
          </a:p>
          <a:p>
            <a:pPr marL="12700">
              <a:lnSpc>
                <a:spcPct val="100000"/>
              </a:lnSpc>
              <a:spcBef>
                <a:spcPts val="2050"/>
              </a:spcBef>
            </a:pPr>
            <a:r>
              <a:rPr sz="2000" b="1" spc="35" dirty="0">
                <a:solidFill>
                  <a:srgbClr val="901727"/>
                </a:solidFill>
                <a:latin typeface="Arial"/>
                <a:cs typeface="Arial"/>
              </a:rPr>
              <a:t>I</a:t>
            </a:r>
            <a:r>
              <a:rPr sz="2000" b="1" spc="-95" dirty="0">
                <a:solidFill>
                  <a:srgbClr val="901727"/>
                </a:solidFill>
                <a:latin typeface="Arial"/>
                <a:cs typeface="Arial"/>
              </a:rPr>
              <a:t>M</a:t>
            </a:r>
            <a:r>
              <a:rPr sz="2000" b="1" spc="15" dirty="0">
                <a:solidFill>
                  <a:srgbClr val="901727"/>
                </a:solidFill>
                <a:latin typeface="Arial"/>
                <a:cs typeface="Arial"/>
              </a:rPr>
              <a:t>PO</a:t>
            </a:r>
            <a:r>
              <a:rPr sz="2000" b="1" spc="40" dirty="0">
                <a:solidFill>
                  <a:srgbClr val="901727"/>
                </a:solidFill>
                <a:latin typeface="Arial"/>
                <a:cs typeface="Arial"/>
              </a:rPr>
              <a:t>R</a:t>
            </a:r>
            <a:r>
              <a:rPr sz="2000" b="1" spc="120" dirty="0">
                <a:solidFill>
                  <a:srgbClr val="901727"/>
                </a:solidFill>
                <a:latin typeface="Arial"/>
                <a:cs typeface="Arial"/>
              </a:rPr>
              <a:t>T</a:t>
            </a:r>
            <a:r>
              <a:rPr sz="2000" b="1" spc="-25" dirty="0">
                <a:solidFill>
                  <a:srgbClr val="901727"/>
                </a:solidFill>
                <a:latin typeface="Arial"/>
                <a:cs typeface="Arial"/>
              </a:rPr>
              <a:t>A</a:t>
            </a:r>
            <a:r>
              <a:rPr sz="2000" b="1" spc="45" dirty="0">
                <a:solidFill>
                  <a:srgbClr val="901727"/>
                </a:solidFill>
                <a:latin typeface="Arial"/>
                <a:cs typeface="Arial"/>
              </a:rPr>
              <a:t>N</a:t>
            </a:r>
            <a:r>
              <a:rPr sz="2000" b="1" spc="15" dirty="0">
                <a:solidFill>
                  <a:srgbClr val="901727"/>
                </a:solidFill>
                <a:latin typeface="Arial"/>
                <a:cs typeface="Arial"/>
              </a:rPr>
              <a:t>T</a:t>
            </a:r>
            <a:r>
              <a:rPr sz="2000" b="1" spc="-130" dirty="0">
                <a:solidFill>
                  <a:srgbClr val="901727"/>
                </a:solidFill>
                <a:latin typeface="Arial"/>
                <a:cs typeface="Arial"/>
              </a:rPr>
              <a:t> </a:t>
            </a:r>
            <a:r>
              <a:rPr sz="2000" b="1" spc="45" dirty="0">
                <a:latin typeface="Arial"/>
                <a:cs typeface="Arial"/>
              </a:rPr>
              <a:t>C</a:t>
            </a:r>
            <a:r>
              <a:rPr sz="2000" b="1" spc="20" dirty="0">
                <a:latin typeface="Arial"/>
                <a:cs typeface="Arial"/>
              </a:rPr>
              <a:t>O</a:t>
            </a:r>
            <a:r>
              <a:rPr sz="2000" b="1" spc="45" dirty="0">
                <a:latin typeface="Arial"/>
                <a:cs typeface="Arial"/>
              </a:rPr>
              <a:t>N</a:t>
            </a:r>
            <a:r>
              <a:rPr sz="2000" b="1" spc="15" dirty="0">
                <a:latin typeface="Arial"/>
                <a:cs typeface="Arial"/>
              </a:rPr>
              <a:t>S</a:t>
            </a:r>
            <a:r>
              <a:rPr sz="2000" b="1" spc="-40" dirty="0">
                <a:latin typeface="Arial"/>
                <a:cs typeface="Arial"/>
              </a:rPr>
              <a:t>I</a:t>
            </a:r>
            <a:r>
              <a:rPr sz="2000" b="1" spc="45" dirty="0">
                <a:latin typeface="Arial"/>
                <a:cs typeface="Arial"/>
              </a:rPr>
              <a:t>D</a:t>
            </a:r>
            <a:r>
              <a:rPr sz="2000" b="1" spc="15" dirty="0">
                <a:latin typeface="Arial"/>
                <a:cs typeface="Arial"/>
              </a:rPr>
              <a:t>E</a:t>
            </a:r>
            <a:r>
              <a:rPr sz="2000" b="1" spc="-30" dirty="0">
                <a:latin typeface="Arial"/>
                <a:cs typeface="Arial"/>
              </a:rPr>
              <a:t>R</a:t>
            </a:r>
            <a:r>
              <a:rPr sz="2000" b="1" spc="-25" dirty="0">
                <a:latin typeface="Arial"/>
                <a:cs typeface="Arial"/>
              </a:rPr>
              <a:t>A</a:t>
            </a:r>
            <a:r>
              <a:rPr sz="2000" b="1" spc="45" dirty="0">
                <a:latin typeface="Arial"/>
                <a:cs typeface="Arial"/>
              </a:rPr>
              <a:t>T</a:t>
            </a:r>
            <a:r>
              <a:rPr sz="2000" b="1" spc="-35" dirty="0">
                <a:latin typeface="Arial"/>
                <a:cs typeface="Arial"/>
              </a:rPr>
              <a:t>I</a:t>
            </a:r>
            <a:r>
              <a:rPr sz="2000" b="1" spc="20" dirty="0">
                <a:latin typeface="Arial"/>
                <a:cs typeface="Arial"/>
              </a:rPr>
              <a:t>O</a:t>
            </a:r>
            <a:r>
              <a:rPr sz="2000" b="1" spc="-10" dirty="0">
                <a:latin typeface="Arial"/>
                <a:cs typeface="Arial"/>
              </a:rPr>
              <a:t>N</a:t>
            </a:r>
            <a:r>
              <a:rPr sz="2000" b="1" spc="5" dirty="0">
                <a:solidFill>
                  <a:srgbClr val="2D3334"/>
                </a:solidFill>
                <a:latin typeface="Arial"/>
                <a:cs typeface="Arial"/>
              </a:rPr>
              <a:t>:</a:t>
            </a:r>
            <a:endParaRPr sz="2000">
              <a:latin typeface="Arial"/>
              <a:cs typeface="Arial"/>
            </a:endParaRPr>
          </a:p>
          <a:p>
            <a:pPr marL="12700" marR="45720">
              <a:lnSpc>
                <a:spcPct val="100000"/>
              </a:lnSpc>
              <a:spcBef>
                <a:spcPts val="345"/>
              </a:spcBef>
            </a:pPr>
            <a:r>
              <a:rPr sz="2000" spc="15" dirty="0">
                <a:latin typeface="Arial MT"/>
                <a:cs typeface="Arial MT"/>
              </a:rPr>
              <a:t>Controlling</a:t>
            </a:r>
            <a:r>
              <a:rPr sz="2000" spc="-185" dirty="0">
                <a:latin typeface="Arial MT"/>
                <a:cs typeface="Arial MT"/>
              </a:rPr>
              <a:t> </a:t>
            </a:r>
            <a:r>
              <a:rPr sz="2000" spc="5" dirty="0">
                <a:latin typeface="Arial MT"/>
                <a:cs typeface="Arial MT"/>
              </a:rPr>
              <a:t>immediate</a:t>
            </a:r>
            <a:r>
              <a:rPr sz="2000" spc="-105" dirty="0">
                <a:latin typeface="Arial MT"/>
                <a:cs typeface="Arial MT"/>
              </a:rPr>
              <a:t> </a:t>
            </a:r>
            <a:r>
              <a:rPr sz="2000" spc="10" dirty="0">
                <a:latin typeface="Arial MT"/>
                <a:cs typeface="Arial MT"/>
              </a:rPr>
              <a:t>life-threatening</a:t>
            </a:r>
            <a:r>
              <a:rPr sz="2000" spc="-175" dirty="0">
                <a:latin typeface="Arial MT"/>
                <a:cs typeface="Arial MT"/>
              </a:rPr>
              <a:t> </a:t>
            </a:r>
            <a:r>
              <a:rPr sz="2000" spc="5" dirty="0">
                <a:latin typeface="Arial MT"/>
                <a:cs typeface="Arial MT"/>
              </a:rPr>
              <a:t>hemorrhage</a:t>
            </a:r>
            <a:r>
              <a:rPr sz="2000" spc="-105" dirty="0">
                <a:latin typeface="Arial MT"/>
                <a:cs typeface="Arial MT"/>
              </a:rPr>
              <a:t> </a:t>
            </a:r>
            <a:r>
              <a:rPr sz="2000" spc="5" dirty="0">
                <a:latin typeface="Arial MT"/>
                <a:cs typeface="Arial MT"/>
              </a:rPr>
              <a:t>remains</a:t>
            </a:r>
            <a:r>
              <a:rPr sz="2000" spc="-70" dirty="0">
                <a:latin typeface="Arial MT"/>
                <a:cs typeface="Arial MT"/>
              </a:rPr>
              <a:t> </a:t>
            </a:r>
            <a:r>
              <a:rPr sz="2000" spc="20" dirty="0">
                <a:latin typeface="Arial MT"/>
                <a:cs typeface="Arial MT"/>
              </a:rPr>
              <a:t>the</a:t>
            </a:r>
            <a:r>
              <a:rPr sz="2000" spc="-100" dirty="0">
                <a:latin typeface="Arial MT"/>
                <a:cs typeface="Arial MT"/>
              </a:rPr>
              <a:t> </a:t>
            </a:r>
            <a:r>
              <a:rPr sz="2000" spc="10" dirty="0">
                <a:latin typeface="Arial MT"/>
                <a:cs typeface="Arial MT"/>
              </a:rPr>
              <a:t>only</a:t>
            </a:r>
            <a:r>
              <a:rPr sz="2000" spc="5" dirty="0">
                <a:latin typeface="Arial MT"/>
                <a:cs typeface="Arial MT"/>
              </a:rPr>
              <a:t> </a:t>
            </a:r>
            <a:r>
              <a:rPr sz="2000" spc="10" dirty="0">
                <a:latin typeface="Arial MT"/>
                <a:cs typeface="Arial MT"/>
              </a:rPr>
              <a:t>recommended </a:t>
            </a:r>
            <a:r>
              <a:rPr sz="2000" spc="-545" dirty="0">
                <a:latin typeface="Arial MT"/>
                <a:cs typeface="Arial MT"/>
              </a:rPr>
              <a:t> </a:t>
            </a:r>
            <a:r>
              <a:rPr sz="2000" spc="10" dirty="0">
                <a:latin typeface="Arial MT"/>
                <a:cs typeface="Arial MT"/>
              </a:rPr>
              <a:t>medical</a:t>
            </a:r>
            <a:r>
              <a:rPr sz="2000" spc="-110" dirty="0">
                <a:latin typeface="Arial MT"/>
                <a:cs typeface="Arial MT"/>
              </a:rPr>
              <a:t> </a:t>
            </a:r>
            <a:r>
              <a:rPr sz="2000" spc="10" dirty="0">
                <a:latin typeface="Arial MT"/>
                <a:cs typeface="Arial MT"/>
              </a:rPr>
              <a:t>intervention</a:t>
            </a:r>
            <a:r>
              <a:rPr sz="2000" spc="-185" dirty="0">
                <a:latin typeface="Arial MT"/>
                <a:cs typeface="Arial MT"/>
              </a:rPr>
              <a:t> </a:t>
            </a:r>
            <a:r>
              <a:rPr sz="2000" spc="15" dirty="0">
                <a:latin typeface="Arial MT"/>
                <a:cs typeface="Arial MT"/>
              </a:rPr>
              <a:t>until</a:t>
            </a:r>
            <a:r>
              <a:rPr sz="2000" spc="-35" dirty="0">
                <a:latin typeface="Arial MT"/>
                <a:cs typeface="Arial MT"/>
              </a:rPr>
              <a:t> </a:t>
            </a:r>
            <a:r>
              <a:rPr sz="2000" spc="20" dirty="0">
                <a:latin typeface="Arial MT"/>
                <a:cs typeface="Arial MT"/>
              </a:rPr>
              <a:t>the</a:t>
            </a:r>
            <a:r>
              <a:rPr sz="2000" spc="-110" dirty="0">
                <a:latin typeface="Arial MT"/>
                <a:cs typeface="Arial MT"/>
              </a:rPr>
              <a:t> </a:t>
            </a:r>
            <a:r>
              <a:rPr sz="2000" spc="15" dirty="0">
                <a:latin typeface="Arial MT"/>
                <a:cs typeface="Arial MT"/>
              </a:rPr>
              <a:t>threat</a:t>
            </a:r>
            <a:r>
              <a:rPr sz="2000" spc="-150" dirty="0">
                <a:latin typeface="Arial MT"/>
                <a:cs typeface="Arial MT"/>
              </a:rPr>
              <a:t> </a:t>
            </a:r>
            <a:r>
              <a:rPr sz="2000" spc="5" dirty="0">
                <a:latin typeface="Arial MT"/>
                <a:cs typeface="Arial MT"/>
              </a:rPr>
              <a:t>is</a:t>
            </a:r>
            <a:r>
              <a:rPr sz="2000" dirty="0">
                <a:latin typeface="Arial MT"/>
                <a:cs typeface="Arial MT"/>
              </a:rPr>
              <a:t> </a:t>
            </a:r>
            <a:r>
              <a:rPr sz="2000" spc="20" dirty="0">
                <a:latin typeface="Arial MT"/>
                <a:cs typeface="Arial MT"/>
              </a:rPr>
              <a:t>suppressed</a:t>
            </a:r>
            <a:r>
              <a:rPr sz="2000" spc="-185" dirty="0">
                <a:latin typeface="Arial MT"/>
                <a:cs typeface="Arial MT"/>
              </a:rPr>
              <a:t> </a:t>
            </a:r>
            <a:r>
              <a:rPr sz="2000" spc="10" dirty="0">
                <a:latin typeface="Arial MT"/>
                <a:cs typeface="Arial MT"/>
              </a:rPr>
              <a:t>or</a:t>
            </a:r>
            <a:r>
              <a:rPr sz="2000" spc="-110" dirty="0">
                <a:latin typeface="Arial MT"/>
                <a:cs typeface="Arial MT"/>
              </a:rPr>
              <a:t> </a:t>
            </a:r>
            <a:r>
              <a:rPr sz="2000" spc="15" dirty="0">
                <a:latin typeface="Arial MT"/>
                <a:cs typeface="Arial MT"/>
              </a:rPr>
              <a:t>controlled.</a:t>
            </a:r>
            <a:endParaRPr sz="2000">
              <a:latin typeface="Arial MT"/>
              <a:cs typeface="Arial MT"/>
            </a:endParaRPr>
          </a:p>
        </p:txBody>
      </p:sp>
      <p:pic>
        <p:nvPicPr>
          <p:cNvPr id="12" name="object 12"/>
          <p:cNvPicPr/>
          <p:nvPr/>
        </p:nvPicPr>
        <p:blipFill>
          <a:blip r:embed="rId5" cstate="print"/>
          <a:stretch>
            <a:fillRect/>
          </a:stretch>
        </p:blipFill>
        <p:spPr>
          <a:xfrm>
            <a:off x="266700" y="1514475"/>
            <a:ext cx="4429125" cy="3667125"/>
          </a:xfrm>
          <a:prstGeom prst="rect">
            <a:avLst/>
          </a:prstGeom>
        </p:spPr>
      </p:pic>
      <p:sp>
        <p:nvSpPr>
          <p:cNvPr id="13" name="object 13"/>
          <p:cNvSpPr txBox="1">
            <a:spLocks noGrp="1"/>
          </p:cNvSpPr>
          <p:nvPr>
            <p:ph type="sldNum" sz="quarter" idx="7"/>
          </p:nvPr>
        </p:nvSpPr>
        <p:spPr>
          <a:prstGeom prst="rect">
            <a:avLst/>
          </a:prstGeom>
        </p:spPr>
        <p:txBody>
          <a:bodyPr vert="horz" wrap="square" lIns="0" tIns="0" rIns="0" bIns="0" rtlCol="0">
            <a:spAutoFit/>
          </a:bodyPr>
          <a:lstStyle/>
          <a:p>
            <a:pPr marL="12700">
              <a:lnSpc>
                <a:spcPts val="1430"/>
              </a:lnSpc>
            </a:pPr>
            <a:r>
              <a:rPr sz="1575" baseline="2645" dirty="0">
                <a:solidFill>
                  <a:srgbClr val="CD9146"/>
                </a:solidFill>
              </a:rPr>
              <a:t>#TCCC-CPP-PPT-03</a:t>
            </a:r>
            <a:r>
              <a:rPr sz="1575" spc="337" baseline="2645" dirty="0">
                <a:solidFill>
                  <a:srgbClr val="CD9146"/>
                </a:solidFill>
              </a:rPr>
              <a:t> </a:t>
            </a:r>
            <a:r>
              <a:rPr sz="1575" spc="7" baseline="2645" dirty="0">
                <a:solidFill>
                  <a:srgbClr val="CD9146"/>
                </a:solidFill>
              </a:rPr>
              <a:t>08</a:t>
            </a:r>
            <a:r>
              <a:rPr sz="1575" spc="15" baseline="2645" dirty="0">
                <a:solidFill>
                  <a:srgbClr val="CD9146"/>
                </a:solidFill>
              </a:rPr>
              <a:t> </a:t>
            </a:r>
            <a:r>
              <a:rPr sz="1575" spc="-60" baseline="2645" dirty="0">
                <a:solidFill>
                  <a:srgbClr val="CD9146"/>
                </a:solidFill>
              </a:rPr>
              <a:t>AUG</a:t>
            </a:r>
            <a:r>
              <a:rPr sz="1575" spc="112" baseline="2645" dirty="0">
                <a:solidFill>
                  <a:srgbClr val="CD9146"/>
                </a:solidFill>
              </a:rPr>
              <a:t> </a:t>
            </a:r>
            <a:r>
              <a:rPr sz="1575" spc="7" baseline="2645" dirty="0">
                <a:solidFill>
                  <a:srgbClr val="CD9146"/>
                </a:solidFill>
              </a:rPr>
              <a:t>23 </a:t>
            </a:r>
            <a:r>
              <a:rPr sz="1575" spc="427" baseline="2645" dirty="0">
                <a:solidFill>
                  <a:srgbClr val="CD9146"/>
                </a:solidFill>
              </a:rPr>
              <a:t> </a:t>
            </a:r>
            <a:fld id="{81D60167-4931-47E6-BA6A-407CBD079E47}" type="slidenum">
              <a:rPr sz="1200" dirty="0">
                <a:solidFill>
                  <a:srgbClr val="000000"/>
                </a:solidFill>
              </a:rPr>
              <a:t>6</a:t>
            </a:fld>
            <a:endParaRPr sz="12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4073525" y="299338"/>
            <a:ext cx="4060825" cy="335280"/>
          </a:xfrm>
          <a:prstGeom prst="rect">
            <a:avLst/>
          </a:prstGeom>
        </p:spPr>
        <p:txBody>
          <a:bodyPr vert="horz" wrap="square" lIns="0" tIns="16510" rIns="0" bIns="0" rtlCol="0">
            <a:spAutoFit/>
          </a:bodyPr>
          <a:lstStyle/>
          <a:p>
            <a:pPr marL="12700">
              <a:lnSpc>
                <a:spcPct val="100000"/>
              </a:lnSpc>
              <a:spcBef>
                <a:spcPts val="130"/>
              </a:spcBef>
            </a:pPr>
            <a:r>
              <a:rPr sz="2000" b="1" spc="-90" dirty="0">
                <a:solidFill>
                  <a:srgbClr val="756F6F"/>
                </a:solidFill>
                <a:latin typeface="Arial"/>
                <a:cs typeface="Arial"/>
              </a:rPr>
              <a:t>M</a:t>
            </a:r>
            <a:r>
              <a:rPr sz="2000" b="1" spc="45" dirty="0">
                <a:solidFill>
                  <a:srgbClr val="756F6F"/>
                </a:solidFill>
                <a:latin typeface="Arial"/>
                <a:cs typeface="Arial"/>
              </a:rPr>
              <a:t>odu</a:t>
            </a:r>
            <a:r>
              <a:rPr sz="2000" b="1" spc="35" dirty="0">
                <a:solidFill>
                  <a:srgbClr val="756F6F"/>
                </a:solidFill>
                <a:latin typeface="Arial"/>
                <a:cs typeface="Arial"/>
              </a:rPr>
              <a:t>l</a:t>
            </a:r>
            <a:r>
              <a:rPr sz="2000" b="1" spc="15" dirty="0">
                <a:solidFill>
                  <a:srgbClr val="756F6F"/>
                </a:solidFill>
                <a:latin typeface="Arial"/>
                <a:cs typeface="Arial"/>
              </a:rPr>
              <a:t>e</a:t>
            </a:r>
            <a:r>
              <a:rPr sz="2000" b="1" spc="-110" dirty="0">
                <a:solidFill>
                  <a:srgbClr val="756F6F"/>
                </a:solidFill>
                <a:latin typeface="Arial"/>
                <a:cs typeface="Arial"/>
              </a:rPr>
              <a:t> </a:t>
            </a:r>
            <a:r>
              <a:rPr sz="2000" b="1" spc="10" dirty="0">
                <a:solidFill>
                  <a:srgbClr val="756F6F"/>
                </a:solidFill>
                <a:latin typeface="Arial"/>
                <a:cs typeface="Arial"/>
              </a:rPr>
              <a:t>3:</a:t>
            </a:r>
            <a:r>
              <a:rPr sz="2000" b="1" spc="-40" dirty="0">
                <a:solidFill>
                  <a:srgbClr val="756F6F"/>
                </a:solidFill>
                <a:latin typeface="Arial"/>
                <a:cs typeface="Arial"/>
              </a:rPr>
              <a:t> </a:t>
            </a:r>
            <a:r>
              <a:rPr sz="2000" b="1" spc="50" dirty="0">
                <a:solidFill>
                  <a:srgbClr val="756F6F"/>
                </a:solidFill>
                <a:latin typeface="Arial"/>
                <a:cs typeface="Arial"/>
              </a:rPr>
              <a:t>C</a:t>
            </a:r>
            <a:r>
              <a:rPr sz="2000" b="1" spc="15" dirty="0">
                <a:solidFill>
                  <a:srgbClr val="756F6F"/>
                </a:solidFill>
                <a:latin typeface="Arial"/>
                <a:cs typeface="Arial"/>
              </a:rPr>
              <a:t>a</a:t>
            </a:r>
            <a:r>
              <a:rPr sz="2000" b="1" spc="40" dirty="0">
                <a:solidFill>
                  <a:srgbClr val="756F6F"/>
                </a:solidFill>
                <a:latin typeface="Arial"/>
                <a:cs typeface="Arial"/>
              </a:rPr>
              <a:t>r</a:t>
            </a:r>
            <a:r>
              <a:rPr sz="2000" b="1" spc="15" dirty="0">
                <a:solidFill>
                  <a:srgbClr val="756F6F"/>
                </a:solidFill>
                <a:latin typeface="Arial"/>
                <a:cs typeface="Arial"/>
              </a:rPr>
              <a:t>e</a:t>
            </a:r>
            <a:r>
              <a:rPr sz="2000" b="1" spc="-185" dirty="0">
                <a:solidFill>
                  <a:srgbClr val="756F6F"/>
                </a:solidFill>
                <a:latin typeface="Arial"/>
                <a:cs typeface="Arial"/>
              </a:rPr>
              <a:t> </a:t>
            </a:r>
            <a:r>
              <a:rPr sz="2000" b="1" spc="50" dirty="0">
                <a:solidFill>
                  <a:srgbClr val="756F6F"/>
                </a:solidFill>
                <a:latin typeface="Arial"/>
                <a:cs typeface="Arial"/>
              </a:rPr>
              <a:t>U</a:t>
            </a:r>
            <a:r>
              <a:rPr sz="2000" b="1" spc="45" dirty="0">
                <a:solidFill>
                  <a:srgbClr val="756F6F"/>
                </a:solidFill>
                <a:latin typeface="Arial"/>
                <a:cs typeface="Arial"/>
              </a:rPr>
              <a:t>nd</a:t>
            </a:r>
            <a:r>
              <a:rPr sz="2000" b="1" spc="10" dirty="0">
                <a:solidFill>
                  <a:srgbClr val="756F6F"/>
                </a:solidFill>
                <a:latin typeface="Arial"/>
                <a:cs typeface="Arial"/>
              </a:rPr>
              <a:t>er</a:t>
            </a:r>
            <a:r>
              <a:rPr sz="2000" b="1" spc="-150" dirty="0">
                <a:solidFill>
                  <a:srgbClr val="756F6F"/>
                </a:solidFill>
                <a:latin typeface="Arial"/>
                <a:cs typeface="Arial"/>
              </a:rPr>
              <a:t> </a:t>
            </a:r>
            <a:r>
              <a:rPr sz="2000" b="1" spc="45" dirty="0">
                <a:solidFill>
                  <a:srgbClr val="756F6F"/>
                </a:solidFill>
                <a:latin typeface="Arial"/>
                <a:cs typeface="Arial"/>
              </a:rPr>
              <a:t>F</a:t>
            </a:r>
            <a:r>
              <a:rPr sz="2000" b="1" spc="35" dirty="0">
                <a:solidFill>
                  <a:srgbClr val="756F6F"/>
                </a:solidFill>
                <a:latin typeface="Arial"/>
                <a:cs typeface="Arial"/>
              </a:rPr>
              <a:t>i</a:t>
            </a:r>
            <a:r>
              <a:rPr sz="2000" b="1" spc="40" dirty="0">
                <a:solidFill>
                  <a:srgbClr val="756F6F"/>
                </a:solidFill>
                <a:latin typeface="Arial"/>
                <a:cs typeface="Arial"/>
              </a:rPr>
              <a:t>r</a:t>
            </a:r>
            <a:r>
              <a:rPr sz="2000" b="1" spc="15" dirty="0">
                <a:solidFill>
                  <a:srgbClr val="756F6F"/>
                </a:solidFill>
                <a:latin typeface="Arial"/>
                <a:cs typeface="Arial"/>
              </a:rPr>
              <a:t>e</a:t>
            </a:r>
            <a:r>
              <a:rPr sz="2000" b="1" spc="-40" dirty="0">
                <a:solidFill>
                  <a:srgbClr val="756F6F"/>
                </a:solidFill>
                <a:latin typeface="Arial"/>
                <a:cs typeface="Arial"/>
              </a:rPr>
              <a:t>/</a:t>
            </a:r>
            <a:r>
              <a:rPr sz="2000" b="1" spc="45" dirty="0">
                <a:solidFill>
                  <a:srgbClr val="756F6F"/>
                </a:solidFill>
                <a:latin typeface="Arial"/>
                <a:cs typeface="Arial"/>
              </a:rPr>
              <a:t>Th</a:t>
            </a:r>
            <a:r>
              <a:rPr sz="2000" b="1" spc="-35" dirty="0">
                <a:solidFill>
                  <a:srgbClr val="756F6F"/>
                </a:solidFill>
                <a:latin typeface="Arial"/>
                <a:cs typeface="Arial"/>
              </a:rPr>
              <a:t>r</a:t>
            </a:r>
            <a:r>
              <a:rPr sz="2000" b="1" spc="15" dirty="0">
                <a:solidFill>
                  <a:srgbClr val="756F6F"/>
                </a:solidFill>
                <a:latin typeface="Arial"/>
                <a:cs typeface="Arial"/>
              </a:rPr>
              <a:t>e</a:t>
            </a:r>
            <a:r>
              <a:rPr sz="2000" b="1" spc="5" dirty="0">
                <a:solidFill>
                  <a:srgbClr val="756F6F"/>
                </a:solidFill>
                <a:latin typeface="Arial"/>
                <a:cs typeface="Arial"/>
              </a:rPr>
              <a:t>a</a:t>
            </a:r>
            <a:r>
              <a:rPr sz="2000" b="1" spc="10" dirty="0">
                <a:solidFill>
                  <a:srgbClr val="756F6F"/>
                </a:solidFill>
                <a:latin typeface="Arial"/>
                <a:cs typeface="Arial"/>
              </a:rPr>
              <a:t>t</a:t>
            </a:r>
            <a:endParaRPr sz="2000">
              <a:latin typeface="Arial"/>
              <a:cs typeface="Arial"/>
            </a:endParaRPr>
          </a:p>
        </p:txBody>
      </p:sp>
      <p:grpSp>
        <p:nvGrpSpPr>
          <p:cNvPr id="3" name="object 3"/>
          <p:cNvGrpSpPr/>
          <p:nvPr/>
        </p:nvGrpSpPr>
        <p:grpSpPr>
          <a:xfrm>
            <a:off x="0" y="95248"/>
            <a:ext cx="11849100" cy="6762750"/>
            <a:chOff x="0" y="95248"/>
            <a:chExt cx="11849100" cy="6762750"/>
          </a:xfrm>
        </p:grpSpPr>
        <p:pic>
          <p:nvPicPr>
            <p:cNvPr id="4" name="object 4"/>
            <p:cNvPicPr/>
            <p:nvPr/>
          </p:nvPicPr>
          <p:blipFill>
            <a:blip r:embed="rId3" cstate="print"/>
            <a:stretch>
              <a:fillRect/>
            </a:stretch>
          </p:blipFill>
          <p:spPr>
            <a:xfrm>
              <a:off x="276224" y="276225"/>
              <a:ext cx="1171575" cy="657225"/>
            </a:xfrm>
            <a:prstGeom prst="rect">
              <a:avLst/>
            </a:prstGeom>
          </p:spPr>
        </p:pic>
        <p:pic>
          <p:nvPicPr>
            <p:cNvPr id="5" name="object 5"/>
            <p:cNvPicPr/>
            <p:nvPr/>
          </p:nvPicPr>
          <p:blipFill>
            <a:blip r:embed="rId4" cstate="print"/>
            <a:stretch>
              <a:fillRect/>
            </a:stretch>
          </p:blipFill>
          <p:spPr>
            <a:xfrm>
              <a:off x="676274" y="5638799"/>
              <a:ext cx="3838575" cy="200025"/>
            </a:xfrm>
            <a:prstGeom prst="rect">
              <a:avLst/>
            </a:prstGeom>
          </p:spPr>
        </p:pic>
        <p:pic>
          <p:nvPicPr>
            <p:cNvPr id="6" name="object 6"/>
            <p:cNvPicPr/>
            <p:nvPr/>
          </p:nvPicPr>
          <p:blipFill>
            <a:blip r:embed="rId5" cstate="print"/>
            <a:stretch>
              <a:fillRect/>
            </a:stretch>
          </p:blipFill>
          <p:spPr>
            <a:xfrm>
              <a:off x="0" y="95248"/>
              <a:ext cx="11849099" cy="6762748"/>
            </a:xfrm>
            <a:prstGeom prst="rect">
              <a:avLst/>
            </a:prstGeom>
          </p:spPr>
        </p:pic>
        <p:pic>
          <p:nvPicPr>
            <p:cNvPr id="7" name="object 7"/>
            <p:cNvPicPr/>
            <p:nvPr/>
          </p:nvPicPr>
          <p:blipFill>
            <a:blip r:embed="rId6" cstate="print"/>
            <a:stretch>
              <a:fillRect/>
            </a:stretch>
          </p:blipFill>
          <p:spPr>
            <a:xfrm>
              <a:off x="7658100" y="4514849"/>
              <a:ext cx="3848100" cy="209550"/>
            </a:xfrm>
            <a:prstGeom prst="rect">
              <a:avLst/>
            </a:prstGeom>
          </p:spPr>
        </p:pic>
        <p:pic>
          <p:nvPicPr>
            <p:cNvPr id="8" name="object 8"/>
            <p:cNvPicPr/>
            <p:nvPr/>
          </p:nvPicPr>
          <p:blipFill>
            <a:blip r:embed="rId7" cstate="print"/>
            <a:stretch>
              <a:fillRect/>
            </a:stretch>
          </p:blipFill>
          <p:spPr>
            <a:xfrm>
              <a:off x="8248650" y="3790949"/>
              <a:ext cx="2143125" cy="1009650"/>
            </a:xfrm>
            <a:prstGeom prst="rect">
              <a:avLst/>
            </a:prstGeom>
          </p:spPr>
        </p:pic>
      </p:grpSp>
      <p:sp>
        <p:nvSpPr>
          <p:cNvPr id="9" name="object 9"/>
          <p:cNvSpPr txBox="1"/>
          <p:nvPr/>
        </p:nvSpPr>
        <p:spPr>
          <a:xfrm>
            <a:off x="9103994" y="5597525"/>
            <a:ext cx="2310765" cy="266065"/>
          </a:xfrm>
          <a:prstGeom prst="rect">
            <a:avLst/>
          </a:prstGeom>
        </p:spPr>
        <p:txBody>
          <a:bodyPr vert="horz" wrap="square" lIns="0" tIns="15875" rIns="0" bIns="0" rtlCol="0">
            <a:spAutoFit/>
          </a:bodyPr>
          <a:lstStyle/>
          <a:p>
            <a:pPr marL="12700">
              <a:lnSpc>
                <a:spcPct val="100000"/>
              </a:lnSpc>
              <a:spcBef>
                <a:spcPts val="125"/>
              </a:spcBef>
            </a:pPr>
            <a:r>
              <a:rPr sz="1550" b="1" spc="-25" dirty="0">
                <a:latin typeface="Arial"/>
                <a:cs typeface="Arial"/>
              </a:rPr>
              <a:t>POINT</a:t>
            </a:r>
            <a:r>
              <a:rPr sz="1550" b="1" spc="235" dirty="0">
                <a:latin typeface="Arial"/>
                <a:cs typeface="Arial"/>
              </a:rPr>
              <a:t> </a:t>
            </a:r>
            <a:r>
              <a:rPr sz="1550" b="1" dirty="0">
                <a:latin typeface="Arial"/>
                <a:cs typeface="Arial"/>
              </a:rPr>
              <a:t>OF</a:t>
            </a:r>
            <a:r>
              <a:rPr sz="1550" b="1" spc="95" dirty="0">
                <a:latin typeface="Arial"/>
                <a:cs typeface="Arial"/>
              </a:rPr>
              <a:t> </a:t>
            </a:r>
            <a:r>
              <a:rPr sz="1550" b="1" spc="-25" dirty="0">
                <a:latin typeface="Arial"/>
                <a:cs typeface="Arial"/>
              </a:rPr>
              <a:t>INJURY</a:t>
            </a:r>
            <a:r>
              <a:rPr sz="1550" b="1" spc="295" dirty="0">
                <a:latin typeface="Arial"/>
                <a:cs typeface="Arial"/>
              </a:rPr>
              <a:t> </a:t>
            </a:r>
            <a:r>
              <a:rPr sz="1550" b="1" spc="-10" dirty="0">
                <a:latin typeface="Arial"/>
                <a:cs typeface="Arial"/>
              </a:rPr>
              <a:t>(POI)</a:t>
            </a:r>
            <a:endParaRPr sz="1550">
              <a:latin typeface="Arial"/>
              <a:cs typeface="Arial"/>
            </a:endParaRPr>
          </a:p>
        </p:txBody>
      </p:sp>
      <p:sp>
        <p:nvSpPr>
          <p:cNvPr id="10" name="object 10"/>
          <p:cNvSpPr txBox="1"/>
          <p:nvPr/>
        </p:nvSpPr>
        <p:spPr>
          <a:xfrm>
            <a:off x="7949818" y="2147824"/>
            <a:ext cx="1811655" cy="449580"/>
          </a:xfrm>
          <a:prstGeom prst="rect">
            <a:avLst/>
          </a:prstGeom>
        </p:spPr>
        <p:txBody>
          <a:bodyPr vert="horz" wrap="square" lIns="0" tIns="16510" rIns="0" bIns="0" rtlCol="0">
            <a:spAutoFit/>
          </a:bodyPr>
          <a:lstStyle/>
          <a:p>
            <a:pPr marL="12700">
              <a:lnSpc>
                <a:spcPct val="100000"/>
              </a:lnSpc>
              <a:spcBef>
                <a:spcPts val="130"/>
              </a:spcBef>
            </a:pPr>
            <a:r>
              <a:rPr sz="2750" b="1" spc="15" dirty="0">
                <a:latin typeface="Arial"/>
                <a:cs typeface="Arial"/>
              </a:rPr>
              <a:t>Return</a:t>
            </a:r>
            <a:r>
              <a:rPr sz="2750" b="1" spc="-5" dirty="0">
                <a:latin typeface="Arial"/>
                <a:cs typeface="Arial"/>
              </a:rPr>
              <a:t> </a:t>
            </a:r>
            <a:r>
              <a:rPr sz="2750" b="1" spc="-10" dirty="0">
                <a:latin typeface="Arial"/>
                <a:cs typeface="Arial"/>
              </a:rPr>
              <a:t>fire</a:t>
            </a:r>
            <a:endParaRPr sz="2750">
              <a:latin typeface="Arial"/>
              <a:cs typeface="Arial"/>
            </a:endParaRPr>
          </a:p>
        </p:txBody>
      </p:sp>
      <p:sp>
        <p:nvSpPr>
          <p:cNvPr id="11" name="object 11"/>
          <p:cNvSpPr txBox="1">
            <a:spLocks noGrp="1"/>
          </p:cNvSpPr>
          <p:nvPr>
            <p:ph type="title"/>
          </p:nvPr>
        </p:nvSpPr>
        <p:spPr>
          <a:xfrm>
            <a:off x="2862833" y="772413"/>
            <a:ext cx="6458585" cy="1118870"/>
          </a:xfrm>
          <a:prstGeom prst="rect">
            <a:avLst/>
          </a:prstGeom>
        </p:spPr>
        <p:txBody>
          <a:bodyPr vert="horz" wrap="square" lIns="0" tIns="31115" rIns="0" bIns="0" rtlCol="0">
            <a:spAutoFit/>
          </a:bodyPr>
          <a:lstStyle/>
          <a:p>
            <a:pPr marL="546100" marR="5080" indent="-534035">
              <a:lnSpc>
                <a:spcPts val="4280"/>
              </a:lnSpc>
              <a:spcBef>
                <a:spcPts val="245"/>
              </a:spcBef>
            </a:pPr>
            <a:r>
              <a:rPr spc="-10" dirty="0">
                <a:solidFill>
                  <a:srgbClr val="000000"/>
                </a:solidFill>
              </a:rPr>
              <a:t>ROLE</a:t>
            </a:r>
            <a:r>
              <a:rPr spc="35" dirty="0">
                <a:solidFill>
                  <a:srgbClr val="000000"/>
                </a:solidFill>
              </a:rPr>
              <a:t> </a:t>
            </a:r>
            <a:r>
              <a:rPr spc="-15" dirty="0">
                <a:solidFill>
                  <a:srgbClr val="000000"/>
                </a:solidFill>
              </a:rPr>
              <a:t>OF</a:t>
            </a:r>
            <a:r>
              <a:rPr spc="20" dirty="0">
                <a:solidFill>
                  <a:srgbClr val="000000"/>
                </a:solidFill>
              </a:rPr>
              <a:t> </a:t>
            </a:r>
            <a:r>
              <a:rPr spc="-10" dirty="0">
                <a:solidFill>
                  <a:srgbClr val="BB8542"/>
                </a:solidFill>
              </a:rPr>
              <a:t>FIRE</a:t>
            </a:r>
            <a:r>
              <a:rPr spc="-40" dirty="0">
                <a:solidFill>
                  <a:srgbClr val="BB8542"/>
                </a:solidFill>
              </a:rPr>
              <a:t> </a:t>
            </a:r>
            <a:r>
              <a:rPr dirty="0">
                <a:solidFill>
                  <a:srgbClr val="BB8542"/>
                </a:solidFill>
              </a:rPr>
              <a:t>SUPERIORITY </a:t>
            </a:r>
            <a:r>
              <a:rPr spc="-985" dirty="0">
                <a:solidFill>
                  <a:srgbClr val="BB8542"/>
                </a:solidFill>
              </a:rPr>
              <a:t> </a:t>
            </a:r>
            <a:r>
              <a:rPr spc="-5" dirty="0">
                <a:solidFill>
                  <a:srgbClr val="BB8542"/>
                </a:solidFill>
              </a:rPr>
              <a:t>THREAT</a:t>
            </a:r>
            <a:r>
              <a:rPr spc="10" dirty="0">
                <a:solidFill>
                  <a:srgbClr val="BB8542"/>
                </a:solidFill>
              </a:rPr>
              <a:t> </a:t>
            </a:r>
            <a:r>
              <a:rPr dirty="0">
                <a:solidFill>
                  <a:srgbClr val="BB8542"/>
                </a:solidFill>
              </a:rPr>
              <a:t>CONTAINMENT</a:t>
            </a:r>
          </a:p>
        </p:txBody>
      </p:sp>
      <p:grpSp>
        <p:nvGrpSpPr>
          <p:cNvPr id="12" name="object 12"/>
          <p:cNvGrpSpPr/>
          <p:nvPr/>
        </p:nvGrpSpPr>
        <p:grpSpPr>
          <a:xfrm>
            <a:off x="2352675" y="2152650"/>
            <a:ext cx="6553200" cy="4332605"/>
            <a:chOff x="2352675" y="2152650"/>
            <a:chExt cx="6553200" cy="4332605"/>
          </a:xfrm>
        </p:grpSpPr>
        <p:pic>
          <p:nvPicPr>
            <p:cNvPr id="13" name="object 13"/>
            <p:cNvPicPr/>
            <p:nvPr/>
          </p:nvPicPr>
          <p:blipFill>
            <a:blip r:embed="rId8" cstate="print"/>
            <a:stretch>
              <a:fillRect/>
            </a:stretch>
          </p:blipFill>
          <p:spPr>
            <a:xfrm>
              <a:off x="8448675" y="5476875"/>
              <a:ext cx="457200" cy="390525"/>
            </a:xfrm>
            <a:prstGeom prst="rect">
              <a:avLst/>
            </a:prstGeom>
          </p:spPr>
        </p:pic>
        <p:pic>
          <p:nvPicPr>
            <p:cNvPr id="14" name="object 14"/>
            <p:cNvPicPr/>
            <p:nvPr/>
          </p:nvPicPr>
          <p:blipFill>
            <a:blip r:embed="rId9" cstate="print"/>
            <a:stretch>
              <a:fillRect/>
            </a:stretch>
          </p:blipFill>
          <p:spPr>
            <a:xfrm>
              <a:off x="2352675" y="6256096"/>
              <a:ext cx="1476375" cy="228600"/>
            </a:xfrm>
            <a:prstGeom prst="rect">
              <a:avLst/>
            </a:prstGeom>
          </p:spPr>
        </p:pic>
        <p:pic>
          <p:nvPicPr>
            <p:cNvPr id="15" name="object 15"/>
            <p:cNvPicPr/>
            <p:nvPr/>
          </p:nvPicPr>
          <p:blipFill>
            <a:blip r:embed="rId10" cstate="print"/>
            <a:stretch>
              <a:fillRect/>
            </a:stretch>
          </p:blipFill>
          <p:spPr>
            <a:xfrm>
              <a:off x="6858000" y="6227521"/>
              <a:ext cx="623697" cy="228600"/>
            </a:xfrm>
            <a:prstGeom prst="rect">
              <a:avLst/>
            </a:prstGeom>
          </p:spPr>
        </p:pic>
        <p:sp>
          <p:nvSpPr>
            <p:cNvPr id="16" name="object 16"/>
            <p:cNvSpPr/>
            <p:nvPr/>
          </p:nvSpPr>
          <p:spPr>
            <a:xfrm>
              <a:off x="8601075" y="4743450"/>
              <a:ext cx="114300" cy="627380"/>
            </a:xfrm>
            <a:custGeom>
              <a:avLst/>
              <a:gdLst/>
              <a:ahLst/>
              <a:cxnLst/>
              <a:rect l="l" t="t" r="r" b="b"/>
              <a:pathLst>
                <a:path w="114300" h="627379">
                  <a:moveTo>
                    <a:pt x="38100" y="110465"/>
                  </a:moveTo>
                  <a:lnTo>
                    <a:pt x="38100" y="626872"/>
                  </a:lnTo>
                  <a:lnTo>
                    <a:pt x="76200" y="626872"/>
                  </a:lnTo>
                  <a:lnTo>
                    <a:pt x="76200" y="114300"/>
                  </a:lnTo>
                  <a:lnTo>
                    <a:pt x="57150" y="114300"/>
                  </a:lnTo>
                  <a:lnTo>
                    <a:pt x="38100" y="110465"/>
                  </a:lnTo>
                  <a:close/>
                </a:path>
                <a:path w="114300" h="627379">
                  <a:moveTo>
                    <a:pt x="76200" y="57150"/>
                  </a:moveTo>
                  <a:lnTo>
                    <a:pt x="38100" y="57150"/>
                  </a:lnTo>
                  <a:lnTo>
                    <a:pt x="38100" y="110465"/>
                  </a:lnTo>
                  <a:lnTo>
                    <a:pt x="57150" y="114300"/>
                  </a:lnTo>
                  <a:lnTo>
                    <a:pt x="76200" y="110465"/>
                  </a:lnTo>
                  <a:lnTo>
                    <a:pt x="76200" y="57150"/>
                  </a:lnTo>
                  <a:close/>
                </a:path>
                <a:path w="114300" h="627379">
                  <a:moveTo>
                    <a:pt x="76200" y="110465"/>
                  </a:moveTo>
                  <a:lnTo>
                    <a:pt x="57150" y="114300"/>
                  </a:lnTo>
                  <a:lnTo>
                    <a:pt x="76200" y="114300"/>
                  </a:lnTo>
                  <a:lnTo>
                    <a:pt x="76200" y="110465"/>
                  </a:lnTo>
                  <a:close/>
                </a:path>
                <a:path w="114300" h="627379">
                  <a:moveTo>
                    <a:pt x="57150" y="0"/>
                  </a:moveTo>
                  <a:lnTo>
                    <a:pt x="34879" y="4482"/>
                  </a:lnTo>
                  <a:lnTo>
                    <a:pt x="16716" y="16716"/>
                  </a:lnTo>
                  <a:lnTo>
                    <a:pt x="4482" y="34879"/>
                  </a:lnTo>
                  <a:lnTo>
                    <a:pt x="0" y="57150"/>
                  </a:lnTo>
                  <a:lnTo>
                    <a:pt x="4482" y="79420"/>
                  </a:lnTo>
                  <a:lnTo>
                    <a:pt x="16716" y="97583"/>
                  </a:lnTo>
                  <a:lnTo>
                    <a:pt x="34879" y="109817"/>
                  </a:lnTo>
                  <a:lnTo>
                    <a:pt x="38100" y="110465"/>
                  </a:lnTo>
                  <a:lnTo>
                    <a:pt x="38100" y="57150"/>
                  </a:lnTo>
                  <a:lnTo>
                    <a:pt x="114300" y="57150"/>
                  </a:lnTo>
                  <a:lnTo>
                    <a:pt x="109817" y="34879"/>
                  </a:lnTo>
                  <a:lnTo>
                    <a:pt x="97583" y="16716"/>
                  </a:lnTo>
                  <a:lnTo>
                    <a:pt x="79420" y="4482"/>
                  </a:lnTo>
                  <a:lnTo>
                    <a:pt x="57150" y="0"/>
                  </a:lnTo>
                  <a:close/>
                </a:path>
                <a:path w="114300" h="627379">
                  <a:moveTo>
                    <a:pt x="114300" y="57150"/>
                  </a:moveTo>
                  <a:lnTo>
                    <a:pt x="76200" y="57150"/>
                  </a:lnTo>
                  <a:lnTo>
                    <a:pt x="76200" y="110465"/>
                  </a:lnTo>
                  <a:lnTo>
                    <a:pt x="79420" y="109817"/>
                  </a:lnTo>
                  <a:lnTo>
                    <a:pt x="97583" y="97583"/>
                  </a:lnTo>
                  <a:lnTo>
                    <a:pt x="109817" y="79420"/>
                  </a:lnTo>
                  <a:lnTo>
                    <a:pt x="114300" y="57150"/>
                  </a:lnTo>
                  <a:close/>
                </a:path>
              </a:pathLst>
            </a:custGeom>
            <a:solidFill>
              <a:srgbClr val="000000"/>
            </a:solidFill>
          </p:spPr>
          <p:txBody>
            <a:bodyPr wrap="square" lIns="0" tIns="0" rIns="0" bIns="0" rtlCol="0"/>
            <a:lstStyle/>
            <a:p>
              <a:endParaRPr/>
            </a:p>
          </p:txBody>
        </p:sp>
        <p:sp>
          <p:nvSpPr>
            <p:cNvPr id="17" name="object 17"/>
            <p:cNvSpPr/>
            <p:nvPr/>
          </p:nvSpPr>
          <p:spPr>
            <a:xfrm>
              <a:off x="7086600" y="2152649"/>
              <a:ext cx="657225" cy="1552575"/>
            </a:xfrm>
            <a:custGeom>
              <a:avLst/>
              <a:gdLst/>
              <a:ahLst/>
              <a:cxnLst/>
              <a:rect l="l" t="t" r="r" b="b"/>
              <a:pathLst>
                <a:path w="657225" h="1552575">
                  <a:moveTo>
                    <a:pt x="647700" y="323850"/>
                  </a:moveTo>
                  <a:lnTo>
                    <a:pt x="644182" y="276009"/>
                  </a:lnTo>
                  <a:lnTo>
                    <a:pt x="633984" y="230339"/>
                  </a:lnTo>
                  <a:lnTo>
                    <a:pt x="617588" y="187350"/>
                  </a:lnTo>
                  <a:lnTo>
                    <a:pt x="595503" y="147535"/>
                  </a:lnTo>
                  <a:lnTo>
                    <a:pt x="568248" y="111404"/>
                  </a:lnTo>
                  <a:lnTo>
                    <a:pt x="536295" y="79451"/>
                  </a:lnTo>
                  <a:lnTo>
                    <a:pt x="500164" y="52197"/>
                  </a:lnTo>
                  <a:lnTo>
                    <a:pt x="460349" y="30111"/>
                  </a:lnTo>
                  <a:lnTo>
                    <a:pt x="417360" y="13716"/>
                  </a:lnTo>
                  <a:lnTo>
                    <a:pt x="371690" y="3517"/>
                  </a:lnTo>
                  <a:lnTo>
                    <a:pt x="323850" y="0"/>
                  </a:lnTo>
                  <a:lnTo>
                    <a:pt x="275996" y="3517"/>
                  </a:lnTo>
                  <a:lnTo>
                    <a:pt x="230327" y="13716"/>
                  </a:lnTo>
                  <a:lnTo>
                    <a:pt x="187337" y="30111"/>
                  </a:lnTo>
                  <a:lnTo>
                    <a:pt x="147523" y="52197"/>
                  </a:lnTo>
                  <a:lnTo>
                    <a:pt x="111391" y="79451"/>
                  </a:lnTo>
                  <a:lnTo>
                    <a:pt x="79438" y="111404"/>
                  </a:lnTo>
                  <a:lnTo>
                    <a:pt x="52184" y="147535"/>
                  </a:lnTo>
                  <a:lnTo>
                    <a:pt x="30099" y="187350"/>
                  </a:lnTo>
                  <a:lnTo>
                    <a:pt x="13703" y="230339"/>
                  </a:lnTo>
                  <a:lnTo>
                    <a:pt x="3505" y="276009"/>
                  </a:lnTo>
                  <a:lnTo>
                    <a:pt x="0" y="323850"/>
                  </a:lnTo>
                  <a:lnTo>
                    <a:pt x="3505" y="371703"/>
                  </a:lnTo>
                  <a:lnTo>
                    <a:pt x="13703" y="417372"/>
                  </a:lnTo>
                  <a:lnTo>
                    <a:pt x="30099" y="460362"/>
                  </a:lnTo>
                  <a:lnTo>
                    <a:pt x="52184" y="500176"/>
                  </a:lnTo>
                  <a:lnTo>
                    <a:pt x="79438" y="536308"/>
                  </a:lnTo>
                  <a:lnTo>
                    <a:pt x="111391" y="568261"/>
                  </a:lnTo>
                  <a:lnTo>
                    <a:pt x="147523" y="595515"/>
                  </a:lnTo>
                  <a:lnTo>
                    <a:pt x="187337" y="617601"/>
                  </a:lnTo>
                  <a:lnTo>
                    <a:pt x="230327" y="633996"/>
                  </a:lnTo>
                  <a:lnTo>
                    <a:pt x="275996" y="644194"/>
                  </a:lnTo>
                  <a:lnTo>
                    <a:pt x="323850" y="647700"/>
                  </a:lnTo>
                  <a:lnTo>
                    <a:pt x="371690" y="644194"/>
                  </a:lnTo>
                  <a:lnTo>
                    <a:pt x="417360" y="633996"/>
                  </a:lnTo>
                  <a:lnTo>
                    <a:pt x="460349" y="617601"/>
                  </a:lnTo>
                  <a:lnTo>
                    <a:pt x="500164" y="595515"/>
                  </a:lnTo>
                  <a:lnTo>
                    <a:pt x="536295" y="568261"/>
                  </a:lnTo>
                  <a:lnTo>
                    <a:pt x="568248" y="536308"/>
                  </a:lnTo>
                  <a:lnTo>
                    <a:pt x="595503" y="500176"/>
                  </a:lnTo>
                  <a:lnTo>
                    <a:pt x="617588" y="460362"/>
                  </a:lnTo>
                  <a:lnTo>
                    <a:pt x="633984" y="417372"/>
                  </a:lnTo>
                  <a:lnTo>
                    <a:pt x="644182" y="371703"/>
                  </a:lnTo>
                  <a:lnTo>
                    <a:pt x="647700" y="323850"/>
                  </a:lnTo>
                  <a:close/>
                </a:path>
                <a:path w="657225" h="1552575">
                  <a:moveTo>
                    <a:pt x="657225" y="1228725"/>
                  </a:moveTo>
                  <a:lnTo>
                    <a:pt x="653707" y="1180884"/>
                  </a:lnTo>
                  <a:lnTo>
                    <a:pt x="643509" y="1135214"/>
                  </a:lnTo>
                  <a:lnTo>
                    <a:pt x="627113" y="1092225"/>
                  </a:lnTo>
                  <a:lnTo>
                    <a:pt x="605028" y="1052410"/>
                  </a:lnTo>
                  <a:lnTo>
                    <a:pt x="577773" y="1016279"/>
                  </a:lnTo>
                  <a:lnTo>
                    <a:pt x="545820" y="984326"/>
                  </a:lnTo>
                  <a:lnTo>
                    <a:pt x="509689" y="957072"/>
                  </a:lnTo>
                  <a:lnTo>
                    <a:pt x="469874" y="934986"/>
                  </a:lnTo>
                  <a:lnTo>
                    <a:pt x="426885" y="918591"/>
                  </a:lnTo>
                  <a:lnTo>
                    <a:pt x="381215" y="908392"/>
                  </a:lnTo>
                  <a:lnTo>
                    <a:pt x="333375" y="904875"/>
                  </a:lnTo>
                  <a:lnTo>
                    <a:pt x="285521" y="908392"/>
                  </a:lnTo>
                  <a:lnTo>
                    <a:pt x="239852" y="918591"/>
                  </a:lnTo>
                  <a:lnTo>
                    <a:pt x="196862" y="934986"/>
                  </a:lnTo>
                  <a:lnTo>
                    <a:pt x="157048" y="957072"/>
                  </a:lnTo>
                  <a:lnTo>
                    <a:pt x="120916" y="984326"/>
                  </a:lnTo>
                  <a:lnTo>
                    <a:pt x="88963" y="1016279"/>
                  </a:lnTo>
                  <a:lnTo>
                    <a:pt x="61709" y="1052410"/>
                  </a:lnTo>
                  <a:lnTo>
                    <a:pt x="39624" y="1092225"/>
                  </a:lnTo>
                  <a:lnTo>
                    <a:pt x="23228" y="1135214"/>
                  </a:lnTo>
                  <a:lnTo>
                    <a:pt x="13030" y="1180884"/>
                  </a:lnTo>
                  <a:lnTo>
                    <a:pt x="9525" y="1228725"/>
                  </a:lnTo>
                  <a:lnTo>
                    <a:pt x="13030" y="1276578"/>
                  </a:lnTo>
                  <a:lnTo>
                    <a:pt x="23228" y="1322247"/>
                  </a:lnTo>
                  <a:lnTo>
                    <a:pt x="39624" y="1365237"/>
                  </a:lnTo>
                  <a:lnTo>
                    <a:pt x="61709" y="1405051"/>
                  </a:lnTo>
                  <a:lnTo>
                    <a:pt x="88963" y="1441183"/>
                  </a:lnTo>
                  <a:lnTo>
                    <a:pt x="120916" y="1473136"/>
                  </a:lnTo>
                  <a:lnTo>
                    <a:pt x="157048" y="1500390"/>
                  </a:lnTo>
                  <a:lnTo>
                    <a:pt x="196862" y="1522476"/>
                  </a:lnTo>
                  <a:lnTo>
                    <a:pt x="239852" y="1538871"/>
                  </a:lnTo>
                  <a:lnTo>
                    <a:pt x="285521" y="1549069"/>
                  </a:lnTo>
                  <a:lnTo>
                    <a:pt x="333375" y="1552575"/>
                  </a:lnTo>
                  <a:lnTo>
                    <a:pt x="381215" y="1549069"/>
                  </a:lnTo>
                  <a:lnTo>
                    <a:pt x="426885" y="1538871"/>
                  </a:lnTo>
                  <a:lnTo>
                    <a:pt x="469874" y="1522476"/>
                  </a:lnTo>
                  <a:lnTo>
                    <a:pt x="509689" y="1500390"/>
                  </a:lnTo>
                  <a:lnTo>
                    <a:pt x="545820" y="1473136"/>
                  </a:lnTo>
                  <a:lnTo>
                    <a:pt x="577773" y="1441183"/>
                  </a:lnTo>
                  <a:lnTo>
                    <a:pt x="605028" y="1405051"/>
                  </a:lnTo>
                  <a:lnTo>
                    <a:pt x="627113" y="1365237"/>
                  </a:lnTo>
                  <a:lnTo>
                    <a:pt x="643509" y="1322247"/>
                  </a:lnTo>
                  <a:lnTo>
                    <a:pt x="653707" y="1276578"/>
                  </a:lnTo>
                  <a:lnTo>
                    <a:pt x="657225" y="1228725"/>
                  </a:lnTo>
                  <a:close/>
                </a:path>
              </a:pathLst>
            </a:custGeom>
            <a:solidFill>
              <a:srgbClr val="CE9146"/>
            </a:solidFill>
          </p:spPr>
          <p:txBody>
            <a:bodyPr wrap="square" lIns="0" tIns="0" rIns="0" bIns="0" rtlCol="0"/>
            <a:lstStyle/>
            <a:p>
              <a:endParaRPr/>
            </a:p>
          </p:txBody>
        </p:sp>
      </p:grpSp>
      <p:sp>
        <p:nvSpPr>
          <p:cNvPr id="18" name="object 18"/>
          <p:cNvSpPr txBox="1"/>
          <p:nvPr/>
        </p:nvSpPr>
        <p:spPr>
          <a:xfrm>
            <a:off x="7281544" y="2235517"/>
            <a:ext cx="4060825" cy="1351915"/>
          </a:xfrm>
          <a:prstGeom prst="rect">
            <a:avLst/>
          </a:prstGeom>
        </p:spPr>
        <p:txBody>
          <a:bodyPr vert="horz" wrap="square" lIns="0" tIns="15875" rIns="0" bIns="0" rtlCol="0">
            <a:spAutoFit/>
          </a:bodyPr>
          <a:lstStyle/>
          <a:p>
            <a:pPr marL="12700">
              <a:lnSpc>
                <a:spcPts val="2810"/>
              </a:lnSpc>
              <a:spcBef>
                <a:spcPts val="125"/>
              </a:spcBef>
            </a:pPr>
            <a:r>
              <a:rPr sz="2750" spc="15" dirty="0">
                <a:solidFill>
                  <a:srgbClr val="FFFFFF"/>
                </a:solidFill>
                <a:latin typeface="Arial Black"/>
                <a:cs typeface="Arial Black"/>
              </a:rPr>
              <a:t>1</a:t>
            </a:r>
            <a:endParaRPr sz="2750">
              <a:latin typeface="Arial Black"/>
              <a:cs typeface="Arial Black"/>
            </a:endParaRPr>
          </a:p>
          <a:p>
            <a:pPr marL="680720">
              <a:lnSpc>
                <a:spcPts val="2810"/>
              </a:lnSpc>
            </a:pPr>
            <a:r>
              <a:rPr sz="2750" spc="5" dirty="0">
                <a:latin typeface="Arial MT"/>
                <a:cs typeface="Arial MT"/>
              </a:rPr>
              <a:t>and</a:t>
            </a:r>
            <a:r>
              <a:rPr sz="2750" spc="80" dirty="0">
                <a:latin typeface="Arial MT"/>
                <a:cs typeface="Arial MT"/>
              </a:rPr>
              <a:t> </a:t>
            </a:r>
            <a:r>
              <a:rPr sz="2750" b="1" spc="15" dirty="0">
                <a:latin typeface="Arial"/>
                <a:cs typeface="Arial"/>
              </a:rPr>
              <a:t>take</a:t>
            </a:r>
            <a:r>
              <a:rPr sz="2750" b="1" spc="-5" dirty="0">
                <a:latin typeface="Arial"/>
                <a:cs typeface="Arial"/>
              </a:rPr>
              <a:t> </a:t>
            </a:r>
            <a:r>
              <a:rPr sz="2750" b="1" spc="30" dirty="0">
                <a:latin typeface="Arial"/>
                <a:cs typeface="Arial"/>
              </a:rPr>
              <a:t>cover</a:t>
            </a:r>
            <a:endParaRPr sz="2750">
              <a:latin typeface="Arial"/>
              <a:cs typeface="Arial"/>
            </a:endParaRPr>
          </a:p>
          <a:p>
            <a:pPr marL="21590">
              <a:lnSpc>
                <a:spcPct val="100000"/>
              </a:lnSpc>
              <a:spcBef>
                <a:spcPts val="1495"/>
              </a:spcBef>
              <a:tabLst>
                <a:tab pos="680720" algn="l"/>
              </a:tabLst>
            </a:pPr>
            <a:r>
              <a:rPr sz="2750" spc="15" dirty="0">
                <a:solidFill>
                  <a:srgbClr val="FFFFFF"/>
                </a:solidFill>
                <a:latin typeface="Arial Black"/>
                <a:cs typeface="Arial Black"/>
              </a:rPr>
              <a:t>2	</a:t>
            </a:r>
            <a:r>
              <a:rPr sz="2750" b="1" spc="15" dirty="0">
                <a:latin typeface="Arial"/>
                <a:cs typeface="Arial"/>
              </a:rPr>
              <a:t>Gain</a:t>
            </a:r>
            <a:r>
              <a:rPr sz="2750" b="1" spc="-15" dirty="0">
                <a:latin typeface="Arial"/>
                <a:cs typeface="Arial"/>
              </a:rPr>
              <a:t> </a:t>
            </a:r>
            <a:r>
              <a:rPr sz="2750" b="1" spc="-10" dirty="0">
                <a:latin typeface="Arial"/>
                <a:cs typeface="Arial"/>
              </a:rPr>
              <a:t>fire</a:t>
            </a:r>
            <a:r>
              <a:rPr sz="2750" b="1" spc="130" dirty="0">
                <a:latin typeface="Arial"/>
                <a:cs typeface="Arial"/>
              </a:rPr>
              <a:t> </a:t>
            </a:r>
            <a:r>
              <a:rPr sz="2750" b="1" spc="10" dirty="0">
                <a:latin typeface="Arial"/>
                <a:cs typeface="Arial"/>
              </a:rPr>
              <a:t>superiority</a:t>
            </a:r>
            <a:endParaRPr sz="2750">
              <a:latin typeface="Arial"/>
              <a:cs typeface="Arial"/>
            </a:endParaRPr>
          </a:p>
        </p:txBody>
      </p:sp>
      <p:sp>
        <p:nvSpPr>
          <p:cNvPr id="19" name="object 19"/>
          <p:cNvSpPr txBox="1">
            <a:spLocks noGrp="1"/>
          </p:cNvSpPr>
          <p:nvPr>
            <p:ph type="sldNum" sz="quarter" idx="7"/>
          </p:nvPr>
        </p:nvSpPr>
        <p:spPr>
          <a:prstGeom prst="rect">
            <a:avLst/>
          </a:prstGeom>
        </p:spPr>
        <p:txBody>
          <a:bodyPr vert="horz" wrap="square" lIns="0" tIns="0" rIns="0" bIns="0" rtlCol="0">
            <a:spAutoFit/>
          </a:bodyPr>
          <a:lstStyle/>
          <a:p>
            <a:pPr marL="12700">
              <a:lnSpc>
                <a:spcPts val="1430"/>
              </a:lnSpc>
            </a:pPr>
            <a:r>
              <a:rPr sz="1575" baseline="2645" dirty="0">
                <a:solidFill>
                  <a:srgbClr val="CD9146"/>
                </a:solidFill>
              </a:rPr>
              <a:t>#TCCC-CPP-PPT-03</a:t>
            </a:r>
            <a:r>
              <a:rPr sz="1575" spc="337" baseline="2645" dirty="0">
                <a:solidFill>
                  <a:srgbClr val="CD9146"/>
                </a:solidFill>
              </a:rPr>
              <a:t> </a:t>
            </a:r>
            <a:r>
              <a:rPr sz="1575" spc="7" baseline="2645" dirty="0">
                <a:solidFill>
                  <a:srgbClr val="CD9146"/>
                </a:solidFill>
              </a:rPr>
              <a:t>08</a:t>
            </a:r>
            <a:r>
              <a:rPr sz="1575" spc="15" baseline="2645" dirty="0">
                <a:solidFill>
                  <a:srgbClr val="CD9146"/>
                </a:solidFill>
              </a:rPr>
              <a:t> </a:t>
            </a:r>
            <a:r>
              <a:rPr sz="1575" spc="-60" baseline="2645" dirty="0">
                <a:solidFill>
                  <a:srgbClr val="CD9146"/>
                </a:solidFill>
              </a:rPr>
              <a:t>AUG</a:t>
            </a:r>
            <a:r>
              <a:rPr sz="1575" spc="112" baseline="2645" dirty="0">
                <a:solidFill>
                  <a:srgbClr val="CD9146"/>
                </a:solidFill>
              </a:rPr>
              <a:t> </a:t>
            </a:r>
            <a:r>
              <a:rPr sz="1575" spc="7" baseline="2645" dirty="0">
                <a:solidFill>
                  <a:srgbClr val="CD9146"/>
                </a:solidFill>
              </a:rPr>
              <a:t>23 </a:t>
            </a:r>
            <a:r>
              <a:rPr sz="1575" spc="427" baseline="2645" dirty="0">
                <a:solidFill>
                  <a:srgbClr val="CD9146"/>
                </a:solidFill>
              </a:rPr>
              <a:t> </a:t>
            </a:r>
            <a:fld id="{81D60167-4931-47E6-BA6A-407CBD079E47}" type="slidenum">
              <a:rPr sz="1200" dirty="0">
                <a:solidFill>
                  <a:srgbClr val="000000"/>
                </a:solidFill>
              </a:rPr>
              <a:t>7</a:t>
            </a:fld>
            <a:endParaRPr sz="12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073525" y="299338"/>
            <a:ext cx="4060825" cy="335280"/>
          </a:xfrm>
          <a:prstGeom prst="rect">
            <a:avLst/>
          </a:prstGeom>
        </p:spPr>
        <p:txBody>
          <a:bodyPr vert="horz" wrap="square" lIns="0" tIns="16510" rIns="0" bIns="0" rtlCol="0">
            <a:spAutoFit/>
          </a:bodyPr>
          <a:lstStyle/>
          <a:p>
            <a:pPr marL="12700">
              <a:lnSpc>
                <a:spcPct val="100000"/>
              </a:lnSpc>
              <a:spcBef>
                <a:spcPts val="130"/>
              </a:spcBef>
            </a:pPr>
            <a:r>
              <a:rPr sz="2000" spc="-90" dirty="0">
                <a:solidFill>
                  <a:srgbClr val="756F6F"/>
                </a:solidFill>
              </a:rPr>
              <a:t>M</a:t>
            </a:r>
            <a:r>
              <a:rPr sz="2000" spc="45" dirty="0">
                <a:solidFill>
                  <a:srgbClr val="756F6F"/>
                </a:solidFill>
              </a:rPr>
              <a:t>odu</a:t>
            </a:r>
            <a:r>
              <a:rPr sz="2000" spc="35" dirty="0">
                <a:solidFill>
                  <a:srgbClr val="756F6F"/>
                </a:solidFill>
              </a:rPr>
              <a:t>l</a:t>
            </a:r>
            <a:r>
              <a:rPr sz="2000" spc="15" dirty="0">
                <a:solidFill>
                  <a:srgbClr val="756F6F"/>
                </a:solidFill>
              </a:rPr>
              <a:t>e</a:t>
            </a:r>
            <a:r>
              <a:rPr sz="2000" spc="-110" dirty="0">
                <a:solidFill>
                  <a:srgbClr val="756F6F"/>
                </a:solidFill>
              </a:rPr>
              <a:t> </a:t>
            </a:r>
            <a:r>
              <a:rPr sz="2000" spc="10" dirty="0">
                <a:solidFill>
                  <a:srgbClr val="756F6F"/>
                </a:solidFill>
              </a:rPr>
              <a:t>3:</a:t>
            </a:r>
            <a:r>
              <a:rPr sz="2000" spc="-40" dirty="0">
                <a:solidFill>
                  <a:srgbClr val="756F6F"/>
                </a:solidFill>
              </a:rPr>
              <a:t> </a:t>
            </a:r>
            <a:r>
              <a:rPr sz="2000" spc="50" dirty="0">
                <a:solidFill>
                  <a:srgbClr val="756F6F"/>
                </a:solidFill>
              </a:rPr>
              <a:t>C</a:t>
            </a:r>
            <a:r>
              <a:rPr sz="2000" spc="15" dirty="0">
                <a:solidFill>
                  <a:srgbClr val="756F6F"/>
                </a:solidFill>
              </a:rPr>
              <a:t>a</a:t>
            </a:r>
            <a:r>
              <a:rPr sz="2000" spc="40" dirty="0">
                <a:solidFill>
                  <a:srgbClr val="756F6F"/>
                </a:solidFill>
              </a:rPr>
              <a:t>r</a:t>
            </a:r>
            <a:r>
              <a:rPr sz="2000" spc="15" dirty="0">
                <a:solidFill>
                  <a:srgbClr val="756F6F"/>
                </a:solidFill>
              </a:rPr>
              <a:t>e</a:t>
            </a:r>
            <a:r>
              <a:rPr sz="2000" spc="-185" dirty="0">
                <a:solidFill>
                  <a:srgbClr val="756F6F"/>
                </a:solidFill>
              </a:rPr>
              <a:t> </a:t>
            </a:r>
            <a:r>
              <a:rPr sz="2000" spc="50" dirty="0">
                <a:solidFill>
                  <a:srgbClr val="756F6F"/>
                </a:solidFill>
              </a:rPr>
              <a:t>U</a:t>
            </a:r>
            <a:r>
              <a:rPr sz="2000" spc="45" dirty="0">
                <a:solidFill>
                  <a:srgbClr val="756F6F"/>
                </a:solidFill>
              </a:rPr>
              <a:t>nd</a:t>
            </a:r>
            <a:r>
              <a:rPr sz="2000" spc="10" dirty="0">
                <a:solidFill>
                  <a:srgbClr val="756F6F"/>
                </a:solidFill>
              </a:rPr>
              <a:t>er</a:t>
            </a:r>
            <a:r>
              <a:rPr sz="2000" spc="-150" dirty="0">
                <a:solidFill>
                  <a:srgbClr val="756F6F"/>
                </a:solidFill>
              </a:rPr>
              <a:t> </a:t>
            </a:r>
            <a:r>
              <a:rPr sz="2000" spc="45" dirty="0">
                <a:solidFill>
                  <a:srgbClr val="756F6F"/>
                </a:solidFill>
              </a:rPr>
              <a:t>F</a:t>
            </a:r>
            <a:r>
              <a:rPr sz="2000" spc="35" dirty="0">
                <a:solidFill>
                  <a:srgbClr val="756F6F"/>
                </a:solidFill>
              </a:rPr>
              <a:t>i</a:t>
            </a:r>
            <a:r>
              <a:rPr sz="2000" spc="40" dirty="0">
                <a:solidFill>
                  <a:srgbClr val="756F6F"/>
                </a:solidFill>
              </a:rPr>
              <a:t>r</a:t>
            </a:r>
            <a:r>
              <a:rPr sz="2000" spc="15" dirty="0">
                <a:solidFill>
                  <a:srgbClr val="756F6F"/>
                </a:solidFill>
              </a:rPr>
              <a:t>e</a:t>
            </a:r>
            <a:r>
              <a:rPr sz="2000" spc="-40" dirty="0">
                <a:solidFill>
                  <a:srgbClr val="756F6F"/>
                </a:solidFill>
              </a:rPr>
              <a:t>/</a:t>
            </a:r>
            <a:r>
              <a:rPr sz="2000" spc="45" dirty="0">
                <a:solidFill>
                  <a:srgbClr val="756F6F"/>
                </a:solidFill>
              </a:rPr>
              <a:t>Th</a:t>
            </a:r>
            <a:r>
              <a:rPr sz="2000" spc="-35" dirty="0">
                <a:solidFill>
                  <a:srgbClr val="756F6F"/>
                </a:solidFill>
              </a:rPr>
              <a:t>r</a:t>
            </a:r>
            <a:r>
              <a:rPr sz="2000" spc="15" dirty="0">
                <a:solidFill>
                  <a:srgbClr val="756F6F"/>
                </a:solidFill>
              </a:rPr>
              <a:t>e</a:t>
            </a:r>
            <a:r>
              <a:rPr sz="2000" spc="5" dirty="0">
                <a:solidFill>
                  <a:srgbClr val="756F6F"/>
                </a:solidFill>
              </a:rPr>
              <a:t>a</a:t>
            </a:r>
            <a:r>
              <a:rPr sz="2000" spc="10" dirty="0">
                <a:solidFill>
                  <a:srgbClr val="756F6F"/>
                </a:solidFill>
              </a:rPr>
              <a:t>t</a:t>
            </a:r>
            <a:endParaRPr sz="2000"/>
          </a:p>
        </p:txBody>
      </p:sp>
      <p:pic>
        <p:nvPicPr>
          <p:cNvPr id="3" name="object 3"/>
          <p:cNvPicPr/>
          <p:nvPr/>
        </p:nvPicPr>
        <p:blipFill>
          <a:blip r:embed="rId3" cstate="print"/>
          <a:stretch>
            <a:fillRect/>
          </a:stretch>
        </p:blipFill>
        <p:spPr>
          <a:xfrm>
            <a:off x="276225" y="276225"/>
            <a:ext cx="1171575" cy="657225"/>
          </a:xfrm>
          <a:prstGeom prst="rect">
            <a:avLst/>
          </a:prstGeom>
        </p:spPr>
      </p:pic>
      <p:grpSp>
        <p:nvGrpSpPr>
          <p:cNvPr id="4" name="object 4"/>
          <p:cNvGrpSpPr/>
          <p:nvPr/>
        </p:nvGrpSpPr>
        <p:grpSpPr>
          <a:xfrm>
            <a:off x="381000" y="1819275"/>
            <a:ext cx="6151880" cy="4638675"/>
            <a:chOff x="381000" y="1819275"/>
            <a:chExt cx="6151880" cy="4638675"/>
          </a:xfrm>
        </p:grpSpPr>
        <p:pic>
          <p:nvPicPr>
            <p:cNvPr id="5" name="object 5"/>
            <p:cNvPicPr/>
            <p:nvPr/>
          </p:nvPicPr>
          <p:blipFill>
            <a:blip r:embed="rId4" cstate="print"/>
            <a:stretch>
              <a:fillRect/>
            </a:stretch>
          </p:blipFill>
          <p:spPr>
            <a:xfrm>
              <a:off x="381000" y="6030683"/>
              <a:ext cx="1333500" cy="208482"/>
            </a:xfrm>
            <a:prstGeom prst="rect">
              <a:avLst/>
            </a:prstGeom>
          </p:spPr>
        </p:pic>
        <p:pic>
          <p:nvPicPr>
            <p:cNvPr id="6" name="object 6"/>
            <p:cNvPicPr/>
            <p:nvPr/>
          </p:nvPicPr>
          <p:blipFill>
            <a:blip r:embed="rId5" cstate="print"/>
            <a:stretch>
              <a:fillRect/>
            </a:stretch>
          </p:blipFill>
          <p:spPr>
            <a:xfrm>
              <a:off x="409575" y="1819275"/>
              <a:ext cx="6057900" cy="4638675"/>
            </a:xfrm>
            <a:prstGeom prst="rect">
              <a:avLst/>
            </a:prstGeom>
          </p:spPr>
        </p:pic>
        <p:sp>
          <p:nvSpPr>
            <p:cNvPr id="7" name="object 7"/>
            <p:cNvSpPr/>
            <p:nvPr/>
          </p:nvSpPr>
          <p:spPr>
            <a:xfrm>
              <a:off x="6481698" y="3186049"/>
              <a:ext cx="635" cy="2521585"/>
            </a:xfrm>
            <a:custGeom>
              <a:avLst/>
              <a:gdLst/>
              <a:ahLst/>
              <a:cxnLst/>
              <a:rect l="l" t="t" r="r" b="b"/>
              <a:pathLst>
                <a:path w="635" h="2521585">
                  <a:moveTo>
                    <a:pt x="126" y="288036"/>
                  </a:moveTo>
                  <a:lnTo>
                    <a:pt x="0" y="0"/>
                  </a:lnTo>
                </a:path>
                <a:path w="635" h="2521585">
                  <a:moveTo>
                    <a:pt x="126" y="1044828"/>
                  </a:moveTo>
                  <a:lnTo>
                    <a:pt x="0" y="504951"/>
                  </a:lnTo>
                </a:path>
                <a:path w="635" h="2521585">
                  <a:moveTo>
                    <a:pt x="126" y="2521267"/>
                  </a:moveTo>
                  <a:lnTo>
                    <a:pt x="0" y="1981327"/>
                  </a:lnTo>
                </a:path>
                <a:path w="635" h="2521585">
                  <a:moveTo>
                    <a:pt x="126" y="1794128"/>
                  </a:moveTo>
                  <a:lnTo>
                    <a:pt x="0" y="1266825"/>
                  </a:lnTo>
                </a:path>
              </a:pathLst>
            </a:custGeom>
            <a:ln w="101600">
              <a:solidFill>
                <a:srgbClr val="CD9146"/>
              </a:solidFill>
            </a:ln>
          </p:spPr>
          <p:txBody>
            <a:bodyPr wrap="square" lIns="0" tIns="0" rIns="0" bIns="0" rtlCol="0"/>
            <a:lstStyle/>
            <a:p>
              <a:endParaRPr/>
            </a:p>
          </p:txBody>
        </p:sp>
      </p:grpSp>
      <p:sp>
        <p:nvSpPr>
          <p:cNvPr id="8" name="object 8"/>
          <p:cNvSpPr txBox="1"/>
          <p:nvPr/>
        </p:nvSpPr>
        <p:spPr>
          <a:xfrm>
            <a:off x="2691383" y="714374"/>
            <a:ext cx="8943340" cy="5033645"/>
          </a:xfrm>
          <a:prstGeom prst="rect">
            <a:avLst/>
          </a:prstGeom>
        </p:spPr>
        <p:txBody>
          <a:bodyPr vert="horz" wrap="square" lIns="0" tIns="73025" rIns="0" bIns="0" rtlCol="0">
            <a:spAutoFit/>
          </a:bodyPr>
          <a:lstStyle/>
          <a:p>
            <a:pPr marL="12700" marR="2144395" indent="1248410">
              <a:lnSpc>
                <a:spcPts val="3910"/>
              </a:lnSpc>
              <a:spcBef>
                <a:spcPts val="575"/>
              </a:spcBef>
            </a:pPr>
            <a:r>
              <a:rPr sz="3600" b="1" spc="-10" dirty="0">
                <a:solidFill>
                  <a:srgbClr val="BB8542"/>
                </a:solidFill>
                <a:latin typeface="Arial"/>
                <a:cs typeface="Arial"/>
              </a:rPr>
              <a:t>FIRE</a:t>
            </a:r>
            <a:r>
              <a:rPr sz="3600" b="1" spc="45" dirty="0">
                <a:solidFill>
                  <a:srgbClr val="BB8542"/>
                </a:solidFill>
                <a:latin typeface="Arial"/>
                <a:cs typeface="Arial"/>
              </a:rPr>
              <a:t> </a:t>
            </a:r>
            <a:r>
              <a:rPr sz="3600" b="1" dirty="0">
                <a:solidFill>
                  <a:srgbClr val="BB8542"/>
                </a:solidFill>
                <a:latin typeface="Arial"/>
                <a:cs typeface="Arial"/>
              </a:rPr>
              <a:t>SUPERIORITY </a:t>
            </a:r>
            <a:r>
              <a:rPr sz="3600" b="1" spc="5" dirty="0">
                <a:solidFill>
                  <a:srgbClr val="BB8542"/>
                </a:solidFill>
                <a:latin typeface="Arial"/>
                <a:cs typeface="Arial"/>
              </a:rPr>
              <a:t> </a:t>
            </a:r>
            <a:r>
              <a:rPr sz="3600" b="1" spc="-25" dirty="0">
                <a:latin typeface="Arial"/>
                <a:cs typeface="Arial"/>
              </a:rPr>
              <a:t>CASUALTY</a:t>
            </a:r>
            <a:r>
              <a:rPr sz="3600" b="1" spc="150" dirty="0">
                <a:latin typeface="Arial"/>
                <a:cs typeface="Arial"/>
              </a:rPr>
              <a:t> </a:t>
            </a:r>
            <a:r>
              <a:rPr sz="3600" b="1" spc="-25" dirty="0">
                <a:latin typeface="Arial"/>
                <a:cs typeface="Arial"/>
              </a:rPr>
              <a:t>CARE</a:t>
            </a:r>
            <a:r>
              <a:rPr sz="3600" b="1" spc="15" dirty="0">
                <a:latin typeface="Arial"/>
                <a:cs typeface="Arial"/>
              </a:rPr>
              <a:t> </a:t>
            </a:r>
            <a:r>
              <a:rPr sz="3600" b="1" spc="-5" dirty="0">
                <a:latin typeface="Arial"/>
                <a:cs typeface="Arial"/>
              </a:rPr>
              <a:t>PRINCIPLES</a:t>
            </a:r>
            <a:endParaRPr sz="3600" dirty="0">
              <a:latin typeface="Arial"/>
              <a:cs typeface="Arial"/>
            </a:endParaRPr>
          </a:p>
          <a:p>
            <a:pPr marL="4690745" marR="688975">
              <a:lnSpc>
                <a:spcPct val="100000"/>
              </a:lnSpc>
              <a:spcBef>
                <a:spcPts val="3055"/>
              </a:spcBef>
            </a:pPr>
            <a:r>
              <a:rPr sz="2000" b="1" spc="20" dirty="0">
                <a:latin typeface="Arial"/>
                <a:cs typeface="Arial"/>
              </a:rPr>
              <a:t>O</a:t>
            </a:r>
            <a:r>
              <a:rPr sz="2000" b="1" spc="50" dirty="0">
                <a:latin typeface="Arial"/>
                <a:cs typeface="Arial"/>
              </a:rPr>
              <a:t>RD</a:t>
            </a:r>
            <a:r>
              <a:rPr sz="2000" b="1" spc="15" dirty="0">
                <a:latin typeface="Arial"/>
                <a:cs typeface="Arial"/>
              </a:rPr>
              <a:t>ER</a:t>
            </a:r>
            <a:r>
              <a:rPr sz="2000" b="1" spc="-145" dirty="0">
                <a:latin typeface="Arial"/>
                <a:cs typeface="Arial"/>
              </a:rPr>
              <a:t> </a:t>
            </a:r>
            <a:r>
              <a:rPr sz="2000" b="1" spc="15" dirty="0">
                <a:latin typeface="Arial"/>
                <a:cs typeface="Arial"/>
              </a:rPr>
              <a:t>OF</a:t>
            </a:r>
            <a:r>
              <a:rPr sz="2000" b="1" spc="-70" dirty="0">
                <a:latin typeface="Arial"/>
                <a:cs typeface="Arial"/>
              </a:rPr>
              <a:t> </a:t>
            </a:r>
            <a:r>
              <a:rPr sz="2000" b="1" spc="-25" dirty="0">
                <a:latin typeface="Arial"/>
                <a:cs typeface="Arial"/>
              </a:rPr>
              <a:t>A</a:t>
            </a:r>
            <a:r>
              <a:rPr sz="2000" b="1" spc="50" dirty="0">
                <a:latin typeface="Arial"/>
                <a:cs typeface="Arial"/>
              </a:rPr>
              <a:t>C</a:t>
            </a:r>
            <a:r>
              <a:rPr sz="2000" b="1" spc="125" dirty="0">
                <a:latin typeface="Arial"/>
                <a:cs typeface="Arial"/>
              </a:rPr>
              <a:t>T</a:t>
            </a:r>
            <a:r>
              <a:rPr sz="2000" b="1" spc="35" dirty="0">
                <a:latin typeface="Arial"/>
                <a:cs typeface="Arial"/>
              </a:rPr>
              <a:t>I</a:t>
            </a:r>
            <a:r>
              <a:rPr sz="2000" b="1" spc="20" dirty="0">
                <a:latin typeface="Arial"/>
                <a:cs typeface="Arial"/>
              </a:rPr>
              <a:t>O</a:t>
            </a:r>
            <a:r>
              <a:rPr sz="2000" b="1" spc="-25" dirty="0">
                <a:latin typeface="Arial"/>
                <a:cs typeface="Arial"/>
              </a:rPr>
              <a:t>N</a:t>
            </a:r>
            <a:r>
              <a:rPr sz="2000" b="1" spc="15" dirty="0">
                <a:latin typeface="Arial"/>
                <a:cs typeface="Arial"/>
              </a:rPr>
              <a:t>S</a:t>
            </a:r>
            <a:r>
              <a:rPr sz="2000" b="1" spc="-185" dirty="0">
                <a:latin typeface="Arial"/>
                <a:cs typeface="Arial"/>
              </a:rPr>
              <a:t> </a:t>
            </a:r>
            <a:r>
              <a:rPr sz="2000" spc="-25" dirty="0">
                <a:latin typeface="Arial MT"/>
                <a:cs typeface="Arial MT"/>
              </a:rPr>
              <a:t>w</a:t>
            </a:r>
            <a:r>
              <a:rPr sz="2000" spc="5" dirty="0">
                <a:latin typeface="Arial MT"/>
                <a:cs typeface="Arial MT"/>
              </a:rPr>
              <a:t>ill</a:t>
            </a:r>
            <a:r>
              <a:rPr sz="2000" spc="-35" dirty="0">
                <a:latin typeface="Arial MT"/>
                <a:cs typeface="Arial MT"/>
              </a:rPr>
              <a:t> </a:t>
            </a:r>
            <a:r>
              <a:rPr sz="2000" spc="10" dirty="0">
                <a:latin typeface="Arial MT"/>
                <a:cs typeface="Arial MT"/>
              </a:rPr>
              <a:t>be  di</a:t>
            </a:r>
            <a:r>
              <a:rPr sz="2000" spc="45" dirty="0">
                <a:latin typeface="Arial MT"/>
                <a:cs typeface="Arial MT"/>
              </a:rPr>
              <a:t>c</a:t>
            </a:r>
            <a:r>
              <a:rPr sz="2000" spc="35" dirty="0">
                <a:latin typeface="Arial MT"/>
                <a:cs typeface="Arial MT"/>
              </a:rPr>
              <a:t>t</a:t>
            </a:r>
            <a:r>
              <a:rPr sz="2000" spc="15" dirty="0">
                <a:latin typeface="Arial MT"/>
                <a:cs typeface="Arial MT"/>
              </a:rPr>
              <a:t>a</a:t>
            </a:r>
            <a:r>
              <a:rPr sz="2000" spc="35" dirty="0">
                <a:latin typeface="Arial MT"/>
                <a:cs typeface="Arial MT"/>
              </a:rPr>
              <a:t>t</a:t>
            </a:r>
            <a:r>
              <a:rPr sz="2000" spc="15" dirty="0">
                <a:latin typeface="Arial MT"/>
                <a:cs typeface="Arial MT"/>
              </a:rPr>
              <a:t>ed</a:t>
            </a:r>
            <a:r>
              <a:rPr sz="2000" spc="-185" dirty="0">
                <a:latin typeface="Arial MT"/>
                <a:cs typeface="Arial MT"/>
              </a:rPr>
              <a:t> </a:t>
            </a:r>
            <a:r>
              <a:rPr sz="2000" spc="10" dirty="0">
                <a:latin typeface="Arial MT"/>
                <a:cs typeface="Arial MT"/>
              </a:rPr>
              <a:t>by</a:t>
            </a:r>
            <a:r>
              <a:rPr sz="2000" spc="-70" dirty="0">
                <a:latin typeface="Arial MT"/>
                <a:cs typeface="Arial MT"/>
              </a:rPr>
              <a:t> </a:t>
            </a:r>
            <a:r>
              <a:rPr sz="2000" spc="35" dirty="0">
                <a:latin typeface="Arial MT"/>
                <a:cs typeface="Arial MT"/>
              </a:rPr>
              <a:t>t</a:t>
            </a:r>
            <a:r>
              <a:rPr sz="2000" spc="15" dirty="0">
                <a:latin typeface="Arial MT"/>
                <a:cs typeface="Arial MT"/>
              </a:rPr>
              <a:t>he</a:t>
            </a:r>
            <a:r>
              <a:rPr sz="2000" spc="-110" dirty="0">
                <a:latin typeface="Arial MT"/>
                <a:cs typeface="Arial MT"/>
              </a:rPr>
              <a:t> </a:t>
            </a:r>
            <a:r>
              <a:rPr sz="2000" spc="35" dirty="0">
                <a:latin typeface="Arial MT"/>
                <a:cs typeface="Arial MT"/>
              </a:rPr>
              <a:t>t</a:t>
            </a:r>
            <a:r>
              <a:rPr sz="2000" spc="15" dirty="0">
                <a:latin typeface="Arial MT"/>
                <a:cs typeface="Arial MT"/>
              </a:rPr>
              <a:t>a</a:t>
            </a:r>
            <a:r>
              <a:rPr sz="2000" spc="45" dirty="0">
                <a:latin typeface="Arial MT"/>
                <a:cs typeface="Arial MT"/>
              </a:rPr>
              <a:t>c</a:t>
            </a:r>
            <a:r>
              <a:rPr sz="2000" spc="35" dirty="0">
                <a:latin typeface="Arial MT"/>
                <a:cs typeface="Arial MT"/>
              </a:rPr>
              <a:t>t</a:t>
            </a:r>
            <a:r>
              <a:rPr sz="2000" spc="5" dirty="0">
                <a:latin typeface="Arial MT"/>
                <a:cs typeface="Arial MT"/>
              </a:rPr>
              <a:t>i</a:t>
            </a:r>
            <a:r>
              <a:rPr sz="2000" spc="45" dirty="0">
                <a:latin typeface="Arial MT"/>
                <a:cs typeface="Arial MT"/>
              </a:rPr>
              <a:t>c</a:t>
            </a:r>
            <a:r>
              <a:rPr sz="2000" spc="10" dirty="0">
                <a:latin typeface="Arial MT"/>
                <a:cs typeface="Arial MT"/>
              </a:rPr>
              <a:t>al</a:t>
            </a:r>
            <a:r>
              <a:rPr sz="2000" spc="-185" dirty="0">
                <a:latin typeface="Arial MT"/>
                <a:cs typeface="Arial MT"/>
              </a:rPr>
              <a:t> </a:t>
            </a:r>
            <a:r>
              <a:rPr sz="2000" spc="45" dirty="0">
                <a:latin typeface="Arial MT"/>
                <a:cs typeface="Arial MT"/>
              </a:rPr>
              <a:t>s</a:t>
            </a:r>
            <a:r>
              <a:rPr sz="2000" spc="5" dirty="0">
                <a:latin typeface="Arial MT"/>
                <a:cs typeface="Arial MT"/>
              </a:rPr>
              <a:t>i</a:t>
            </a:r>
            <a:r>
              <a:rPr sz="2000" spc="35" dirty="0">
                <a:latin typeface="Arial MT"/>
                <a:cs typeface="Arial MT"/>
              </a:rPr>
              <a:t>t</a:t>
            </a:r>
            <a:r>
              <a:rPr sz="2000" spc="15" dirty="0">
                <a:latin typeface="Arial MT"/>
                <a:cs typeface="Arial MT"/>
              </a:rPr>
              <a:t>ua</a:t>
            </a:r>
            <a:r>
              <a:rPr sz="2000" spc="35" dirty="0">
                <a:latin typeface="Arial MT"/>
                <a:cs typeface="Arial MT"/>
              </a:rPr>
              <a:t>t</a:t>
            </a:r>
            <a:r>
              <a:rPr sz="2000" spc="10" dirty="0">
                <a:latin typeface="Arial MT"/>
                <a:cs typeface="Arial MT"/>
              </a:rPr>
              <a:t>ion</a:t>
            </a:r>
            <a:endParaRPr sz="2000" dirty="0">
              <a:latin typeface="Arial MT"/>
              <a:cs typeface="Arial MT"/>
            </a:endParaRPr>
          </a:p>
          <a:p>
            <a:pPr>
              <a:lnSpc>
                <a:spcPct val="100000"/>
              </a:lnSpc>
              <a:spcBef>
                <a:spcPts val="30"/>
              </a:spcBef>
            </a:pPr>
            <a:endParaRPr sz="2650" dirty="0">
              <a:latin typeface="Arial MT"/>
              <a:cs typeface="Arial MT"/>
            </a:endParaRPr>
          </a:p>
          <a:p>
            <a:pPr marL="4014470">
              <a:lnSpc>
                <a:spcPct val="100000"/>
              </a:lnSpc>
            </a:pPr>
            <a:r>
              <a:rPr sz="2000" b="1" spc="15" dirty="0">
                <a:latin typeface="Arial"/>
                <a:cs typeface="Arial"/>
              </a:rPr>
              <a:t>S</a:t>
            </a:r>
            <a:r>
              <a:rPr sz="2000" b="1" spc="45" dirty="0">
                <a:latin typeface="Arial"/>
                <a:cs typeface="Arial"/>
              </a:rPr>
              <a:t>C</a:t>
            </a:r>
            <a:r>
              <a:rPr sz="2000" b="1" spc="15" dirty="0">
                <a:latin typeface="Arial"/>
                <a:cs typeface="Arial"/>
              </a:rPr>
              <a:t>E</a:t>
            </a:r>
            <a:r>
              <a:rPr sz="2000" b="1" spc="45" dirty="0">
                <a:latin typeface="Arial"/>
                <a:cs typeface="Arial"/>
              </a:rPr>
              <a:t>N</a:t>
            </a:r>
            <a:r>
              <a:rPr sz="2000" b="1" spc="15" dirty="0">
                <a:latin typeface="Arial"/>
                <a:cs typeface="Arial"/>
              </a:rPr>
              <a:t>E</a:t>
            </a:r>
            <a:r>
              <a:rPr sz="2000" b="1" spc="-185" dirty="0">
                <a:latin typeface="Arial"/>
                <a:cs typeface="Arial"/>
              </a:rPr>
              <a:t> </a:t>
            </a:r>
            <a:r>
              <a:rPr sz="2000" b="1" spc="15" dirty="0">
                <a:latin typeface="Arial"/>
                <a:cs typeface="Arial"/>
              </a:rPr>
              <a:t>S</a:t>
            </a:r>
            <a:r>
              <a:rPr sz="2000" b="1" spc="-30" dirty="0">
                <a:latin typeface="Arial"/>
                <a:cs typeface="Arial"/>
              </a:rPr>
              <a:t>A</a:t>
            </a:r>
            <a:r>
              <a:rPr sz="2000" b="1" spc="45" dirty="0">
                <a:latin typeface="Arial"/>
                <a:cs typeface="Arial"/>
              </a:rPr>
              <a:t>F</a:t>
            </a:r>
            <a:r>
              <a:rPr sz="2000" b="1" spc="15" dirty="0">
                <a:latin typeface="Arial"/>
                <a:cs typeface="Arial"/>
              </a:rPr>
              <a:t>E</a:t>
            </a:r>
            <a:r>
              <a:rPr sz="2000" b="1" spc="120" dirty="0">
                <a:latin typeface="Arial"/>
                <a:cs typeface="Arial"/>
              </a:rPr>
              <a:t>T</a:t>
            </a:r>
            <a:r>
              <a:rPr sz="2000" b="1" spc="15" dirty="0">
                <a:latin typeface="Arial"/>
                <a:cs typeface="Arial"/>
              </a:rPr>
              <a:t>Y</a:t>
            </a:r>
            <a:endParaRPr sz="2000" dirty="0">
              <a:latin typeface="Arial"/>
              <a:cs typeface="Arial"/>
            </a:endParaRPr>
          </a:p>
          <a:p>
            <a:pPr marL="4014470" marR="5080">
              <a:lnSpc>
                <a:spcPts val="2180"/>
              </a:lnSpc>
              <a:spcBef>
                <a:spcPts val="1610"/>
              </a:spcBef>
            </a:pPr>
            <a:r>
              <a:rPr sz="2000" b="1" spc="45" dirty="0">
                <a:latin typeface="Arial"/>
                <a:cs typeface="Arial"/>
              </a:rPr>
              <a:t>C</a:t>
            </a:r>
            <a:r>
              <a:rPr sz="2000" b="1" spc="-25" dirty="0">
                <a:latin typeface="Arial"/>
                <a:cs typeface="Arial"/>
              </a:rPr>
              <a:t>A</a:t>
            </a:r>
            <a:r>
              <a:rPr sz="2000" b="1" spc="15" dirty="0">
                <a:latin typeface="Arial"/>
                <a:cs typeface="Arial"/>
              </a:rPr>
              <a:t>S</a:t>
            </a:r>
            <a:r>
              <a:rPr sz="2000" b="1" spc="45" dirty="0">
                <a:latin typeface="Arial"/>
                <a:cs typeface="Arial"/>
              </a:rPr>
              <a:t>U</a:t>
            </a:r>
            <a:r>
              <a:rPr sz="2000" b="1" spc="-25" dirty="0">
                <a:latin typeface="Arial"/>
                <a:cs typeface="Arial"/>
              </a:rPr>
              <a:t>A</a:t>
            </a:r>
            <a:r>
              <a:rPr sz="2000" b="1" spc="45" dirty="0">
                <a:latin typeface="Arial"/>
                <a:cs typeface="Arial"/>
              </a:rPr>
              <a:t>L</a:t>
            </a:r>
            <a:r>
              <a:rPr sz="2000" b="1" spc="120" dirty="0">
                <a:latin typeface="Arial"/>
                <a:cs typeface="Arial"/>
              </a:rPr>
              <a:t>T</a:t>
            </a:r>
            <a:r>
              <a:rPr sz="2000" b="1" spc="15" dirty="0">
                <a:latin typeface="Arial"/>
                <a:cs typeface="Arial"/>
              </a:rPr>
              <a:t>Y</a:t>
            </a:r>
            <a:r>
              <a:rPr sz="2000" b="1" spc="-185" dirty="0">
                <a:latin typeface="Arial"/>
                <a:cs typeface="Arial"/>
              </a:rPr>
              <a:t> </a:t>
            </a:r>
            <a:r>
              <a:rPr sz="2000" b="1" spc="-95" dirty="0">
                <a:latin typeface="Arial"/>
                <a:cs typeface="Arial"/>
              </a:rPr>
              <a:t>M</a:t>
            </a:r>
            <a:r>
              <a:rPr sz="2000" b="1" spc="15" dirty="0">
                <a:latin typeface="Arial"/>
                <a:cs typeface="Arial"/>
              </a:rPr>
              <a:t>OV</a:t>
            </a:r>
            <a:r>
              <a:rPr sz="2000" b="1" spc="5" dirty="0">
                <a:latin typeface="Arial"/>
                <a:cs typeface="Arial"/>
              </a:rPr>
              <a:t>E</a:t>
            </a:r>
            <a:r>
              <a:rPr sz="2000" b="1" spc="-95" dirty="0">
                <a:latin typeface="Arial"/>
                <a:cs typeface="Arial"/>
              </a:rPr>
              <a:t>M</a:t>
            </a:r>
            <a:r>
              <a:rPr sz="2000" b="1" spc="15" dirty="0">
                <a:latin typeface="Arial"/>
                <a:cs typeface="Arial"/>
              </a:rPr>
              <a:t>E</a:t>
            </a:r>
            <a:r>
              <a:rPr sz="2000" b="1" spc="45" dirty="0">
                <a:latin typeface="Arial"/>
                <a:cs typeface="Arial"/>
              </a:rPr>
              <a:t>N</a:t>
            </a:r>
            <a:r>
              <a:rPr sz="2000" b="1" spc="15" dirty="0">
                <a:latin typeface="Arial"/>
                <a:cs typeface="Arial"/>
              </a:rPr>
              <a:t>T</a:t>
            </a:r>
            <a:r>
              <a:rPr sz="2000" b="1" spc="-50" dirty="0">
                <a:latin typeface="Arial"/>
                <a:cs typeface="Arial"/>
              </a:rPr>
              <a:t> </a:t>
            </a:r>
            <a:r>
              <a:rPr sz="2000" spc="10" dirty="0">
                <a:latin typeface="Arial MT"/>
                <a:cs typeface="Arial MT"/>
              </a:rPr>
              <a:t>dire</a:t>
            </a:r>
            <a:r>
              <a:rPr sz="2000" spc="35" dirty="0">
                <a:latin typeface="Arial MT"/>
                <a:cs typeface="Arial MT"/>
              </a:rPr>
              <a:t>c</a:t>
            </a:r>
            <a:r>
              <a:rPr sz="2000" spc="5" dirty="0">
                <a:latin typeface="Arial MT"/>
                <a:cs typeface="Arial MT"/>
              </a:rPr>
              <a:t>t</a:t>
            </a:r>
            <a:r>
              <a:rPr sz="2000" spc="-75" dirty="0">
                <a:latin typeface="Arial MT"/>
                <a:cs typeface="Arial MT"/>
              </a:rPr>
              <a:t> </a:t>
            </a:r>
            <a:r>
              <a:rPr sz="2000" spc="40" dirty="0">
                <a:latin typeface="Arial MT"/>
                <a:cs typeface="Arial MT"/>
              </a:rPr>
              <a:t>c</a:t>
            </a:r>
            <a:r>
              <a:rPr sz="2000" spc="15" dirty="0">
                <a:latin typeface="Arial MT"/>
                <a:cs typeface="Arial MT"/>
              </a:rPr>
              <a:t>a</a:t>
            </a:r>
            <a:r>
              <a:rPr sz="2000" spc="40" dirty="0">
                <a:latin typeface="Arial MT"/>
                <a:cs typeface="Arial MT"/>
              </a:rPr>
              <a:t>s</a:t>
            </a:r>
            <a:r>
              <a:rPr sz="2000" spc="10" dirty="0">
                <a:latin typeface="Arial MT"/>
                <a:cs typeface="Arial MT"/>
              </a:rPr>
              <a:t>ual</a:t>
            </a:r>
            <a:r>
              <a:rPr sz="2000" spc="35" dirty="0">
                <a:latin typeface="Arial MT"/>
                <a:cs typeface="Arial MT"/>
              </a:rPr>
              <a:t>t</a:t>
            </a:r>
            <a:r>
              <a:rPr sz="2000" spc="10" dirty="0">
                <a:latin typeface="Arial MT"/>
                <a:cs typeface="Arial MT"/>
              </a:rPr>
              <a:t>y</a:t>
            </a:r>
            <a:r>
              <a:rPr sz="2000" spc="-150" dirty="0">
                <a:latin typeface="Arial MT"/>
                <a:cs typeface="Arial MT"/>
              </a:rPr>
              <a:t> </a:t>
            </a:r>
            <a:r>
              <a:rPr sz="2000" spc="35" dirty="0">
                <a:latin typeface="Arial MT"/>
                <a:cs typeface="Arial MT"/>
              </a:rPr>
              <a:t>t</a:t>
            </a:r>
            <a:r>
              <a:rPr sz="2000" spc="10" dirty="0">
                <a:latin typeface="Arial MT"/>
                <a:cs typeface="Arial MT"/>
              </a:rPr>
              <a:t>o  </a:t>
            </a:r>
            <a:r>
              <a:rPr sz="2000" spc="-5" dirty="0">
                <a:latin typeface="Arial MT"/>
                <a:cs typeface="Arial MT"/>
              </a:rPr>
              <a:t>move</a:t>
            </a:r>
            <a:r>
              <a:rPr sz="2000" spc="-40" dirty="0">
                <a:latin typeface="Arial MT"/>
                <a:cs typeface="Arial MT"/>
              </a:rPr>
              <a:t> </a:t>
            </a:r>
            <a:r>
              <a:rPr sz="2000" spc="25" dirty="0">
                <a:latin typeface="Arial MT"/>
                <a:cs typeface="Arial MT"/>
              </a:rPr>
              <a:t>to</a:t>
            </a:r>
            <a:r>
              <a:rPr sz="2000" spc="-40" dirty="0">
                <a:latin typeface="Arial MT"/>
                <a:cs typeface="Arial MT"/>
              </a:rPr>
              <a:t> </a:t>
            </a:r>
            <a:r>
              <a:rPr sz="2000" spc="10" dirty="0">
                <a:latin typeface="Arial MT"/>
                <a:cs typeface="Arial MT"/>
              </a:rPr>
              <a:t>cover</a:t>
            </a:r>
            <a:r>
              <a:rPr sz="2000" spc="-100" dirty="0">
                <a:latin typeface="Arial MT"/>
                <a:cs typeface="Arial MT"/>
              </a:rPr>
              <a:t> </a:t>
            </a:r>
            <a:r>
              <a:rPr sz="2000" spc="10" dirty="0">
                <a:solidFill>
                  <a:srgbClr val="2D3334"/>
                </a:solidFill>
                <a:latin typeface="Arial MT"/>
                <a:cs typeface="Arial MT"/>
              </a:rPr>
              <a:t>and</a:t>
            </a:r>
            <a:r>
              <a:rPr sz="2000" spc="-40" dirty="0">
                <a:solidFill>
                  <a:srgbClr val="2D3334"/>
                </a:solidFill>
                <a:latin typeface="Arial MT"/>
                <a:cs typeface="Arial MT"/>
              </a:rPr>
              <a:t> </a:t>
            </a:r>
            <a:r>
              <a:rPr sz="2000" spc="10" dirty="0">
                <a:latin typeface="Arial MT"/>
                <a:cs typeface="Arial MT"/>
              </a:rPr>
              <a:t>apply</a:t>
            </a:r>
            <a:r>
              <a:rPr sz="2000" spc="-80" dirty="0">
                <a:latin typeface="Arial MT"/>
                <a:cs typeface="Arial MT"/>
              </a:rPr>
              <a:t> </a:t>
            </a:r>
            <a:r>
              <a:rPr sz="2000" spc="10" dirty="0">
                <a:latin typeface="Arial MT"/>
                <a:cs typeface="Arial MT"/>
              </a:rPr>
              <a:t>self-aid</a:t>
            </a:r>
            <a:endParaRPr sz="2000" dirty="0">
              <a:latin typeface="Arial MT"/>
              <a:cs typeface="Arial MT"/>
            </a:endParaRPr>
          </a:p>
          <a:p>
            <a:pPr marL="4014470" marR="381635">
              <a:lnSpc>
                <a:spcPts val="2180"/>
              </a:lnSpc>
              <a:spcBef>
                <a:spcPts val="1575"/>
              </a:spcBef>
            </a:pPr>
            <a:r>
              <a:rPr sz="2000" spc="15" dirty="0">
                <a:latin typeface="Arial MT"/>
                <a:cs typeface="Arial MT"/>
              </a:rPr>
              <a:t>S</a:t>
            </a:r>
            <a:r>
              <a:rPr sz="2000" spc="35" dirty="0">
                <a:latin typeface="Arial MT"/>
                <a:cs typeface="Arial MT"/>
              </a:rPr>
              <a:t>t</a:t>
            </a:r>
            <a:r>
              <a:rPr sz="2000" spc="15" dirty="0">
                <a:latin typeface="Arial MT"/>
                <a:cs typeface="Arial MT"/>
              </a:rPr>
              <a:t>op</a:t>
            </a:r>
            <a:r>
              <a:rPr sz="2000" spc="-110" dirty="0">
                <a:latin typeface="Arial MT"/>
                <a:cs typeface="Arial MT"/>
              </a:rPr>
              <a:t> </a:t>
            </a:r>
            <a:r>
              <a:rPr sz="2000" b="1" spc="45" dirty="0">
                <a:latin typeface="Arial"/>
                <a:cs typeface="Arial"/>
              </a:rPr>
              <a:t>LIF</a:t>
            </a:r>
            <a:r>
              <a:rPr sz="2000" b="1" spc="15" dirty="0">
                <a:latin typeface="Arial"/>
                <a:cs typeface="Arial"/>
              </a:rPr>
              <a:t>E</a:t>
            </a:r>
            <a:r>
              <a:rPr sz="2000" b="1" spc="5" dirty="0">
                <a:latin typeface="Arial"/>
                <a:cs typeface="Arial"/>
              </a:rPr>
              <a:t>-</a:t>
            </a:r>
            <a:r>
              <a:rPr sz="2000" b="1" spc="45" dirty="0">
                <a:latin typeface="Arial"/>
                <a:cs typeface="Arial"/>
              </a:rPr>
              <a:t>T</a:t>
            </a:r>
            <a:r>
              <a:rPr sz="2000" b="1" spc="-25" dirty="0">
                <a:latin typeface="Arial"/>
                <a:cs typeface="Arial"/>
              </a:rPr>
              <a:t>H</a:t>
            </a:r>
            <a:r>
              <a:rPr sz="2000" b="1" spc="45" dirty="0">
                <a:latin typeface="Arial"/>
                <a:cs typeface="Arial"/>
              </a:rPr>
              <a:t>R</a:t>
            </a:r>
            <a:r>
              <a:rPr sz="2000" b="1" spc="15" dirty="0">
                <a:latin typeface="Arial"/>
                <a:cs typeface="Arial"/>
              </a:rPr>
              <a:t>E</a:t>
            </a:r>
            <a:r>
              <a:rPr sz="2000" b="1" spc="-105" dirty="0">
                <a:latin typeface="Arial"/>
                <a:cs typeface="Arial"/>
              </a:rPr>
              <a:t>A</a:t>
            </a:r>
            <a:r>
              <a:rPr sz="2000" b="1" spc="45" dirty="0">
                <a:latin typeface="Arial"/>
                <a:cs typeface="Arial"/>
              </a:rPr>
              <a:t>T</a:t>
            </a:r>
            <a:r>
              <a:rPr sz="2000" b="1" spc="15" dirty="0">
                <a:latin typeface="Arial"/>
                <a:cs typeface="Arial"/>
              </a:rPr>
              <a:t>E</a:t>
            </a:r>
            <a:r>
              <a:rPr sz="2000" b="1" spc="-30" dirty="0">
                <a:latin typeface="Arial"/>
                <a:cs typeface="Arial"/>
              </a:rPr>
              <a:t>N</a:t>
            </a:r>
            <a:r>
              <a:rPr sz="2000" b="1" spc="35" dirty="0">
                <a:latin typeface="Arial"/>
                <a:cs typeface="Arial"/>
              </a:rPr>
              <a:t>I</a:t>
            </a:r>
            <a:r>
              <a:rPr sz="2000" b="1" spc="-25" dirty="0">
                <a:latin typeface="Arial"/>
                <a:cs typeface="Arial"/>
              </a:rPr>
              <a:t>N</a:t>
            </a:r>
            <a:r>
              <a:rPr sz="2000" b="1" spc="20" dirty="0">
                <a:latin typeface="Arial"/>
                <a:cs typeface="Arial"/>
              </a:rPr>
              <a:t>G</a:t>
            </a:r>
            <a:r>
              <a:rPr sz="2000" b="1" spc="-185" dirty="0">
                <a:latin typeface="Arial"/>
                <a:cs typeface="Arial"/>
              </a:rPr>
              <a:t> </a:t>
            </a:r>
            <a:r>
              <a:rPr sz="2000" b="1" spc="15" dirty="0">
                <a:latin typeface="Arial"/>
                <a:cs typeface="Arial"/>
              </a:rPr>
              <a:t>EX</a:t>
            </a:r>
            <a:r>
              <a:rPr sz="2000" b="1" spc="120" dirty="0">
                <a:latin typeface="Arial"/>
                <a:cs typeface="Arial"/>
              </a:rPr>
              <a:t>T</a:t>
            </a:r>
            <a:r>
              <a:rPr sz="2000" b="1" spc="15" dirty="0">
                <a:latin typeface="Arial"/>
                <a:cs typeface="Arial"/>
              </a:rPr>
              <a:t>E</a:t>
            </a:r>
            <a:r>
              <a:rPr sz="2000" b="1" spc="-30" dirty="0">
                <a:latin typeface="Arial"/>
                <a:cs typeface="Arial"/>
              </a:rPr>
              <a:t>R</a:t>
            </a:r>
            <a:r>
              <a:rPr sz="2000" b="1" spc="45" dirty="0">
                <a:latin typeface="Arial"/>
                <a:cs typeface="Arial"/>
              </a:rPr>
              <a:t>N</a:t>
            </a:r>
            <a:r>
              <a:rPr sz="2000" b="1" spc="-25" dirty="0">
                <a:latin typeface="Arial"/>
                <a:cs typeface="Arial"/>
              </a:rPr>
              <a:t>A</a:t>
            </a:r>
            <a:r>
              <a:rPr sz="2000" b="1" spc="10" dirty="0">
                <a:latin typeface="Arial"/>
                <a:cs typeface="Arial"/>
              </a:rPr>
              <a:t>L  </a:t>
            </a:r>
            <a:r>
              <a:rPr sz="2000" b="1" spc="15" dirty="0">
                <a:latin typeface="Arial"/>
                <a:cs typeface="Arial"/>
              </a:rPr>
              <a:t>HEMORRHAGE</a:t>
            </a:r>
            <a:endParaRPr sz="2000" dirty="0">
              <a:latin typeface="Arial"/>
              <a:cs typeface="Arial"/>
            </a:endParaRPr>
          </a:p>
          <a:p>
            <a:pPr marL="4014470" marR="304165">
              <a:lnSpc>
                <a:spcPts val="2180"/>
              </a:lnSpc>
              <a:spcBef>
                <a:spcPts val="1570"/>
              </a:spcBef>
            </a:pPr>
            <a:r>
              <a:rPr sz="2000" b="1" spc="45" dirty="0">
                <a:latin typeface="Arial"/>
                <a:cs typeface="Arial"/>
              </a:rPr>
              <a:t>C</a:t>
            </a:r>
            <a:r>
              <a:rPr sz="2000" b="1" spc="20" dirty="0">
                <a:latin typeface="Arial"/>
                <a:cs typeface="Arial"/>
              </a:rPr>
              <a:t>O</a:t>
            </a:r>
            <a:r>
              <a:rPr sz="2000" b="1" spc="-100" dirty="0">
                <a:latin typeface="Arial"/>
                <a:cs typeface="Arial"/>
              </a:rPr>
              <a:t>M</a:t>
            </a:r>
            <a:r>
              <a:rPr sz="2000" b="1" spc="-95" dirty="0">
                <a:latin typeface="Arial"/>
                <a:cs typeface="Arial"/>
              </a:rPr>
              <a:t>M</a:t>
            </a:r>
            <a:r>
              <a:rPr sz="2000" b="1" spc="45" dirty="0">
                <a:latin typeface="Arial"/>
                <a:cs typeface="Arial"/>
              </a:rPr>
              <a:t>UN</a:t>
            </a:r>
            <a:r>
              <a:rPr sz="2000" b="1" spc="35" dirty="0">
                <a:latin typeface="Arial"/>
                <a:cs typeface="Arial"/>
              </a:rPr>
              <a:t>I</a:t>
            </a:r>
            <a:r>
              <a:rPr sz="2000" b="1" spc="45" dirty="0">
                <a:latin typeface="Arial"/>
                <a:cs typeface="Arial"/>
              </a:rPr>
              <a:t>C</a:t>
            </a:r>
            <a:r>
              <a:rPr sz="2000" b="1" spc="-25" dirty="0">
                <a:latin typeface="Arial"/>
                <a:cs typeface="Arial"/>
              </a:rPr>
              <a:t>A</a:t>
            </a:r>
            <a:r>
              <a:rPr sz="2000" b="1" spc="120" dirty="0">
                <a:latin typeface="Arial"/>
                <a:cs typeface="Arial"/>
              </a:rPr>
              <a:t>T</a:t>
            </a:r>
            <a:r>
              <a:rPr sz="2000" b="1" spc="15" dirty="0">
                <a:latin typeface="Arial"/>
                <a:cs typeface="Arial"/>
              </a:rPr>
              <a:t>E</a:t>
            </a:r>
            <a:r>
              <a:rPr sz="2000" b="1" spc="-165" dirty="0">
                <a:latin typeface="Arial"/>
                <a:cs typeface="Arial"/>
              </a:rPr>
              <a:t> </a:t>
            </a:r>
            <a:r>
              <a:rPr sz="2000" spc="-25" dirty="0">
                <a:latin typeface="Arial MT"/>
                <a:cs typeface="Arial MT"/>
              </a:rPr>
              <a:t>w</a:t>
            </a:r>
            <a:r>
              <a:rPr sz="2000" spc="5" dirty="0">
                <a:latin typeface="Arial MT"/>
                <a:cs typeface="Arial MT"/>
              </a:rPr>
              <a:t>i</a:t>
            </a:r>
            <a:r>
              <a:rPr sz="2000" spc="40" dirty="0">
                <a:latin typeface="Arial MT"/>
                <a:cs typeface="Arial MT"/>
              </a:rPr>
              <a:t>t</a:t>
            </a:r>
            <a:r>
              <a:rPr sz="2000" spc="15" dirty="0">
                <a:latin typeface="Arial MT"/>
                <a:cs typeface="Arial MT"/>
              </a:rPr>
              <a:t>h</a:t>
            </a:r>
            <a:r>
              <a:rPr sz="2000" spc="-105" dirty="0">
                <a:latin typeface="Arial MT"/>
                <a:cs typeface="Arial MT"/>
              </a:rPr>
              <a:t> </a:t>
            </a:r>
            <a:r>
              <a:rPr sz="2000" spc="45" dirty="0">
                <a:latin typeface="Arial MT"/>
                <a:cs typeface="Arial MT"/>
              </a:rPr>
              <a:t>c</a:t>
            </a:r>
            <a:r>
              <a:rPr sz="2000" spc="15" dirty="0">
                <a:latin typeface="Arial MT"/>
                <a:cs typeface="Arial MT"/>
              </a:rPr>
              <a:t>a</a:t>
            </a:r>
            <a:r>
              <a:rPr sz="2000" spc="45" dirty="0">
                <a:latin typeface="Arial MT"/>
                <a:cs typeface="Arial MT"/>
              </a:rPr>
              <a:t>s</a:t>
            </a:r>
            <a:r>
              <a:rPr sz="2000" spc="10" dirty="0">
                <a:latin typeface="Arial MT"/>
                <a:cs typeface="Arial MT"/>
              </a:rPr>
              <a:t>ual</a:t>
            </a:r>
            <a:r>
              <a:rPr sz="2000" spc="45" dirty="0">
                <a:latin typeface="Arial MT"/>
                <a:cs typeface="Arial MT"/>
              </a:rPr>
              <a:t>t</a:t>
            </a:r>
            <a:r>
              <a:rPr sz="2000" spc="10" dirty="0">
                <a:latin typeface="Arial MT"/>
                <a:cs typeface="Arial MT"/>
              </a:rPr>
              <a:t>y</a:t>
            </a:r>
            <a:r>
              <a:rPr sz="2000" spc="-145" dirty="0">
                <a:latin typeface="Arial MT"/>
                <a:cs typeface="Arial MT"/>
              </a:rPr>
              <a:t> </a:t>
            </a:r>
            <a:r>
              <a:rPr sz="2000" spc="15" dirty="0">
                <a:latin typeface="Arial MT"/>
                <a:cs typeface="Arial MT"/>
              </a:rPr>
              <a:t>and</a:t>
            </a:r>
            <a:r>
              <a:rPr sz="2000" spc="-105" dirty="0">
                <a:latin typeface="Arial MT"/>
                <a:cs typeface="Arial MT"/>
              </a:rPr>
              <a:t> </a:t>
            </a:r>
            <a:r>
              <a:rPr sz="2000" spc="15" dirty="0">
                <a:latin typeface="Arial MT"/>
                <a:cs typeface="Arial MT"/>
              </a:rPr>
              <a:t>o</a:t>
            </a:r>
            <a:r>
              <a:rPr sz="2000" spc="40" dirty="0">
                <a:latin typeface="Arial MT"/>
                <a:cs typeface="Arial MT"/>
              </a:rPr>
              <a:t>t</a:t>
            </a:r>
            <a:r>
              <a:rPr sz="2000" spc="10" dirty="0">
                <a:latin typeface="Arial MT"/>
                <a:cs typeface="Arial MT"/>
              </a:rPr>
              <a:t>her  per</a:t>
            </a:r>
            <a:r>
              <a:rPr sz="2000" spc="40" dirty="0">
                <a:latin typeface="Arial MT"/>
                <a:cs typeface="Arial MT"/>
              </a:rPr>
              <a:t>s</a:t>
            </a:r>
            <a:r>
              <a:rPr sz="2000" spc="15" dirty="0">
                <a:latin typeface="Arial MT"/>
                <a:cs typeface="Arial MT"/>
              </a:rPr>
              <a:t>on</a:t>
            </a:r>
            <a:r>
              <a:rPr sz="2000" spc="5" dirty="0">
                <a:latin typeface="Arial MT"/>
                <a:cs typeface="Arial MT"/>
              </a:rPr>
              <a:t>n</a:t>
            </a:r>
            <a:r>
              <a:rPr sz="2000" spc="10" dirty="0">
                <a:latin typeface="Arial MT"/>
                <a:cs typeface="Arial MT"/>
              </a:rPr>
              <a:t>el</a:t>
            </a:r>
            <a:r>
              <a:rPr sz="2000" spc="-185" dirty="0">
                <a:latin typeface="Arial MT"/>
                <a:cs typeface="Arial MT"/>
              </a:rPr>
              <a:t> </a:t>
            </a:r>
            <a:r>
              <a:rPr sz="2000" spc="10" dirty="0">
                <a:latin typeface="Arial MT"/>
                <a:cs typeface="Arial MT"/>
              </a:rPr>
              <a:t>in</a:t>
            </a:r>
            <a:r>
              <a:rPr sz="2000" spc="40" dirty="0">
                <a:latin typeface="Arial MT"/>
                <a:cs typeface="Arial MT"/>
              </a:rPr>
              <a:t> </a:t>
            </a:r>
            <a:r>
              <a:rPr sz="2000" spc="35" dirty="0">
                <a:latin typeface="Arial MT"/>
                <a:cs typeface="Arial MT"/>
              </a:rPr>
              <a:t>t</a:t>
            </a:r>
            <a:r>
              <a:rPr sz="2000" spc="15" dirty="0">
                <a:latin typeface="Arial MT"/>
                <a:cs typeface="Arial MT"/>
              </a:rPr>
              <a:t>he</a:t>
            </a:r>
            <a:r>
              <a:rPr sz="2000" spc="-110" dirty="0">
                <a:latin typeface="Arial MT"/>
                <a:cs typeface="Arial MT"/>
              </a:rPr>
              <a:t> </a:t>
            </a:r>
            <a:r>
              <a:rPr sz="2000" spc="5" dirty="0">
                <a:latin typeface="Arial MT"/>
                <a:cs typeface="Arial MT"/>
              </a:rPr>
              <a:t>i</a:t>
            </a:r>
            <a:r>
              <a:rPr sz="2000" spc="-20" dirty="0">
                <a:latin typeface="Arial MT"/>
                <a:cs typeface="Arial MT"/>
              </a:rPr>
              <a:t>mm</a:t>
            </a:r>
            <a:r>
              <a:rPr sz="2000" spc="10" dirty="0">
                <a:latin typeface="Arial MT"/>
                <a:cs typeface="Arial MT"/>
              </a:rPr>
              <a:t>edi</a:t>
            </a:r>
            <a:r>
              <a:rPr sz="2000" dirty="0">
                <a:latin typeface="Arial MT"/>
                <a:cs typeface="Arial MT"/>
              </a:rPr>
              <a:t>a</a:t>
            </a:r>
            <a:r>
              <a:rPr sz="2000" spc="35" dirty="0">
                <a:latin typeface="Arial MT"/>
                <a:cs typeface="Arial MT"/>
              </a:rPr>
              <a:t>t</a:t>
            </a:r>
            <a:r>
              <a:rPr sz="2000" spc="15" dirty="0">
                <a:latin typeface="Arial MT"/>
                <a:cs typeface="Arial MT"/>
              </a:rPr>
              <a:t>e</a:t>
            </a:r>
            <a:r>
              <a:rPr sz="2000" spc="-110" dirty="0">
                <a:latin typeface="Arial MT"/>
                <a:cs typeface="Arial MT"/>
              </a:rPr>
              <a:t> </a:t>
            </a:r>
            <a:r>
              <a:rPr sz="2000" spc="10" dirty="0">
                <a:latin typeface="Arial MT"/>
                <a:cs typeface="Arial MT"/>
              </a:rPr>
              <a:t>area</a:t>
            </a:r>
            <a:endParaRPr sz="2000" dirty="0">
              <a:latin typeface="Arial MT"/>
              <a:cs typeface="Arial MT"/>
            </a:endParaRPr>
          </a:p>
        </p:txBody>
      </p:sp>
      <p:pic>
        <p:nvPicPr>
          <p:cNvPr id="9" name="object 9"/>
          <p:cNvPicPr/>
          <p:nvPr/>
        </p:nvPicPr>
        <p:blipFill>
          <a:blip r:embed="rId6" cstate="print"/>
          <a:stretch>
            <a:fillRect/>
          </a:stretch>
        </p:blipFill>
        <p:spPr>
          <a:xfrm>
            <a:off x="6343650" y="2076450"/>
            <a:ext cx="866775" cy="752475"/>
          </a:xfrm>
          <a:prstGeom prst="rect">
            <a:avLst/>
          </a:prstGeom>
        </p:spPr>
      </p:pic>
      <p:sp>
        <p:nvSpPr>
          <p:cNvPr id="10" name="object 10"/>
          <p:cNvSpPr txBox="1">
            <a:spLocks noGrp="1"/>
          </p:cNvSpPr>
          <p:nvPr>
            <p:ph type="sldNum" sz="quarter" idx="7"/>
          </p:nvPr>
        </p:nvSpPr>
        <p:spPr>
          <a:prstGeom prst="rect">
            <a:avLst/>
          </a:prstGeom>
        </p:spPr>
        <p:txBody>
          <a:bodyPr vert="horz" wrap="square" lIns="0" tIns="0" rIns="0" bIns="0" rtlCol="0">
            <a:spAutoFit/>
          </a:bodyPr>
          <a:lstStyle/>
          <a:p>
            <a:pPr marL="12700">
              <a:lnSpc>
                <a:spcPts val="1430"/>
              </a:lnSpc>
            </a:pPr>
            <a:r>
              <a:rPr sz="1575" baseline="2645" dirty="0">
                <a:solidFill>
                  <a:srgbClr val="CD9146"/>
                </a:solidFill>
              </a:rPr>
              <a:t>#TCCC-CPP-PPT-03</a:t>
            </a:r>
            <a:r>
              <a:rPr sz="1575" spc="337" baseline="2645" dirty="0">
                <a:solidFill>
                  <a:srgbClr val="CD9146"/>
                </a:solidFill>
              </a:rPr>
              <a:t> </a:t>
            </a:r>
            <a:r>
              <a:rPr sz="1575" spc="7" baseline="2645" dirty="0">
                <a:solidFill>
                  <a:srgbClr val="CD9146"/>
                </a:solidFill>
              </a:rPr>
              <a:t>08</a:t>
            </a:r>
            <a:r>
              <a:rPr sz="1575" spc="15" baseline="2645" dirty="0">
                <a:solidFill>
                  <a:srgbClr val="CD9146"/>
                </a:solidFill>
              </a:rPr>
              <a:t> </a:t>
            </a:r>
            <a:r>
              <a:rPr sz="1575" spc="-60" baseline="2645" dirty="0">
                <a:solidFill>
                  <a:srgbClr val="CD9146"/>
                </a:solidFill>
              </a:rPr>
              <a:t>AUG</a:t>
            </a:r>
            <a:r>
              <a:rPr sz="1575" spc="112" baseline="2645" dirty="0">
                <a:solidFill>
                  <a:srgbClr val="CD9146"/>
                </a:solidFill>
              </a:rPr>
              <a:t> </a:t>
            </a:r>
            <a:r>
              <a:rPr sz="1575" spc="7" baseline="2645" dirty="0">
                <a:solidFill>
                  <a:srgbClr val="CD9146"/>
                </a:solidFill>
              </a:rPr>
              <a:t>23 </a:t>
            </a:r>
            <a:r>
              <a:rPr sz="1575" spc="427" baseline="2645" dirty="0">
                <a:solidFill>
                  <a:srgbClr val="CD9146"/>
                </a:solidFill>
              </a:rPr>
              <a:t> </a:t>
            </a:r>
            <a:fld id="{81D60167-4931-47E6-BA6A-407CBD079E47}" type="slidenum">
              <a:rPr sz="1200" dirty="0">
                <a:solidFill>
                  <a:srgbClr val="000000"/>
                </a:solidFill>
              </a:rPr>
              <a:t>8</a:t>
            </a:fld>
            <a:endParaRPr sz="1200"/>
          </a:p>
        </p:txBody>
      </p:sp>
      <p:pic>
        <p:nvPicPr>
          <p:cNvPr id="12" name="Picture 11">
            <a:extLst>
              <a:ext uri="{FF2B5EF4-FFF2-40B4-BE49-F238E27FC236}">
                <a16:creationId xmlns:a16="http://schemas.microsoft.com/office/drawing/2014/main" id="{7D5FD7C0-D5CD-7BC2-0C50-D3001C147A0B}"/>
              </a:ext>
            </a:extLst>
          </p:cNvPr>
          <p:cNvPicPr>
            <a:picLocks noChangeAspect="1"/>
          </p:cNvPicPr>
          <p:nvPr/>
        </p:nvPicPr>
        <p:blipFill>
          <a:blip r:embed="rId7"/>
          <a:stretch>
            <a:fillRect/>
          </a:stretch>
        </p:blipFill>
        <p:spPr>
          <a:xfrm>
            <a:off x="276225" y="2034901"/>
            <a:ext cx="5886226" cy="4531228"/>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4073525" y="299338"/>
            <a:ext cx="4060825" cy="335280"/>
          </a:xfrm>
          <a:prstGeom prst="rect">
            <a:avLst/>
          </a:prstGeom>
        </p:spPr>
        <p:txBody>
          <a:bodyPr vert="horz" wrap="square" lIns="0" tIns="16510" rIns="0" bIns="0" rtlCol="0">
            <a:spAutoFit/>
          </a:bodyPr>
          <a:lstStyle/>
          <a:p>
            <a:pPr marL="12700">
              <a:lnSpc>
                <a:spcPct val="100000"/>
              </a:lnSpc>
              <a:spcBef>
                <a:spcPts val="130"/>
              </a:spcBef>
            </a:pPr>
            <a:r>
              <a:rPr sz="2000" b="1" spc="-90" dirty="0">
                <a:solidFill>
                  <a:srgbClr val="756F6F"/>
                </a:solidFill>
                <a:latin typeface="Arial"/>
                <a:cs typeface="Arial"/>
              </a:rPr>
              <a:t>M</a:t>
            </a:r>
            <a:r>
              <a:rPr sz="2000" b="1" spc="45" dirty="0">
                <a:solidFill>
                  <a:srgbClr val="756F6F"/>
                </a:solidFill>
                <a:latin typeface="Arial"/>
                <a:cs typeface="Arial"/>
              </a:rPr>
              <a:t>odu</a:t>
            </a:r>
            <a:r>
              <a:rPr sz="2000" b="1" spc="35" dirty="0">
                <a:solidFill>
                  <a:srgbClr val="756F6F"/>
                </a:solidFill>
                <a:latin typeface="Arial"/>
                <a:cs typeface="Arial"/>
              </a:rPr>
              <a:t>l</a:t>
            </a:r>
            <a:r>
              <a:rPr sz="2000" b="1" spc="15" dirty="0">
                <a:solidFill>
                  <a:srgbClr val="756F6F"/>
                </a:solidFill>
                <a:latin typeface="Arial"/>
                <a:cs typeface="Arial"/>
              </a:rPr>
              <a:t>e</a:t>
            </a:r>
            <a:r>
              <a:rPr sz="2000" b="1" spc="-110" dirty="0">
                <a:solidFill>
                  <a:srgbClr val="756F6F"/>
                </a:solidFill>
                <a:latin typeface="Arial"/>
                <a:cs typeface="Arial"/>
              </a:rPr>
              <a:t> </a:t>
            </a:r>
            <a:r>
              <a:rPr sz="2000" b="1" spc="10" dirty="0">
                <a:solidFill>
                  <a:srgbClr val="756F6F"/>
                </a:solidFill>
                <a:latin typeface="Arial"/>
                <a:cs typeface="Arial"/>
              </a:rPr>
              <a:t>3:</a:t>
            </a:r>
            <a:r>
              <a:rPr sz="2000" b="1" spc="-40" dirty="0">
                <a:solidFill>
                  <a:srgbClr val="756F6F"/>
                </a:solidFill>
                <a:latin typeface="Arial"/>
                <a:cs typeface="Arial"/>
              </a:rPr>
              <a:t> </a:t>
            </a:r>
            <a:r>
              <a:rPr sz="2000" b="1" spc="50" dirty="0">
                <a:solidFill>
                  <a:srgbClr val="756F6F"/>
                </a:solidFill>
                <a:latin typeface="Arial"/>
                <a:cs typeface="Arial"/>
              </a:rPr>
              <a:t>C</a:t>
            </a:r>
            <a:r>
              <a:rPr sz="2000" b="1" spc="15" dirty="0">
                <a:solidFill>
                  <a:srgbClr val="756F6F"/>
                </a:solidFill>
                <a:latin typeface="Arial"/>
                <a:cs typeface="Arial"/>
              </a:rPr>
              <a:t>a</a:t>
            </a:r>
            <a:r>
              <a:rPr sz="2000" b="1" spc="40" dirty="0">
                <a:solidFill>
                  <a:srgbClr val="756F6F"/>
                </a:solidFill>
                <a:latin typeface="Arial"/>
                <a:cs typeface="Arial"/>
              </a:rPr>
              <a:t>r</a:t>
            </a:r>
            <a:r>
              <a:rPr sz="2000" b="1" spc="15" dirty="0">
                <a:solidFill>
                  <a:srgbClr val="756F6F"/>
                </a:solidFill>
                <a:latin typeface="Arial"/>
                <a:cs typeface="Arial"/>
              </a:rPr>
              <a:t>e</a:t>
            </a:r>
            <a:r>
              <a:rPr sz="2000" b="1" spc="-185" dirty="0">
                <a:solidFill>
                  <a:srgbClr val="756F6F"/>
                </a:solidFill>
                <a:latin typeface="Arial"/>
                <a:cs typeface="Arial"/>
              </a:rPr>
              <a:t> </a:t>
            </a:r>
            <a:r>
              <a:rPr sz="2000" b="1" spc="50" dirty="0">
                <a:solidFill>
                  <a:srgbClr val="756F6F"/>
                </a:solidFill>
                <a:latin typeface="Arial"/>
                <a:cs typeface="Arial"/>
              </a:rPr>
              <a:t>U</a:t>
            </a:r>
            <a:r>
              <a:rPr sz="2000" b="1" spc="45" dirty="0">
                <a:solidFill>
                  <a:srgbClr val="756F6F"/>
                </a:solidFill>
                <a:latin typeface="Arial"/>
                <a:cs typeface="Arial"/>
              </a:rPr>
              <a:t>nd</a:t>
            </a:r>
            <a:r>
              <a:rPr sz="2000" b="1" spc="10" dirty="0">
                <a:solidFill>
                  <a:srgbClr val="756F6F"/>
                </a:solidFill>
                <a:latin typeface="Arial"/>
                <a:cs typeface="Arial"/>
              </a:rPr>
              <a:t>er</a:t>
            </a:r>
            <a:r>
              <a:rPr sz="2000" b="1" spc="-150" dirty="0">
                <a:solidFill>
                  <a:srgbClr val="756F6F"/>
                </a:solidFill>
                <a:latin typeface="Arial"/>
                <a:cs typeface="Arial"/>
              </a:rPr>
              <a:t> </a:t>
            </a:r>
            <a:r>
              <a:rPr sz="2000" b="1" spc="45" dirty="0">
                <a:solidFill>
                  <a:srgbClr val="756F6F"/>
                </a:solidFill>
                <a:latin typeface="Arial"/>
                <a:cs typeface="Arial"/>
              </a:rPr>
              <a:t>F</a:t>
            </a:r>
            <a:r>
              <a:rPr sz="2000" b="1" spc="35" dirty="0">
                <a:solidFill>
                  <a:srgbClr val="756F6F"/>
                </a:solidFill>
                <a:latin typeface="Arial"/>
                <a:cs typeface="Arial"/>
              </a:rPr>
              <a:t>i</a:t>
            </a:r>
            <a:r>
              <a:rPr sz="2000" b="1" spc="40" dirty="0">
                <a:solidFill>
                  <a:srgbClr val="756F6F"/>
                </a:solidFill>
                <a:latin typeface="Arial"/>
                <a:cs typeface="Arial"/>
              </a:rPr>
              <a:t>r</a:t>
            </a:r>
            <a:r>
              <a:rPr sz="2000" b="1" spc="15" dirty="0">
                <a:solidFill>
                  <a:srgbClr val="756F6F"/>
                </a:solidFill>
                <a:latin typeface="Arial"/>
                <a:cs typeface="Arial"/>
              </a:rPr>
              <a:t>e</a:t>
            </a:r>
            <a:r>
              <a:rPr sz="2000" b="1" spc="-40" dirty="0">
                <a:solidFill>
                  <a:srgbClr val="756F6F"/>
                </a:solidFill>
                <a:latin typeface="Arial"/>
                <a:cs typeface="Arial"/>
              </a:rPr>
              <a:t>/</a:t>
            </a:r>
            <a:r>
              <a:rPr sz="2000" b="1" spc="45" dirty="0">
                <a:solidFill>
                  <a:srgbClr val="756F6F"/>
                </a:solidFill>
                <a:latin typeface="Arial"/>
                <a:cs typeface="Arial"/>
              </a:rPr>
              <a:t>Th</a:t>
            </a:r>
            <a:r>
              <a:rPr sz="2000" b="1" spc="-35" dirty="0">
                <a:solidFill>
                  <a:srgbClr val="756F6F"/>
                </a:solidFill>
                <a:latin typeface="Arial"/>
                <a:cs typeface="Arial"/>
              </a:rPr>
              <a:t>r</a:t>
            </a:r>
            <a:r>
              <a:rPr sz="2000" b="1" spc="15" dirty="0">
                <a:solidFill>
                  <a:srgbClr val="756F6F"/>
                </a:solidFill>
                <a:latin typeface="Arial"/>
                <a:cs typeface="Arial"/>
              </a:rPr>
              <a:t>e</a:t>
            </a:r>
            <a:r>
              <a:rPr sz="2000" b="1" spc="5" dirty="0">
                <a:solidFill>
                  <a:srgbClr val="756F6F"/>
                </a:solidFill>
                <a:latin typeface="Arial"/>
                <a:cs typeface="Arial"/>
              </a:rPr>
              <a:t>a</a:t>
            </a:r>
            <a:r>
              <a:rPr sz="2000" b="1" spc="10" dirty="0">
                <a:solidFill>
                  <a:srgbClr val="756F6F"/>
                </a:solidFill>
                <a:latin typeface="Arial"/>
                <a:cs typeface="Arial"/>
              </a:rPr>
              <a:t>t</a:t>
            </a:r>
            <a:endParaRPr sz="2000">
              <a:latin typeface="Arial"/>
              <a:cs typeface="Arial"/>
            </a:endParaRPr>
          </a:p>
        </p:txBody>
      </p:sp>
      <p:pic>
        <p:nvPicPr>
          <p:cNvPr id="3" name="object 3"/>
          <p:cNvPicPr/>
          <p:nvPr/>
        </p:nvPicPr>
        <p:blipFill>
          <a:blip r:embed="rId3" cstate="print"/>
          <a:stretch>
            <a:fillRect/>
          </a:stretch>
        </p:blipFill>
        <p:spPr>
          <a:xfrm>
            <a:off x="276225" y="276225"/>
            <a:ext cx="1171575" cy="657225"/>
          </a:xfrm>
          <a:prstGeom prst="rect">
            <a:avLst/>
          </a:prstGeom>
        </p:spPr>
      </p:pic>
      <p:pic>
        <p:nvPicPr>
          <p:cNvPr id="4" name="object 4"/>
          <p:cNvPicPr/>
          <p:nvPr/>
        </p:nvPicPr>
        <p:blipFill rotWithShape="1">
          <a:blip r:embed="rId4" cstate="print"/>
          <a:srcRect l="9114" t="5781"/>
          <a:stretch/>
        </p:blipFill>
        <p:spPr>
          <a:xfrm>
            <a:off x="8001000" y="1752601"/>
            <a:ext cx="3419475" cy="4657724"/>
          </a:xfrm>
          <a:prstGeom prst="rect">
            <a:avLst/>
          </a:prstGeom>
        </p:spPr>
      </p:pic>
      <p:sp>
        <p:nvSpPr>
          <p:cNvPr id="5" name="object 5"/>
          <p:cNvSpPr txBox="1"/>
          <p:nvPr/>
        </p:nvSpPr>
        <p:spPr>
          <a:xfrm>
            <a:off x="2105025" y="3515614"/>
            <a:ext cx="5072380" cy="1050290"/>
          </a:xfrm>
          <a:prstGeom prst="rect">
            <a:avLst/>
          </a:prstGeom>
        </p:spPr>
        <p:txBody>
          <a:bodyPr vert="horz" wrap="square" lIns="0" tIns="13335" rIns="0" bIns="0" rtlCol="0">
            <a:spAutoFit/>
          </a:bodyPr>
          <a:lstStyle/>
          <a:p>
            <a:pPr marL="12700">
              <a:lnSpc>
                <a:spcPts val="2755"/>
              </a:lnSpc>
              <a:spcBef>
                <a:spcPts val="105"/>
              </a:spcBef>
            </a:pPr>
            <a:r>
              <a:rPr sz="2400" spc="-35" dirty="0">
                <a:latin typeface="Arial MT"/>
                <a:cs typeface="Arial MT"/>
              </a:rPr>
              <a:t>Apply</a:t>
            </a:r>
            <a:r>
              <a:rPr sz="2400" spc="140" dirty="0">
                <a:latin typeface="Arial MT"/>
                <a:cs typeface="Arial MT"/>
              </a:rPr>
              <a:t> </a:t>
            </a:r>
            <a:r>
              <a:rPr sz="2400" spc="-15" dirty="0">
                <a:latin typeface="Arial MT"/>
                <a:cs typeface="Arial MT"/>
              </a:rPr>
              <a:t>tourniquet</a:t>
            </a:r>
            <a:r>
              <a:rPr sz="2400" spc="80" dirty="0">
                <a:latin typeface="Arial MT"/>
                <a:cs typeface="Arial MT"/>
              </a:rPr>
              <a:t> </a:t>
            </a:r>
            <a:r>
              <a:rPr sz="2400" dirty="0">
                <a:latin typeface="Arial MT"/>
                <a:cs typeface="Arial MT"/>
              </a:rPr>
              <a:t>to</a:t>
            </a:r>
            <a:r>
              <a:rPr sz="2400" spc="15" dirty="0">
                <a:latin typeface="Arial MT"/>
                <a:cs typeface="Arial MT"/>
              </a:rPr>
              <a:t> </a:t>
            </a:r>
            <a:r>
              <a:rPr sz="2400" spc="-15" dirty="0">
                <a:latin typeface="Arial MT"/>
                <a:cs typeface="Arial MT"/>
              </a:rPr>
              <a:t>control</a:t>
            </a:r>
            <a:r>
              <a:rPr sz="2400" spc="114" dirty="0">
                <a:latin typeface="Arial MT"/>
                <a:cs typeface="Arial MT"/>
              </a:rPr>
              <a:t> </a:t>
            </a:r>
            <a:r>
              <a:rPr sz="2400" b="1" spc="-10" dirty="0">
                <a:latin typeface="Arial"/>
                <a:cs typeface="Arial"/>
              </a:rPr>
              <a:t>LIFE-</a:t>
            </a:r>
            <a:endParaRPr sz="2400">
              <a:latin typeface="Arial"/>
              <a:cs typeface="Arial"/>
            </a:endParaRPr>
          </a:p>
          <a:p>
            <a:pPr marL="12700">
              <a:lnSpc>
                <a:spcPts val="2590"/>
              </a:lnSpc>
              <a:tabLst>
                <a:tab pos="2297430" algn="l"/>
              </a:tabLst>
            </a:pPr>
            <a:r>
              <a:rPr sz="2400" b="1" spc="-40" dirty="0">
                <a:latin typeface="Arial"/>
                <a:cs typeface="Arial"/>
              </a:rPr>
              <a:t>THREATENING	</a:t>
            </a:r>
            <a:r>
              <a:rPr sz="2400" b="1" spc="-30" dirty="0">
                <a:latin typeface="Arial"/>
                <a:cs typeface="Arial"/>
              </a:rPr>
              <a:t>EXTERNAL</a:t>
            </a:r>
            <a:endParaRPr sz="2400">
              <a:latin typeface="Arial"/>
              <a:cs typeface="Arial"/>
            </a:endParaRPr>
          </a:p>
          <a:p>
            <a:pPr marL="12700">
              <a:lnSpc>
                <a:spcPts val="2715"/>
              </a:lnSpc>
              <a:tabLst>
                <a:tab pos="2338070" algn="l"/>
              </a:tabLst>
            </a:pPr>
            <a:r>
              <a:rPr sz="2400" b="1" spc="-35" dirty="0">
                <a:latin typeface="Arial"/>
                <a:cs typeface="Arial"/>
              </a:rPr>
              <a:t>HEMORRHAGE	</a:t>
            </a:r>
            <a:r>
              <a:rPr sz="2400" dirty="0">
                <a:latin typeface="Arial MT"/>
                <a:cs typeface="Arial MT"/>
              </a:rPr>
              <a:t>(if</a:t>
            </a:r>
            <a:r>
              <a:rPr sz="2400" spc="-85" dirty="0">
                <a:latin typeface="Arial MT"/>
                <a:cs typeface="Arial MT"/>
              </a:rPr>
              <a:t> </a:t>
            </a:r>
            <a:r>
              <a:rPr sz="2400" spc="-15" dirty="0">
                <a:latin typeface="Arial MT"/>
                <a:cs typeface="Arial MT"/>
              </a:rPr>
              <a:t>tactically</a:t>
            </a:r>
            <a:r>
              <a:rPr sz="2400" spc="130" dirty="0">
                <a:latin typeface="Arial MT"/>
                <a:cs typeface="Arial MT"/>
              </a:rPr>
              <a:t> </a:t>
            </a:r>
            <a:r>
              <a:rPr sz="2400" spc="-25" dirty="0">
                <a:latin typeface="Arial MT"/>
                <a:cs typeface="Arial MT"/>
              </a:rPr>
              <a:t>feasible)</a:t>
            </a:r>
            <a:endParaRPr sz="2400">
              <a:latin typeface="Arial MT"/>
              <a:cs typeface="Arial MT"/>
            </a:endParaRPr>
          </a:p>
        </p:txBody>
      </p:sp>
      <p:sp>
        <p:nvSpPr>
          <p:cNvPr id="6" name="object 6"/>
          <p:cNvSpPr txBox="1"/>
          <p:nvPr/>
        </p:nvSpPr>
        <p:spPr>
          <a:xfrm>
            <a:off x="2105025" y="5048948"/>
            <a:ext cx="4725670" cy="692150"/>
          </a:xfrm>
          <a:prstGeom prst="rect">
            <a:avLst/>
          </a:prstGeom>
        </p:spPr>
        <p:txBody>
          <a:bodyPr vert="horz" wrap="square" lIns="0" tIns="12700" rIns="0" bIns="0" rtlCol="0">
            <a:spAutoFit/>
          </a:bodyPr>
          <a:lstStyle/>
          <a:p>
            <a:pPr marL="12700">
              <a:lnSpc>
                <a:spcPts val="2860"/>
              </a:lnSpc>
              <a:spcBef>
                <a:spcPts val="100"/>
              </a:spcBef>
            </a:pPr>
            <a:r>
              <a:rPr sz="2400" b="1" spc="-15" dirty="0">
                <a:latin typeface="Arial"/>
                <a:cs typeface="Arial"/>
              </a:rPr>
              <a:t>CASUALTY</a:t>
            </a:r>
            <a:r>
              <a:rPr sz="2400" b="1" spc="25" dirty="0">
                <a:latin typeface="Arial"/>
                <a:cs typeface="Arial"/>
              </a:rPr>
              <a:t> </a:t>
            </a:r>
            <a:r>
              <a:rPr sz="2400" b="1" spc="-25" dirty="0">
                <a:latin typeface="Arial"/>
                <a:cs typeface="Arial"/>
              </a:rPr>
              <a:t>MOVEMENT</a:t>
            </a:r>
            <a:endParaRPr sz="2400">
              <a:latin typeface="Arial"/>
              <a:cs typeface="Arial"/>
            </a:endParaRPr>
          </a:p>
          <a:p>
            <a:pPr marL="20320">
              <a:lnSpc>
                <a:spcPts val="2380"/>
              </a:lnSpc>
            </a:pPr>
            <a:r>
              <a:rPr sz="2000" spc="20" dirty="0">
                <a:latin typeface="Arial MT"/>
                <a:cs typeface="Arial MT"/>
              </a:rPr>
              <a:t>Drag</a:t>
            </a:r>
            <a:r>
              <a:rPr sz="2000" spc="-114" dirty="0">
                <a:latin typeface="Arial MT"/>
                <a:cs typeface="Arial MT"/>
              </a:rPr>
              <a:t> </a:t>
            </a:r>
            <a:r>
              <a:rPr sz="2000" spc="10" dirty="0">
                <a:latin typeface="Arial MT"/>
                <a:cs typeface="Arial MT"/>
              </a:rPr>
              <a:t>or</a:t>
            </a:r>
            <a:r>
              <a:rPr sz="2000" spc="-40" dirty="0">
                <a:latin typeface="Arial MT"/>
                <a:cs typeface="Arial MT"/>
              </a:rPr>
              <a:t> </a:t>
            </a:r>
            <a:r>
              <a:rPr sz="2000" spc="15" dirty="0">
                <a:latin typeface="Arial MT"/>
                <a:cs typeface="Arial MT"/>
              </a:rPr>
              <a:t>carry</a:t>
            </a:r>
            <a:r>
              <a:rPr sz="2000" spc="-80" dirty="0">
                <a:latin typeface="Arial MT"/>
                <a:cs typeface="Arial MT"/>
              </a:rPr>
              <a:t> </a:t>
            </a:r>
            <a:r>
              <a:rPr sz="2000" spc="20" dirty="0">
                <a:latin typeface="Arial MT"/>
                <a:cs typeface="Arial MT"/>
              </a:rPr>
              <a:t>based</a:t>
            </a:r>
            <a:r>
              <a:rPr sz="2000" spc="-110" dirty="0">
                <a:latin typeface="Arial MT"/>
                <a:cs typeface="Arial MT"/>
              </a:rPr>
              <a:t> </a:t>
            </a:r>
            <a:r>
              <a:rPr sz="2000" spc="15" dirty="0">
                <a:latin typeface="Arial MT"/>
                <a:cs typeface="Arial MT"/>
              </a:rPr>
              <a:t>on</a:t>
            </a:r>
            <a:r>
              <a:rPr sz="2000" spc="-15" dirty="0">
                <a:latin typeface="Arial MT"/>
                <a:cs typeface="Arial MT"/>
              </a:rPr>
              <a:t> </a:t>
            </a:r>
            <a:r>
              <a:rPr sz="2000" b="1" spc="10" dirty="0">
                <a:latin typeface="Arial"/>
                <a:cs typeface="Arial"/>
              </a:rPr>
              <a:t>tactical</a:t>
            </a:r>
            <a:r>
              <a:rPr sz="2000" b="1" spc="-150" dirty="0">
                <a:latin typeface="Arial"/>
                <a:cs typeface="Arial"/>
              </a:rPr>
              <a:t> </a:t>
            </a:r>
            <a:r>
              <a:rPr sz="2000" b="1" spc="15" dirty="0">
                <a:latin typeface="Arial"/>
                <a:cs typeface="Arial"/>
              </a:rPr>
              <a:t>situation</a:t>
            </a:r>
            <a:endParaRPr sz="2000">
              <a:latin typeface="Arial"/>
              <a:cs typeface="Arial"/>
            </a:endParaRPr>
          </a:p>
        </p:txBody>
      </p:sp>
      <p:sp>
        <p:nvSpPr>
          <p:cNvPr id="7" name="object 7"/>
          <p:cNvSpPr/>
          <p:nvPr/>
        </p:nvSpPr>
        <p:spPr>
          <a:xfrm>
            <a:off x="1133475" y="2457450"/>
            <a:ext cx="714375" cy="723900"/>
          </a:xfrm>
          <a:custGeom>
            <a:avLst/>
            <a:gdLst/>
            <a:ahLst/>
            <a:cxnLst/>
            <a:rect l="l" t="t" r="r" b="b"/>
            <a:pathLst>
              <a:path w="714375" h="723900">
                <a:moveTo>
                  <a:pt x="357124" y="0"/>
                </a:moveTo>
                <a:lnTo>
                  <a:pt x="308665" y="3304"/>
                </a:lnTo>
                <a:lnTo>
                  <a:pt x="262187" y="12929"/>
                </a:lnTo>
                <a:lnTo>
                  <a:pt x="218116" y="28444"/>
                </a:lnTo>
                <a:lnTo>
                  <a:pt x="176878" y="49417"/>
                </a:lnTo>
                <a:lnTo>
                  <a:pt x="138897" y="75417"/>
                </a:lnTo>
                <a:lnTo>
                  <a:pt x="104600" y="106013"/>
                </a:lnTo>
                <a:lnTo>
                  <a:pt x="74412" y="140773"/>
                </a:lnTo>
                <a:lnTo>
                  <a:pt x="48758" y="179267"/>
                </a:lnTo>
                <a:lnTo>
                  <a:pt x="28065" y="221063"/>
                </a:lnTo>
                <a:lnTo>
                  <a:pt x="12757" y="265729"/>
                </a:lnTo>
                <a:lnTo>
                  <a:pt x="3260" y="312835"/>
                </a:lnTo>
                <a:lnTo>
                  <a:pt x="0" y="361950"/>
                </a:lnTo>
                <a:lnTo>
                  <a:pt x="3260" y="411064"/>
                </a:lnTo>
                <a:lnTo>
                  <a:pt x="12757" y="458170"/>
                </a:lnTo>
                <a:lnTo>
                  <a:pt x="28065" y="502836"/>
                </a:lnTo>
                <a:lnTo>
                  <a:pt x="48758" y="544632"/>
                </a:lnTo>
                <a:lnTo>
                  <a:pt x="74412" y="583126"/>
                </a:lnTo>
                <a:lnTo>
                  <a:pt x="104600" y="617886"/>
                </a:lnTo>
                <a:lnTo>
                  <a:pt x="138897" y="648482"/>
                </a:lnTo>
                <a:lnTo>
                  <a:pt x="176878" y="674482"/>
                </a:lnTo>
                <a:lnTo>
                  <a:pt x="218116" y="695455"/>
                </a:lnTo>
                <a:lnTo>
                  <a:pt x="262187" y="710970"/>
                </a:lnTo>
                <a:lnTo>
                  <a:pt x="308665" y="720595"/>
                </a:lnTo>
                <a:lnTo>
                  <a:pt x="357124" y="723900"/>
                </a:lnTo>
                <a:lnTo>
                  <a:pt x="405612" y="720595"/>
                </a:lnTo>
                <a:lnTo>
                  <a:pt x="452114" y="710970"/>
                </a:lnTo>
                <a:lnTo>
                  <a:pt x="496204" y="695455"/>
                </a:lnTo>
                <a:lnTo>
                  <a:pt x="537459" y="674482"/>
                </a:lnTo>
                <a:lnTo>
                  <a:pt x="575452" y="648482"/>
                </a:lnTo>
                <a:lnTo>
                  <a:pt x="609758" y="617886"/>
                </a:lnTo>
                <a:lnTo>
                  <a:pt x="639953" y="583126"/>
                </a:lnTo>
                <a:lnTo>
                  <a:pt x="665611" y="544632"/>
                </a:lnTo>
                <a:lnTo>
                  <a:pt x="686308" y="502836"/>
                </a:lnTo>
                <a:lnTo>
                  <a:pt x="701617" y="458170"/>
                </a:lnTo>
                <a:lnTo>
                  <a:pt x="711114" y="411064"/>
                </a:lnTo>
                <a:lnTo>
                  <a:pt x="714375" y="361950"/>
                </a:lnTo>
                <a:lnTo>
                  <a:pt x="711114" y="312835"/>
                </a:lnTo>
                <a:lnTo>
                  <a:pt x="701617" y="265729"/>
                </a:lnTo>
                <a:lnTo>
                  <a:pt x="686307" y="221063"/>
                </a:lnTo>
                <a:lnTo>
                  <a:pt x="665611" y="179267"/>
                </a:lnTo>
                <a:lnTo>
                  <a:pt x="639953" y="140773"/>
                </a:lnTo>
                <a:lnTo>
                  <a:pt x="609758" y="106013"/>
                </a:lnTo>
                <a:lnTo>
                  <a:pt x="575452" y="75417"/>
                </a:lnTo>
                <a:lnTo>
                  <a:pt x="537459" y="49417"/>
                </a:lnTo>
                <a:lnTo>
                  <a:pt x="496204" y="28444"/>
                </a:lnTo>
                <a:lnTo>
                  <a:pt x="452114" y="12929"/>
                </a:lnTo>
                <a:lnTo>
                  <a:pt x="405612" y="3304"/>
                </a:lnTo>
                <a:lnTo>
                  <a:pt x="357124" y="0"/>
                </a:lnTo>
                <a:close/>
              </a:path>
            </a:pathLst>
          </a:custGeom>
          <a:solidFill>
            <a:srgbClr val="CE9146"/>
          </a:solidFill>
        </p:spPr>
        <p:txBody>
          <a:bodyPr wrap="square" lIns="0" tIns="0" rIns="0" bIns="0" rtlCol="0"/>
          <a:lstStyle/>
          <a:p>
            <a:endParaRPr/>
          </a:p>
        </p:txBody>
      </p:sp>
      <p:sp>
        <p:nvSpPr>
          <p:cNvPr id="8" name="object 8"/>
          <p:cNvSpPr txBox="1"/>
          <p:nvPr/>
        </p:nvSpPr>
        <p:spPr>
          <a:xfrm>
            <a:off x="1340103" y="2539428"/>
            <a:ext cx="299085" cy="517525"/>
          </a:xfrm>
          <a:prstGeom prst="rect">
            <a:avLst/>
          </a:prstGeom>
        </p:spPr>
        <p:txBody>
          <a:bodyPr vert="horz" wrap="square" lIns="0" tIns="15875" rIns="0" bIns="0" rtlCol="0">
            <a:spAutoFit/>
          </a:bodyPr>
          <a:lstStyle/>
          <a:p>
            <a:pPr marL="12700">
              <a:lnSpc>
                <a:spcPct val="100000"/>
              </a:lnSpc>
              <a:spcBef>
                <a:spcPts val="125"/>
              </a:spcBef>
            </a:pPr>
            <a:r>
              <a:rPr sz="3200" spc="15" dirty="0">
                <a:solidFill>
                  <a:srgbClr val="FFFFFF"/>
                </a:solidFill>
                <a:latin typeface="Arial Black"/>
                <a:cs typeface="Arial Black"/>
              </a:rPr>
              <a:t>1</a:t>
            </a:r>
            <a:endParaRPr sz="3200">
              <a:latin typeface="Arial Black"/>
              <a:cs typeface="Arial Black"/>
            </a:endParaRPr>
          </a:p>
        </p:txBody>
      </p:sp>
      <p:sp>
        <p:nvSpPr>
          <p:cNvPr id="9" name="object 9"/>
          <p:cNvSpPr txBox="1"/>
          <p:nvPr/>
        </p:nvSpPr>
        <p:spPr>
          <a:xfrm>
            <a:off x="2064385" y="2445067"/>
            <a:ext cx="5268595" cy="668655"/>
          </a:xfrm>
          <a:prstGeom prst="rect">
            <a:avLst/>
          </a:prstGeom>
        </p:spPr>
        <p:txBody>
          <a:bodyPr vert="horz" wrap="square" lIns="0" tIns="46355" rIns="0" bIns="0" rtlCol="0">
            <a:spAutoFit/>
          </a:bodyPr>
          <a:lstStyle/>
          <a:p>
            <a:pPr marL="12700" marR="5080">
              <a:lnSpc>
                <a:spcPct val="90800"/>
              </a:lnSpc>
              <a:spcBef>
                <a:spcPts val="365"/>
              </a:spcBef>
            </a:pPr>
            <a:r>
              <a:rPr sz="2400" b="1" spc="-10" dirty="0">
                <a:latin typeface="Arial"/>
                <a:cs typeface="Arial"/>
              </a:rPr>
              <a:t>CASUALTY</a:t>
            </a:r>
            <a:r>
              <a:rPr sz="2400" b="1" spc="45" dirty="0">
                <a:latin typeface="Arial"/>
                <a:cs typeface="Arial"/>
              </a:rPr>
              <a:t> </a:t>
            </a:r>
            <a:r>
              <a:rPr sz="2400" b="1" spc="-25" dirty="0">
                <a:latin typeface="Arial"/>
                <a:cs typeface="Arial"/>
              </a:rPr>
              <a:t>EXTRACTION</a:t>
            </a:r>
            <a:r>
              <a:rPr sz="2400" b="1" spc="210" dirty="0">
                <a:latin typeface="Arial"/>
                <a:cs typeface="Arial"/>
              </a:rPr>
              <a:t> </a:t>
            </a:r>
            <a:r>
              <a:rPr sz="2000" dirty="0">
                <a:latin typeface="Arial MT"/>
                <a:cs typeface="Arial MT"/>
              </a:rPr>
              <a:t>from</a:t>
            </a:r>
            <a:r>
              <a:rPr sz="2000" spc="-80" dirty="0">
                <a:latin typeface="Arial MT"/>
                <a:cs typeface="Arial MT"/>
              </a:rPr>
              <a:t> </a:t>
            </a:r>
            <a:r>
              <a:rPr sz="2000" spc="10" dirty="0">
                <a:latin typeface="Arial MT"/>
                <a:cs typeface="Arial MT"/>
              </a:rPr>
              <a:t>burning </a:t>
            </a:r>
            <a:r>
              <a:rPr sz="2000" spc="-540" dirty="0">
                <a:latin typeface="Arial MT"/>
                <a:cs typeface="Arial MT"/>
              </a:rPr>
              <a:t> </a:t>
            </a:r>
            <a:r>
              <a:rPr sz="2000" spc="10" dirty="0">
                <a:latin typeface="Arial MT"/>
                <a:cs typeface="Arial MT"/>
              </a:rPr>
              <a:t>vehicles</a:t>
            </a:r>
            <a:r>
              <a:rPr sz="2000" spc="-70" dirty="0">
                <a:latin typeface="Arial MT"/>
                <a:cs typeface="Arial MT"/>
              </a:rPr>
              <a:t> </a:t>
            </a:r>
            <a:r>
              <a:rPr sz="2000" spc="10" dirty="0">
                <a:latin typeface="Arial MT"/>
                <a:cs typeface="Arial MT"/>
              </a:rPr>
              <a:t>or</a:t>
            </a:r>
            <a:r>
              <a:rPr sz="2000" spc="-30" dirty="0">
                <a:latin typeface="Arial MT"/>
                <a:cs typeface="Arial MT"/>
              </a:rPr>
              <a:t> </a:t>
            </a:r>
            <a:r>
              <a:rPr sz="2000" spc="10" dirty="0">
                <a:latin typeface="Arial MT"/>
                <a:cs typeface="Arial MT"/>
              </a:rPr>
              <a:t>buildings</a:t>
            </a:r>
            <a:r>
              <a:rPr sz="2000" spc="-75" dirty="0">
                <a:latin typeface="Arial MT"/>
                <a:cs typeface="Arial MT"/>
              </a:rPr>
              <a:t> </a:t>
            </a:r>
            <a:r>
              <a:rPr sz="2000" spc="5" dirty="0">
                <a:latin typeface="Arial MT"/>
                <a:cs typeface="Arial MT"/>
              </a:rPr>
              <a:t>(if</a:t>
            </a:r>
            <a:r>
              <a:rPr sz="2000" spc="-60" dirty="0">
                <a:latin typeface="Arial MT"/>
                <a:cs typeface="Arial MT"/>
              </a:rPr>
              <a:t> </a:t>
            </a:r>
            <a:r>
              <a:rPr sz="2000" spc="15" dirty="0">
                <a:latin typeface="Arial MT"/>
                <a:cs typeface="Arial MT"/>
              </a:rPr>
              <a:t>applicable)</a:t>
            </a:r>
            <a:endParaRPr sz="2000">
              <a:latin typeface="Arial MT"/>
              <a:cs typeface="Arial MT"/>
            </a:endParaRPr>
          </a:p>
        </p:txBody>
      </p:sp>
      <p:sp>
        <p:nvSpPr>
          <p:cNvPr id="10" name="object 10"/>
          <p:cNvSpPr/>
          <p:nvPr/>
        </p:nvSpPr>
        <p:spPr>
          <a:xfrm>
            <a:off x="1133475" y="3686175"/>
            <a:ext cx="714375" cy="723900"/>
          </a:xfrm>
          <a:custGeom>
            <a:avLst/>
            <a:gdLst/>
            <a:ahLst/>
            <a:cxnLst/>
            <a:rect l="l" t="t" r="r" b="b"/>
            <a:pathLst>
              <a:path w="714375" h="723900">
                <a:moveTo>
                  <a:pt x="357124" y="0"/>
                </a:moveTo>
                <a:lnTo>
                  <a:pt x="308665" y="3304"/>
                </a:lnTo>
                <a:lnTo>
                  <a:pt x="262187" y="12929"/>
                </a:lnTo>
                <a:lnTo>
                  <a:pt x="218116" y="28444"/>
                </a:lnTo>
                <a:lnTo>
                  <a:pt x="176878" y="49417"/>
                </a:lnTo>
                <a:lnTo>
                  <a:pt x="138897" y="75417"/>
                </a:lnTo>
                <a:lnTo>
                  <a:pt x="104600" y="106013"/>
                </a:lnTo>
                <a:lnTo>
                  <a:pt x="74412" y="140773"/>
                </a:lnTo>
                <a:lnTo>
                  <a:pt x="48758" y="179267"/>
                </a:lnTo>
                <a:lnTo>
                  <a:pt x="28065" y="221063"/>
                </a:lnTo>
                <a:lnTo>
                  <a:pt x="12757" y="265729"/>
                </a:lnTo>
                <a:lnTo>
                  <a:pt x="3260" y="312835"/>
                </a:lnTo>
                <a:lnTo>
                  <a:pt x="0" y="361950"/>
                </a:lnTo>
                <a:lnTo>
                  <a:pt x="3260" y="411064"/>
                </a:lnTo>
                <a:lnTo>
                  <a:pt x="12757" y="458170"/>
                </a:lnTo>
                <a:lnTo>
                  <a:pt x="28065" y="502836"/>
                </a:lnTo>
                <a:lnTo>
                  <a:pt x="48758" y="544632"/>
                </a:lnTo>
                <a:lnTo>
                  <a:pt x="74412" y="583126"/>
                </a:lnTo>
                <a:lnTo>
                  <a:pt x="104600" y="617886"/>
                </a:lnTo>
                <a:lnTo>
                  <a:pt x="138897" y="648482"/>
                </a:lnTo>
                <a:lnTo>
                  <a:pt x="176878" y="674482"/>
                </a:lnTo>
                <a:lnTo>
                  <a:pt x="218116" y="695455"/>
                </a:lnTo>
                <a:lnTo>
                  <a:pt x="262187" y="710970"/>
                </a:lnTo>
                <a:lnTo>
                  <a:pt x="308665" y="720595"/>
                </a:lnTo>
                <a:lnTo>
                  <a:pt x="357124" y="723900"/>
                </a:lnTo>
                <a:lnTo>
                  <a:pt x="405612" y="720595"/>
                </a:lnTo>
                <a:lnTo>
                  <a:pt x="452114" y="710970"/>
                </a:lnTo>
                <a:lnTo>
                  <a:pt x="496204" y="695455"/>
                </a:lnTo>
                <a:lnTo>
                  <a:pt x="537459" y="674482"/>
                </a:lnTo>
                <a:lnTo>
                  <a:pt x="575452" y="648482"/>
                </a:lnTo>
                <a:lnTo>
                  <a:pt x="609758" y="617886"/>
                </a:lnTo>
                <a:lnTo>
                  <a:pt x="639953" y="583126"/>
                </a:lnTo>
                <a:lnTo>
                  <a:pt x="665611" y="544632"/>
                </a:lnTo>
                <a:lnTo>
                  <a:pt x="686308" y="502836"/>
                </a:lnTo>
                <a:lnTo>
                  <a:pt x="701617" y="458170"/>
                </a:lnTo>
                <a:lnTo>
                  <a:pt x="711114" y="411064"/>
                </a:lnTo>
                <a:lnTo>
                  <a:pt x="714375" y="361950"/>
                </a:lnTo>
                <a:lnTo>
                  <a:pt x="711114" y="312835"/>
                </a:lnTo>
                <a:lnTo>
                  <a:pt x="701617" y="265729"/>
                </a:lnTo>
                <a:lnTo>
                  <a:pt x="686307" y="221063"/>
                </a:lnTo>
                <a:lnTo>
                  <a:pt x="665611" y="179267"/>
                </a:lnTo>
                <a:lnTo>
                  <a:pt x="639953" y="140773"/>
                </a:lnTo>
                <a:lnTo>
                  <a:pt x="609758" y="106013"/>
                </a:lnTo>
                <a:lnTo>
                  <a:pt x="575452" y="75417"/>
                </a:lnTo>
                <a:lnTo>
                  <a:pt x="537459" y="49417"/>
                </a:lnTo>
                <a:lnTo>
                  <a:pt x="496204" y="28444"/>
                </a:lnTo>
                <a:lnTo>
                  <a:pt x="452114" y="12929"/>
                </a:lnTo>
                <a:lnTo>
                  <a:pt x="405612" y="3304"/>
                </a:lnTo>
                <a:lnTo>
                  <a:pt x="357124" y="0"/>
                </a:lnTo>
                <a:close/>
              </a:path>
            </a:pathLst>
          </a:custGeom>
          <a:solidFill>
            <a:srgbClr val="CE9146"/>
          </a:solidFill>
        </p:spPr>
        <p:txBody>
          <a:bodyPr wrap="square" lIns="0" tIns="0" rIns="0" bIns="0" rtlCol="0"/>
          <a:lstStyle/>
          <a:p>
            <a:endParaRPr/>
          </a:p>
        </p:txBody>
      </p:sp>
      <p:sp>
        <p:nvSpPr>
          <p:cNvPr id="11" name="object 11"/>
          <p:cNvSpPr txBox="1"/>
          <p:nvPr/>
        </p:nvSpPr>
        <p:spPr>
          <a:xfrm>
            <a:off x="1340103" y="3770629"/>
            <a:ext cx="299085" cy="518159"/>
          </a:xfrm>
          <a:prstGeom prst="rect">
            <a:avLst/>
          </a:prstGeom>
        </p:spPr>
        <p:txBody>
          <a:bodyPr vert="horz" wrap="square" lIns="0" tIns="16510" rIns="0" bIns="0" rtlCol="0">
            <a:spAutoFit/>
          </a:bodyPr>
          <a:lstStyle/>
          <a:p>
            <a:pPr marL="12700">
              <a:lnSpc>
                <a:spcPct val="100000"/>
              </a:lnSpc>
              <a:spcBef>
                <a:spcPts val="130"/>
              </a:spcBef>
            </a:pPr>
            <a:r>
              <a:rPr sz="3200" spc="20" dirty="0">
                <a:solidFill>
                  <a:srgbClr val="FFFFFF"/>
                </a:solidFill>
                <a:latin typeface="Arial Black"/>
                <a:cs typeface="Arial Black"/>
              </a:rPr>
              <a:t>2</a:t>
            </a:r>
            <a:endParaRPr sz="3200">
              <a:latin typeface="Arial Black"/>
              <a:cs typeface="Arial Black"/>
            </a:endParaRPr>
          </a:p>
        </p:txBody>
      </p:sp>
      <p:sp>
        <p:nvSpPr>
          <p:cNvPr id="12" name="object 12"/>
          <p:cNvSpPr/>
          <p:nvPr/>
        </p:nvSpPr>
        <p:spPr>
          <a:xfrm>
            <a:off x="1133475" y="5029200"/>
            <a:ext cx="714375" cy="723900"/>
          </a:xfrm>
          <a:custGeom>
            <a:avLst/>
            <a:gdLst/>
            <a:ahLst/>
            <a:cxnLst/>
            <a:rect l="l" t="t" r="r" b="b"/>
            <a:pathLst>
              <a:path w="714375" h="723900">
                <a:moveTo>
                  <a:pt x="357124" y="0"/>
                </a:moveTo>
                <a:lnTo>
                  <a:pt x="308665" y="3304"/>
                </a:lnTo>
                <a:lnTo>
                  <a:pt x="262187" y="12929"/>
                </a:lnTo>
                <a:lnTo>
                  <a:pt x="218116" y="28444"/>
                </a:lnTo>
                <a:lnTo>
                  <a:pt x="176878" y="49417"/>
                </a:lnTo>
                <a:lnTo>
                  <a:pt x="138897" y="75417"/>
                </a:lnTo>
                <a:lnTo>
                  <a:pt x="104600" y="106013"/>
                </a:lnTo>
                <a:lnTo>
                  <a:pt x="74412" y="140773"/>
                </a:lnTo>
                <a:lnTo>
                  <a:pt x="48758" y="179267"/>
                </a:lnTo>
                <a:lnTo>
                  <a:pt x="28065" y="221063"/>
                </a:lnTo>
                <a:lnTo>
                  <a:pt x="12757" y="265729"/>
                </a:lnTo>
                <a:lnTo>
                  <a:pt x="3260" y="312835"/>
                </a:lnTo>
                <a:lnTo>
                  <a:pt x="0" y="361950"/>
                </a:lnTo>
                <a:lnTo>
                  <a:pt x="3260" y="411064"/>
                </a:lnTo>
                <a:lnTo>
                  <a:pt x="12757" y="458170"/>
                </a:lnTo>
                <a:lnTo>
                  <a:pt x="28065" y="502836"/>
                </a:lnTo>
                <a:lnTo>
                  <a:pt x="48758" y="544632"/>
                </a:lnTo>
                <a:lnTo>
                  <a:pt x="74412" y="583126"/>
                </a:lnTo>
                <a:lnTo>
                  <a:pt x="104600" y="617886"/>
                </a:lnTo>
                <a:lnTo>
                  <a:pt x="138897" y="648482"/>
                </a:lnTo>
                <a:lnTo>
                  <a:pt x="176878" y="674482"/>
                </a:lnTo>
                <a:lnTo>
                  <a:pt x="218116" y="695455"/>
                </a:lnTo>
                <a:lnTo>
                  <a:pt x="262187" y="710970"/>
                </a:lnTo>
                <a:lnTo>
                  <a:pt x="308665" y="720595"/>
                </a:lnTo>
                <a:lnTo>
                  <a:pt x="357124" y="723900"/>
                </a:lnTo>
                <a:lnTo>
                  <a:pt x="405612" y="720595"/>
                </a:lnTo>
                <a:lnTo>
                  <a:pt x="452114" y="710970"/>
                </a:lnTo>
                <a:lnTo>
                  <a:pt x="496204" y="695455"/>
                </a:lnTo>
                <a:lnTo>
                  <a:pt x="537459" y="674482"/>
                </a:lnTo>
                <a:lnTo>
                  <a:pt x="575452" y="648482"/>
                </a:lnTo>
                <a:lnTo>
                  <a:pt x="609758" y="617886"/>
                </a:lnTo>
                <a:lnTo>
                  <a:pt x="639953" y="583126"/>
                </a:lnTo>
                <a:lnTo>
                  <a:pt x="665611" y="544632"/>
                </a:lnTo>
                <a:lnTo>
                  <a:pt x="686308" y="502836"/>
                </a:lnTo>
                <a:lnTo>
                  <a:pt x="701617" y="458170"/>
                </a:lnTo>
                <a:lnTo>
                  <a:pt x="711114" y="411064"/>
                </a:lnTo>
                <a:lnTo>
                  <a:pt x="714375" y="361950"/>
                </a:lnTo>
                <a:lnTo>
                  <a:pt x="711114" y="312835"/>
                </a:lnTo>
                <a:lnTo>
                  <a:pt x="701617" y="265729"/>
                </a:lnTo>
                <a:lnTo>
                  <a:pt x="686307" y="221063"/>
                </a:lnTo>
                <a:lnTo>
                  <a:pt x="665611" y="179267"/>
                </a:lnTo>
                <a:lnTo>
                  <a:pt x="639953" y="140773"/>
                </a:lnTo>
                <a:lnTo>
                  <a:pt x="609758" y="106013"/>
                </a:lnTo>
                <a:lnTo>
                  <a:pt x="575452" y="75417"/>
                </a:lnTo>
                <a:lnTo>
                  <a:pt x="537459" y="49417"/>
                </a:lnTo>
                <a:lnTo>
                  <a:pt x="496204" y="28444"/>
                </a:lnTo>
                <a:lnTo>
                  <a:pt x="452114" y="12929"/>
                </a:lnTo>
                <a:lnTo>
                  <a:pt x="405612" y="3304"/>
                </a:lnTo>
                <a:lnTo>
                  <a:pt x="357124" y="0"/>
                </a:lnTo>
                <a:close/>
              </a:path>
            </a:pathLst>
          </a:custGeom>
          <a:solidFill>
            <a:srgbClr val="CE9146"/>
          </a:solidFill>
        </p:spPr>
        <p:txBody>
          <a:bodyPr wrap="square" lIns="0" tIns="0" rIns="0" bIns="0" rtlCol="0"/>
          <a:lstStyle/>
          <a:p>
            <a:endParaRPr/>
          </a:p>
        </p:txBody>
      </p:sp>
      <p:sp>
        <p:nvSpPr>
          <p:cNvPr id="13" name="object 13"/>
          <p:cNvSpPr txBox="1"/>
          <p:nvPr/>
        </p:nvSpPr>
        <p:spPr>
          <a:xfrm>
            <a:off x="1340103" y="5114925"/>
            <a:ext cx="299085" cy="518159"/>
          </a:xfrm>
          <a:prstGeom prst="rect">
            <a:avLst/>
          </a:prstGeom>
        </p:spPr>
        <p:txBody>
          <a:bodyPr vert="horz" wrap="square" lIns="0" tIns="16510" rIns="0" bIns="0" rtlCol="0">
            <a:spAutoFit/>
          </a:bodyPr>
          <a:lstStyle/>
          <a:p>
            <a:pPr marL="12700">
              <a:lnSpc>
                <a:spcPct val="100000"/>
              </a:lnSpc>
              <a:spcBef>
                <a:spcPts val="130"/>
              </a:spcBef>
            </a:pPr>
            <a:r>
              <a:rPr sz="3200" spc="20" dirty="0">
                <a:solidFill>
                  <a:srgbClr val="FFFFFF"/>
                </a:solidFill>
                <a:latin typeface="Arial Black"/>
                <a:cs typeface="Arial Black"/>
              </a:rPr>
              <a:t>3</a:t>
            </a:r>
            <a:endParaRPr sz="3200">
              <a:latin typeface="Arial Black"/>
              <a:cs typeface="Arial Black"/>
            </a:endParaRPr>
          </a:p>
        </p:txBody>
      </p:sp>
      <p:sp>
        <p:nvSpPr>
          <p:cNvPr id="14" name="object 14"/>
          <p:cNvSpPr txBox="1">
            <a:spLocks noGrp="1"/>
          </p:cNvSpPr>
          <p:nvPr>
            <p:ph type="title"/>
          </p:nvPr>
        </p:nvSpPr>
        <p:spPr>
          <a:xfrm>
            <a:off x="1185227" y="809243"/>
            <a:ext cx="9831070" cy="1071245"/>
          </a:xfrm>
          <a:prstGeom prst="rect">
            <a:avLst/>
          </a:prstGeom>
        </p:spPr>
        <p:txBody>
          <a:bodyPr vert="horz" wrap="square" lIns="0" tIns="73025" rIns="0" bIns="0" rtlCol="0">
            <a:spAutoFit/>
          </a:bodyPr>
          <a:lstStyle/>
          <a:p>
            <a:pPr marL="498475" marR="5080" indent="-486409">
              <a:lnSpc>
                <a:spcPts val="3910"/>
              </a:lnSpc>
              <a:spcBef>
                <a:spcPts val="575"/>
              </a:spcBef>
            </a:pPr>
            <a:r>
              <a:rPr spc="-20" dirty="0">
                <a:solidFill>
                  <a:srgbClr val="000000"/>
                </a:solidFill>
              </a:rPr>
              <a:t>CARE</a:t>
            </a:r>
            <a:r>
              <a:rPr spc="35" dirty="0">
                <a:solidFill>
                  <a:srgbClr val="000000"/>
                </a:solidFill>
              </a:rPr>
              <a:t> </a:t>
            </a:r>
            <a:r>
              <a:rPr spc="15" dirty="0">
                <a:solidFill>
                  <a:srgbClr val="000000"/>
                </a:solidFill>
              </a:rPr>
              <a:t>UNDER</a:t>
            </a:r>
            <a:r>
              <a:rPr spc="-90" dirty="0">
                <a:solidFill>
                  <a:srgbClr val="000000"/>
                </a:solidFill>
              </a:rPr>
              <a:t> </a:t>
            </a:r>
            <a:r>
              <a:rPr spc="-10" dirty="0">
                <a:solidFill>
                  <a:srgbClr val="000000"/>
                </a:solidFill>
              </a:rPr>
              <a:t>FIRE</a:t>
            </a:r>
            <a:r>
              <a:rPr spc="35" dirty="0">
                <a:solidFill>
                  <a:srgbClr val="000000"/>
                </a:solidFill>
              </a:rPr>
              <a:t> </a:t>
            </a:r>
            <a:r>
              <a:rPr dirty="0">
                <a:solidFill>
                  <a:srgbClr val="000000"/>
                </a:solidFill>
              </a:rPr>
              <a:t>/</a:t>
            </a:r>
            <a:r>
              <a:rPr spc="5" dirty="0">
                <a:solidFill>
                  <a:srgbClr val="000000"/>
                </a:solidFill>
              </a:rPr>
              <a:t> </a:t>
            </a:r>
            <a:r>
              <a:rPr spc="-5" dirty="0">
                <a:solidFill>
                  <a:srgbClr val="000000"/>
                </a:solidFill>
              </a:rPr>
              <a:t>THREAT</a:t>
            </a:r>
            <a:r>
              <a:rPr spc="15" dirty="0">
                <a:solidFill>
                  <a:srgbClr val="000000"/>
                </a:solidFill>
              </a:rPr>
              <a:t> </a:t>
            </a:r>
            <a:r>
              <a:rPr spc="-5" dirty="0">
                <a:solidFill>
                  <a:srgbClr val="000000"/>
                </a:solidFill>
              </a:rPr>
              <a:t>OVERVIEW</a:t>
            </a:r>
            <a:r>
              <a:rPr spc="5" dirty="0">
                <a:solidFill>
                  <a:srgbClr val="000000"/>
                </a:solidFill>
              </a:rPr>
              <a:t> </a:t>
            </a:r>
            <a:r>
              <a:rPr spc="-15" dirty="0">
                <a:solidFill>
                  <a:srgbClr val="000000"/>
                </a:solidFill>
              </a:rPr>
              <a:t>OF </a:t>
            </a:r>
            <a:r>
              <a:rPr spc="-985" dirty="0">
                <a:solidFill>
                  <a:srgbClr val="000000"/>
                </a:solidFill>
              </a:rPr>
              <a:t> </a:t>
            </a:r>
            <a:r>
              <a:rPr spc="10" dirty="0">
                <a:solidFill>
                  <a:srgbClr val="BB8542"/>
                </a:solidFill>
              </a:rPr>
              <a:t>TREATMENT</a:t>
            </a:r>
            <a:r>
              <a:rPr spc="-130" dirty="0">
                <a:solidFill>
                  <a:srgbClr val="BB8542"/>
                </a:solidFill>
              </a:rPr>
              <a:t> </a:t>
            </a:r>
            <a:r>
              <a:rPr spc="-5" dirty="0">
                <a:solidFill>
                  <a:srgbClr val="BB8542"/>
                </a:solidFill>
              </a:rPr>
              <a:t>PRIORITIES</a:t>
            </a:r>
            <a:r>
              <a:rPr spc="45" dirty="0">
                <a:solidFill>
                  <a:srgbClr val="BB8542"/>
                </a:solidFill>
              </a:rPr>
              <a:t> </a:t>
            </a:r>
            <a:r>
              <a:rPr spc="-35" dirty="0">
                <a:solidFill>
                  <a:srgbClr val="BB8542"/>
                </a:solidFill>
              </a:rPr>
              <a:t>AND</a:t>
            </a:r>
            <a:r>
              <a:rPr spc="70" dirty="0">
                <a:solidFill>
                  <a:srgbClr val="BB8542"/>
                </a:solidFill>
              </a:rPr>
              <a:t> </a:t>
            </a:r>
            <a:r>
              <a:rPr spc="-15" dirty="0">
                <a:solidFill>
                  <a:srgbClr val="BB8542"/>
                </a:solidFill>
              </a:rPr>
              <a:t>ACTIONS</a:t>
            </a:r>
          </a:p>
        </p:txBody>
      </p:sp>
      <p:sp>
        <p:nvSpPr>
          <p:cNvPr id="15" name="object 15"/>
          <p:cNvSpPr/>
          <p:nvPr/>
        </p:nvSpPr>
        <p:spPr>
          <a:xfrm>
            <a:off x="2152650" y="3257550"/>
            <a:ext cx="5024120" cy="0"/>
          </a:xfrm>
          <a:custGeom>
            <a:avLst/>
            <a:gdLst/>
            <a:ahLst/>
            <a:cxnLst/>
            <a:rect l="l" t="t" r="r" b="b"/>
            <a:pathLst>
              <a:path w="5024120">
                <a:moveTo>
                  <a:pt x="5023866" y="0"/>
                </a:moveTo>
                <a:lnTo>
                  <a:pt x="0" y="0"/>
                </a:lnTo>
              </a:path>
            </a:pathLst>
          </a:custGeom>
          <a:ln w="38100">
            <a:solidFill>
              <a:srgbClr val="888888"/>
            </a:solidFill>
            <a:prstDash val="dot"/>
          </a:ln>
        </p:spPr>
        <p:txBody>
          <a:bodyPr wrap="square" lIns="0" tIns="0" rIns="0" bIns="0" rtlCol="0"/>
          <a:lstStyle/>
          <a:p>
            <a:endParaRPr/>
          </a:p>
        </p:txBody>
      </p:sp>
      <p:sp>
        <p:nvSpPr>
          <p:cNvPr id="16" name="object 16"/>
          <p:cNvSpPr/>
          <p:nvPr/>
        </p:nvSpPr>
        <p:spPr>
          <a:xfrm>
            <a:off x="2133600" y="4819650"/>
            <a:ext cx="5024120" cy="0"/>
          </a:xfrm>
          <a:custGeom>
            <a:avLst/>
            <a:gdLst/>
            <a:ahLst/>
            <a:cxnLst/>
            <a:rect l="l" t="t" r="r" b="b"/>
            <a:pathLst>
              <a:path w="5024120">
                <a:moveTo>
                  <a:pt x="5023866" y="0"/>
                </a:moveTo>
                <a:lnTo>
                  <a:pt x="0" y="0"/>
                </a:lnTo>
              </a:path>
            </a:pathLst>
          </a:custGeom>
          <a:ln w="38100">
            <a:solidFill>
              <a:srgbClr val="888888"/>
            </a:solidFill>
            <a:prstDash val="dot"/>
          </a:ln>
        </p:spPr>
        <p:txBody>
          <a:bodyPr wrap="square" lIns="0" tIns="0" rIns="0" bIns="0" rtlCol="0"/>
          <a:lstStyle/>
          <a:p>
            <a:endParaRPr/>
          </a:p>
        </p:txBody>
      </p:sp>
      <p:pic>
        <p:nvPicPr>
          <p:cNvPr id="17" name="object 17"/>
          <p:cNvPicPr/>
          <p:nvPr/>
        </p:nvPicPr>
        <p:blipFill>
          <a:blip r:embed="rId5" cstate="print"/>
          <a:stretch>
            <a:fillRect/>
          </a:stretch>
        </p:blipFill>
        <p:spPr>
          <a:xfrm>
            <a:off x="6991604" y="3483864"/>
            <a:ext cx="1171917" cy="1170686"/>
          </a:xfrm>
          <a:prstGeom prst="rect">
            <a:avLst/>
          </a:prstGeom>
        </p:spPr>
      </p:pic>
      <p:sp>
        <p:nvSpPr>
          <p:cNvPr id="18" name="object 18"/>
          <p:cNvSpPr txBox="1">
            <a:spLocks noGrp="1"/>
          </p:cNvSpPr>
          <p:nvPr>
            <p:ph type="sldNum" sz="quarter" idx="7"/>
          </p:nvPr>
        </p:nvSpPr>
        <p:spPr>
          <a:prstGeom prst="rect">
            <a:avLst/>
          </a:prstGeom>
        </p:spPr>
        <p:txBody>
          <a:bodyPr vert="horz" wrap="square" lIns="0" tIns="0" rIns="0" bIns="0" rtlCol="0">
            <a:spAutoFit/>
          </a:bodyPr>
          <a:lstStyle/>
          <a:p>
            <a:pPr marL="12700">
              <a:lnSpc>
                <a:spcPts val="1430"/>
              </a:lnSpc>
            </a:pPr>
            <a:r>
              <a:rPr sz="1575" baseline="2645" dirty="0">
                <a:solidFill>
                  <a:srgbClr val="CD9146"/>
                </a:solidFill>
              </a:rPr>
              <a:t>#TCCC-CPP-PPT-03</a:t>
            </a:r>
            <a:r>
              <a:rPr sz="1575" spc="337" baseline="2645" dirty="0">
                <a:solidFill>
                  <a:srgbClr val="CD9146"/>
                </a:solidFill>
              </a:rPr>
              <a:t> </a:t>
            </a:r>
            <a:r>
              <a:rPr sz="1575" spc="7" baseline="2645" dirty="0">
                <a:solidFill>
                  <a:srgbClr val="CD9146"/>
                </a:solidFill>
              </a:rPr>
              <a:t>08</a:t>
            </a:r>
            <a:r>
              <a:rPr sz="1575" spc="15" baseline="2645" dirty="0">
                <a:solidFill>
                  <a:srgbClr val="CD9146"/>
                </a:solidFill>
              </a:rPr>
              <a:t> </a:t>
            </a:r>
            <a:r>
              <a:rPr sz="1575" spc="-60" baseline="2645" dirty="0">
                <a:solidFill>
                  <a:srgbClr val="CD9146"/>
                </a:solidFill>
              </a:rPr>
              <a:t>AUG</a:t>
            </a:r>
            <a:r>
              <a:rPr sz="1575" spc="112" baseline="2645" dirty="0">
                <a:solidFill>
                  <a:srgbClr val="CD9146"/>
                </a:solidFill>
              </a:rPr>
              <a:t> </a:t>
            </a:r>
            <a:r>
              <a:rPr sz="1575" spc="7" baseline="2645" dirty="0">
                <a:solidFill>
                  <a:srgbClr val="CD9146"/>
                </a:solidFill>
              </a:rPr>
              <a:t>23 </a:t>
            </a:r>
            <a:r>
              <a:rPr sz="1575" spc="427" baseline="2645" dirty="0">
                <a:solidFill>
                  <a:srgbClr val="CD9146"/>
                </a:solidFill>
              </a:rPr>
              <a:t> </a:t>
            </a:r>
            <a:fld id="{81D60167-4931-47E6-BA6A-407CBD079E47}" type="slidenum">
              <a:rPr sz="1200" dirty="0">
                <a:solidFill>
                  <a:srgbClr val="000000"/>
                </a:solidFill>
              </a:rPr>
              <a:t>9</a:t>
            </a:fld>
            <a:endParaRPr sz="12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4073525" y="299338"/>
            <a:ext cx="4060825" cy="335280"/>
          </a:xfrm>
          <a:prstGeom prst="rect">
            <a:avLst/>
          </a:prstGeom>
        </p:spPr>
        <p:txBody>
          <a:bodyPr vert="horz" wrap="square" lIns="0" tIns="16510" rIns="0" bIns="0" rtlCol="0">
            <a:spAutoFit/>
          </a:bodyPr>
          <a:lstStyle/>
          <a:p>
            <a:pPr marL="12700">
              <a:lnSpc>
                <a:spcPct val="100000"/>
              </a:lnSpc>
              <a:spcBef>
                <a:spcPts val="130"/>
              </a:spcBef>
            </a:pPr>
            <a:r>
              <a:rPr sz="2000" b="1" spc="-90" dirty="0">
                <a:solidFill>
                  <a:srgbClr val="756F6F"/>
                </a:solidFill>
                <a:latin typeface="Arial"/>
                <a:cs typeface="Arial"/>
              </a:rPr>
              <a:t>M</a:t>
            </a:r>
            <a:r>
              <a:rPr sz="2000" b="1" spc="45" dirty="0">
                <a:solidFill>
                  <a:srgbClr val="756F6F"/>
                </a:solidFill>
                <a:latin typeface="Arial"/>
                <a:cs typeface="Arial"/>
              </a:rPr>
              <a:t>odu</a:t>
            </a:r>
            <a:r>
              <a:rPr sz="2000" b="1" spc="35" dirty="0">
                <a:solidFill>
                  <a:srgbClr val="756F6F"/>
                </a:solidFill>
                <a:latin typeface="Arial"/>
                <a:cs typeface="Arial"/>
              </a:rPr>
              <a:t>l</a:t>
            </a:r>
            <a:r>
              <a:rPr sz="2000" b="1" spc="15" dirty="0">
                <a:solidFill>
                  <a:srgbClr val="756F6F"/>
                </a:solidFill>
                <a:latin typeface="Arial"/>
                <a:cs typeface="Arial"/>
              </a:rPr>
              <a:t>e</a:t>
            </a:r>
            <a:r>
              <a:rPr sz="2000" b="1" spc="-110" dirty="0">
                <a:solidFill>
                  <a:srgbClr val="756F6F"/>
                </a:solidFill>
                <a:latin typeface="Arial"/>
                <a:cs typeface="Arial"/>
              </a:rPr>
              <a:t> </a:t>
            </a:r>
            <a:r>
              <a:rPr sz="2000" b="1" spc="10" dirty="0">
                <a:solidFill>
                  <a:srgbClr val="756F6F"/>
                </a:solidFill>
                <a:latin typeface="Arial"/>
                <a:cs typeface="Arial"/>
              </a:rPr>
              <a:t>3:</a:t>
            </a:r>
            <a:r>
              <a:rPr sz="2000" b="1" spc="-40" dirty="0">
                <a:solidFill>
                  <a:srgbClr val="756F6F"/>
                </a:solidFill>
                <a:latin typeface="Arial"/>
                <a:cs typeface="Arial"/>
              </a:rPr>
              <a:t> </a:t>
            </a:r>
            <a:r>
              <a:rPr sz="2000" b="1" spc="50" dirty="0">
                <a:solidFill>
                  <a:srgbClr val="756F6F"/>
                </a:solidFill>
                <a:latin typeface="Arial"/>
                <a:cs typeface="Arial"/>
              </a:rPr>
              <a:t>C</a:t>
            </a:r>
            <a:r>
              <a:rPr sz="2000" b="1" spc="15" dirty="0">
                <a:solidFill>
                  <a:srgbClr val="756F6F"/>
                </a:solidFill>
                <a:latin typeface="Arial"/>
                <a:cs typeface="Arial"/>
              </a:rPr>
              <a:t>a</a:t>
            </a:r>
            <a:r>
              <a:rPr sz="2000" b="1" spc="40" dirty="0">
                <a:solidFill>
                  <a:srgbClr val="756F6F"/>
                </a:solidFill>
                <a:latin typeface="Arial"/>
                <a:cs typeface="Arial"/>
              </a:rPr>
              <a:t>r</a:t>
            </a:r>
            <a:r>
              <a:rPr sz="2000" b="1" spc="15" dirty="0">
                <a:solidFill>
                  <a:srgbClr val="756F6F"/>
                </a:solidFill>
                <a:latin typeface="Arial"/>
                <a:cs typeface="Arial"/>
              </a:rPr>
              <a:t>e</a:t>
            </a:r>
            <a:r>
              <a:rPr sz="2000" b="1" spc="-185" dirty="0">
                <a:solidFill>
                  <a:srgbClr val="756F6F"/>
                </a:solidFill>
                <a:latin typeface="Arial"/>
                <a:cs typeface="Arial"/>
              </a:rPr>
              <a:t> </a:t>
            </a:r>
            <a:r>
              <a:rPr sz="2000" b="1" spc="50" dirty="0">
                <a:solidFill>
                  <a:srgbClr val="756F6F"/>
                </a:solidFill>
                <a:latin typeface="Arial"/>
                <a:cs typeface="Arial"/>
              </a:rPr>
              <a:t>U</a:t>
            </a:r>
            <a:r>
              <a:rPr sz="2000" b="1" spc="45" dirty="0">
                <a:solidFill>
                  <a:srgbClr val="756F6F"/>
                </a:solidFill>
                <a:latin typeface="Arial"/>
                <a:cs typeface="Arial"/>
              </a:rPr>
              <a:t>nd</a:t>
            </a:r>
            <a:r>
              <a:rPr sz="2000" b="1" spc="10" dirty="0">
                <a:solidFill>
                  <a:srgbClr val="756F6F"/>
                </a:solidFill>
                <a:latin typeface="Arial"/>
                <a:cs typeface="Arial"/>
              </a:rPr>
              <a:t>er</a:t>
            </a:r>
            <a:r>
              <a:rPr sz="2000" b="1" spc="-150" dirty="0">
                <a:solidFill>
                  <a:srgbClr val="756F6F"/>
                </a:solidFill>
                <a:latin typeface="Arial"/>
                <a:cs typeface="Arial"/>
              </a:rPr>
              <a:t> </a:t>
            </a:r>
            <a:r>
              <a:rPr sz="2000" b="1" spc="45" dirty="0">
                <a:solidFill>
                  <a:srgbClr val="756F6F"/>
                </a:solidFill>
                <a:latin typeface="Arial"/>
                <a:cs typeface="Arial"/>
              </a:rPr>
              <a:t>F</a:t>
            </a:r>
            <a:r>
              <a:rPr sz="2000" b="1" spc="35" dirty="0">
                <a:solidFill>
                  <a:srgbClr val="756F6F"/>
                </a:solidFill>
                <a:latin typeface="Arial"/>
                <a:cs typeface="Arial"/>
              </a:rPr>
              <a:t>i</a:t>
            </a:r>
            <a:r>
              <a:rPr sz="2000" b="1" spc="40" dirty="0">
                <a:solidFill>
                  <a:srgbClr val="756F6F"/>
                </a:solidFill>
                <a:latin typeface="Arial"/>
                <a:cs typeface="Arial"/>
              </a:rPr>
              <a:t>r</a:t>
            </a:r>
            <a:r>
              <a:rPr sz="2000" b="1" spc="15" dirty="0">
                <a:solidFill>
                  <a:srgbClr val="756F6F"/>
                </a:solidFill>
                <a:latin typeface="Arial"/>
                <a:cs typeface="Arial"/>
              </a:rPr>
              <a:t>e</a:t>
            </a:r>
            <a:r>
              <a:rPr sz="2000" b="1" spc="-40" dirty="0">
                <a:solidFill>
                  <a:srgbClr val="756F6F"/>
                </a:solidFill>
                <a:latin typeface="Arial"/>
                <a:cs typeface="Arial"/>
              </a:rPr>
              <a:t>/</a:t>
            </a:r>
            <a:r>
              <a:rPr sz="2000" b="1" spc="45" dirty="0">
                <a:solidFill>
                  <a:srgbClr val="756F6F"/>
                </a:solidFill>
                <a:latin typeface="Arial"/>
                <a:cs typeface="Arial"/>
              </a:rPr>
              <a:t>Th</a:t>
            </a:r>
            <a:r>
              <a:rPr sz="2000" b="1" spc="-35" dirty="0">
                <a:solidFill>
                  <a:srgbClr val="756F6F"/>
                </a:solidFill>
                <a:latin typeface="Arial"/>
                <a:cs typeface="Arial"/>
              </a:rPr>
              <a:t>r</a:t>
            </a:r>
            <a:r>
              <a:rPr sz="2000" b="1" spc="15" dirty="0">
                <a:solidFill>
                  <a:srgbClr val="756F6F"/>
                </a:solidFill>
                <a:latin typeface="Arial"/>
                <a:cs typeface="Arial"/>
              </a:rPr>
              <a:t>e</a:t>
            </a:r>
            <a:r>
              <a:rPr sz="2000" b="1" spc="5" dirty="0">
                <a:solidFill>
                  <a:srgbClr val="756F6F"/>
                </a:solidFill>
                <a:latin typeface="Arial"/>
                <a:cs typeface="Arial"/>
              </a:rPr>
              <a:t>a</a:t>
            </a:r>
            <a:r>
              <a:rPr sz="2000" b="1" spc="10" dirty="0">
                <a:solidFill>
                  <a:srgbClr val="756F6F"/>
                </a:solidFill>
                <a:latin typeface="Arial"/>
                <a:cs typeface="Arial"/>
              </a:rPr>
              <a:t>t</a:t>
            </a:r>
            <a:endParaRPr sz="2000">
              <a:latin typeface="Arial"/>
              <a:cs typeface="Arial"/>
            </a:endParaRPr>
          </a:p>
        </p:txBody>
      </p:sp>
      <p:pic>
        <p:nvPicPr>
          <p:cNvPr id="3" name="object 3"/>
          <p:cNvPicPr/>
          <p:nvPr/>
        </p:nvPicPr>
        <p:blipFill>
          <a:blip r:embed="rId3" cstate="print"/>
          <a:stretch>
            <a:fillRect/>
          </a:stretch>
        </p:blipFill>
        <p:spPr>
          <a:xfrm>
            <a:off x="276225" y="276225"/>
            <a:ext cx="1171575" cy="657225"/>
          </a:xfrm>
          <a:prstGeom prst="rect">
            <a:avLst/>
          </a:prstGeom>
        </p:spPr>
      </p:pic>
      <p:pic>
        <p:nvPicPr>
          <p:cNvPr id="4" name="object 4"/>
          <p:cNvPicPr/>
          <p:nvPr/>
        </p:nvPicPr>
        <p:blipFill>
          <a:blip r:embed="rId4" cstate="print"/>
          <a:stretch>
            <a:fillRect/>
          </a:stretch>
        </p:blipFill>
        <p:spPr>
          <a:xfrm>
            <a:off x="723900" y="1905000"/>
            <a:ext cx="4743450" cy="3457575"/>
          </a:xfrm>
          <a:prstGeom prst="rect">
            <a:avLst/>
          </a:prstGeom>
        </p:spPr>
      </p:pic>
      <p:grpSp>
        <p:nvGrpSpPr>
          <p:cNvPr id="5" name="object 5"/>
          <p:cNvGrpSpPr/>
          <p:nvPr/>
        </p:nvGrpSpPr>
        <p:grpSpPr>
          <a:xfrm>
            <a:off x="1638300" y="2171700"/>
            <a:ext cx="8848725" cy="4152900"/>
            <a:chOff x="1638300" y="2171700"/>
            <a:chExt cx="8848725" cy="4152900"/>
          </a:xfrm>
        </p:grpSpPr>
        <p:sp>
          <p:nvSpPr>
            <p:cNvPr id="6" name="object 6"/>
            <p:cNvSpPr/>
            <p:nvPr/>
          </p:nvSpPr>
          <p:spPr>
            <a:xfrm>
              <a:off x="1638300" y="5495925"/>
              <a:ext cx="8848725" cy="828675"/>
            </a:xfrm>
            <a:custGeom>
              <a:avLst/>
              <a:gdLst/>
              <a:ahLst/>
              <a:cxnLst/>
              <a:rect l="l" t="t" r="r" b="b"/>
              <a:pathLst>
                <a:path w="8848725" h="828675">
                  <a:moveTo>
                    <a:pt x="8763254" y="0"/>
                  </a:moveTo>
                  <a:lnTo>
                    <a:pt x="85470" y="0"/>
                  </a:lnTo>
                  <a:lnTo>
                    <a:pt x="52185" y="6711"/>
                  </a:lnTo>
                  <a:lnTo>
                    <a:pt x="25018" y="25018"/>
                  </a:lnTo>
                  <a:lnTo>
                    <a:pt x="6711" y="52185"/>
                  </a:lnTo>
                  <a:lnTo>
                    <a:pt x="0" y="85471"/>
                  </a:lnTo>
                  <a:lnTo>
                    <a:pt x="0" y="743242"/>
                  </a:lnTo>
                  <a:lnTo>
                    <a:pt x="6711" y="776495"/>
                  </a:lnTo>
                  <a:lnTo>
                    <a:pt x="25018" y="803651"/>
                  </a:lnTo>
                  <a:lnTo>
                    <a:pt x="52185" y="821960"/>
                  </a:lnTo>
                  <a:lnTo>
                    <a:pt x="85470" y="828675"/>
                  </a:lnTo>
                  <a:lnTo>
                    <a:pt x="8763254" y="828675"/>
                  </a:lnTo>
                  <a:lnTo>
                    <a:pt x="8796539" y="821960"/>
                  </a:lnTo>
                  <a:lnTo>
                    <a:pt x="8823706" y="803651"/>
                  </a:lnTo>
                  <a:lnTo>
                    <a:pt x="8842013" y="776495"/>
                  </a:lnTo>
                  <a:lnTo>
                    <a:pt x="8848725" y="743242"/>
                  </a:lnTo>
                  <a:lnTo>
                    <a:pt x="8848725" y="85471"/>
                  </a:lnTo>
                  <a:lnTo>
                    <a:pt x="8842013" y="52185"/>
                  </a:lnTo>
                  <a:lnTo>
                    <a:pt x="8823706" y="25018"/>
                  </a:lnTo>
                  <a:lnTo>
                    <a:pt x="8796539" y="6711"/>
                  </a:lnTo>
                  <a:lnTo>
                    <a:pt x="8763254" y="0"/>
                  </a:lnTo>
                  <a:close/>
                </a:path>
              </a:pathLst>
            </a:custGeom>
            <a:solidFill>
              <a:srgbClr val="FFF5D2"/>
            </a:solidFill>
          </p:spPr>
          <p:txBody>
            <a:bodyPr wrap="square" lIns="0" tIns="0" rIns="0" bIns="0" rtlCol="0"/>
            <a:lstStyle/>
            <a:p>
              <a:endParaRPr/>
            </a:p>
          </p:txBody>
        </p:sp>
        <p:pic>
          <p:nvPicPr>
            <p:cNvPr id="7" name="object 7"/>
            <p:cNvPicPr/>
            <p:nvPr/>
          </p:nvPicPr>
          <p:blipFill>
            <a:blip r:embed="rId5" cstate="print"/>
            <a:stretch>
              <a:fillRect/>
            </a:stretch>
          </p:blipFill>
          <p:spPr>
            <a:xfrm>
              <a:off x="1885950" y="5667375"/>
              <a:ext cx="676275" cy="476250"/>
            </a:xfrm>
            <a:prstGeom prst="rect">
              <a:avLst/>
            </a:prstGeom>
          </p:spPr>
        </p:pic>
        <p:sp>
          <p:nvSpPr>
            <p:cNvPr id="8" name="object 8"/>
            <p:cNvSpPr/>
            <p:nvPr/>
          </p:nvSpPr>
          <p:spPr>
            <a:xfrm>
              <a:off x="6086475" y="2190750"/>
              <a:ext cx="6350" cy="3343910"/>
            </a:xfrm>
            <a:custGeom>
              <a:avLst/>
              <a:gdLst/>
              <a:ahLst/>
              <a:cxnLst/>
              <a:rect l="l" t="t" r="r" b="b"/>
              <a:pathLst>
                <a:path w="6350" h="3343910">
                  <a:moveTo>
                    <a:pt x="0" y="0"/>
                  </a:moveTo>
                  <a:lnTo>
                    <a:pt x="6350" y="3343529"/>
                  </a:lnTo>
                </a:path>
              </a:pathLst>
            </a:custGeom>
            <a:ln w="38100">
              <a:solidFill>
                <a:srgbClr val="888888"/>
              </a:solidFill>
              <a:prstDash val="dot"/>
            </a:ln>
          </p:spPr>
          <p:txBody>
            <a:bodyPr wrap="square" lIns="0" tIns="0" rIns="0" bIns="0" rtlCol="0"/>
            <a:lstStyle/>
            <a:p>
              <a:endParaRPr/>
            </a:p>
          </p:txBody>
        </p:sp>
      </p:grpSp>
      <p:sp>
        <p:nvSpPr>
          <p:cNvPr id="9" name="object 9"/>
          <p:cNvSpPr txBox="1"/>
          <p:nvPr/>
        </p:nvSpPr>
        <p:spPr>
          <a:xfrm>
            <a:off x="560387" y="2167191"/>
            <a:ext cx="5089525" cy="670560"/>
          </a:xfrm>
          <a:prstGeom prst="rect">
            <a:avLst/>
          </a:prstGeom>
        </p:spPr>
        <p:txBody>
          <a:bodyPr vert="horz" wrap="square" lIns="0" tIns="12700" rIns="0" bIns="0" rtlCol="0">
            <a:spAutoFit/>
          </a:bodyPr>
          <a:lstStyle/>
          <a:p>
            <a:pPr marL="12700">
              <a:lnSpc>
                <a:spcPct val="100000"/>
              </a:lnSpc>
              <a:spcBef>
                <a:spcPts val="100"/>
              </a:spcBef>
            </a:pPr>
            <a:r>
              <a:rPr sz="2100" b="1" spc="-10" dirty="0">
                <a:solidFill>
                  <a:srgbClr val="BB8542"/>
                </a:solidFill>
                <a:latin typeface="Arial"/>
                <a:cs typeface="Arial"/>
              </a:rPr>
              <a:t>CASUALTIES</a:t>
            </a:r>
            <a:r>
              <a:rPr sz="2100" b="1" spc="95" dirty="0">
                <a:solidFill>
                  <a:srgbClr val="BB8542"/>
                </a:solidFill>
                <a:latin typeface="Arial"/>
                <a:cs typeface="Arial"/>
              </a:rPr>
              <a:t> </a:t>
            </a:r>
            <a:r>
              <a:rPr sz="2100" b="1" spc="-15" dirty="0">
                <a:latin typeface="Arial"/>
                <a:cs typeface="Arial"/>
              </a:rPr>
              <a:t>SHOULD</a:t>
            </a:r>
            <a:r>
              <a:rPr sz="2100" b="1" spc="65" dirty="0">
                <a:latin typeface="Arial"/>
                <a:cs typeface="Arial"/>
              </a:rPr>
              <a:t> </a:t>
            </a:r>
            <a:r>
              <a:rPr sz="2100" b="1" spc="-50" dirty="0">
                <a:latin typeface="Arial"/>
                <a:cs typeface="Arial"/>
              </a:rPr>
              <a:t>BE</a:t>
            </a:r>
            <a:r>
              <a:rPr sz="2100" b="1" spc="20" dirty="0">
                <a:latin typeface="Arial"/>
                <a:cs typeface="Arial"/>
              </a:rPr>
              <a:t> </a:t>
            </a:r>
            <a:r>
              <a:rPr sz="2100" b="1" spc="5" dirty="0">
                <a:solidFill>
                  <a:srgbClr val="BB8542"/>
                </a:solidFill>
                <a:latin typeface="Arial"/>
                <a:cs typeface="Arial"/>
              </a:rPr>
              <a:t>EXTRACTED</a:t>
            </a:r>
            <a:endParaRPr sz="2100">
              <a:latin typeface="Arial"/>
              <a:cs typeface="Arial"/>
            </a:endParaRPr>
          </a:p>
          <a:p>
            <a:pPr marL="12700">
              <a:lnSpc>
                <a:spcPct val="100000"/>
              </a:lnSpc>
              <a:spcBef>
                <a:spcPts val="35"/>
              </a:spcBef>
            </a:pPr>
            <a:r>
              <a:rPr sz="2100" b="1" spc="-40" dirty="0">
                <a:latin typeface="Arial"/>
                <a:cs typeface="Arial"/>
              </a:rPr>
              <a:t>AND</a:t>
            </a:r>
            <a:r>
              <a:rPr sz="2100" b="1" spc="65" dirty="0">
                <a:latin typeface="Arial"/>
                <a:cs typeface="Arial"/>
              </a:rPr>
              <a:t> </a:t>
            </a:r>
            <a:r>
              <a:rPr sz="2100" b="1" spc="20" dirty="0">
                <a:solidFill>
                  <a:srgbClr val="BB8542"/>
                </a:solidFill>
                <a:latin typeface="Arial"/>
                <a:cs typeface="Arial"/>
              </a:rPr>
              <a:t>MOVED</a:t>
            </a:r>
            <a:r>
              <a:rPr sz="2100" b="1" spc="-70" dirty="0">
                <a:solidFill>
                  <a:srgbClr val="BB8542"/>
                </a:solidFill>
                <a:latin typeface="Arial"/>
                <a:cs typeface="Arial"/>
              </a:rPr>
              <a:t> </a:t>
            </a:r>
            <a:r>
              <a:rPr sz="2100" spc="5" dirty="0">
                <a:latin typeface="Arial MT"/>
                <a:cs typeface="Arial MT"/>
              </a:rPr>
              <a:t>to</a:t>
            </a:r>
            <a:r>
              <a:rPr sz="2100" spc="-30" dirty="0">
                <a:latin typeface="Arial MT"/>
                <a:cs typeface="Arial MT"/>
              </a:rPr>
              <a:t> </a:t>
            </a:r>
            <a:r>
              <a:rPr sz="2100" spc="-15" dirty="0">
                <a:latin typeface="Arial MT"/>
                <a:cs typeface="Arial MT"/>
              </a:rPr>
              <a:t>places</a:t>
            </a:r>
            <a:r>
              <a:rPr sz="2100" spc="15" dirty="0">
                <a:latin typeface="Arial MT"/>
                <a:cs typeface="Arial MT"/>
              </a:rPr>
              <a:t> </a:t>
            </a:r>
            <a:r>
              <a:rPr sz="2100" spc="-25" dirty="0">
                <a:latin typeface="Arial MT"/>
                <a:cs typeface="Arial MT"/>
              </a:rPr>
              <a:t>of</a:t>
            </a:r>
            <a:r>
              <a:rPr sz="2100" spc="100" dirty="0">
                <a:latin typeface="Arial MT"/>
                <a:cs typeface="Arial MT"/>
              </a:rPr>
              <a:t> </a:t>
            </a:r>
            <a:r>
              <a:rPr sz="2100" spc="-30" dirty="0">
                <a:latin typeface="Arial MT"/>
                <a:cs typeface="Arial MT"/>
              </a:rPr>
              <a:t>relative</a:t>
            </a:r>
            <a:r>
              <a:rPr sz="2100" spc="125" dirty="0">
                <a:latin typeface="Arial MT"/>
                <a:cs typeface="Arial MT"/>
              </a:rPr>
              <a:t> </a:t>
            </a:r>
            <a:r>
              <a:rPr sz="2100" spc="-25" dirty="0">
                <a:latin typeface="Arial MT"/>
                <a:cs typeface="Arial MT"/>
              </a:rPr>
              <a:t>safety</a:t>
            </a:r>
            <a:endParaRPr sz="2100">
              <a:latin typeface="Arial MT"/>
              <a:cs typeface="Arial MT"/>
            </a:endParaRPr>
          </a:p>
        </p:txBody>
      </p:sp>
      <p:sp>
        <p:nvSpPr>
          <p:cNvPr id="10" name="object 10"/>
          <p:cNvSpPr txBox="1"/>
          <p:nvPr/>
        </p:nvSpPr>
        <p:spPr>
          <a:xfrm>
            <a:off x="6505956" y="2113216"/>
            <a:ext cx="4616450" cy="670560"/>
          </a:xfrm>
          <a:prstGeom prst="rect">
            <a:avLst/>
          </a:prstGeom>
        </p:spPr>
        <p:txBody>
          <a:bodyPr vert="horz" wrap="square" lIns="0" tIns="12700" rIns="0" bIns="0" rtlCol="0">
            <a:spAutoFit/>
          </a:bodyPr>
          <a:lstStyle/>
          <a:p>
            <a:pPr marL="12700">
              <a:lnSpc>
                <a:spcPct val="100000"/>
              </a:lnSpc>
              <a:spcBef>
                <a:spcPts val="100"/>
              </a:spcBef>
            </a:pPr>
            <a:r>
              <a:rPr sz="2100" b="1" spc="-10" dirty="0">
                <a:latin typeface="Arial"/>
                <a:cs typeface="Arial"/>
              </a:rPr>
              <a:t>DO</a:t>
            </a:r>
            <a:r>
              <a:rPr sz="2100" b="1" spc="15" dirty="0">
                <a:latin typeface="Arial"/>
                <a:cs typeface="Arial"/>
              </a:rPr>
              <a:t> </a:t>
            </a:r>
            <a:r>
              <a:rPr sz="2100" b="1" spc="-20" dirty="0">
                <a:latin typeface="Arial"/>
                <a:cs typeface="Arial"/>
              </a:rPr>
              <a:t>WHAT</a:t>
            </a:r>
            <a:r>
              <a:rPr sz="2100" b="1" spc="65" dirty="0">
                <a:latin typeface="Arial"/>
                <a:cs typeface="Arial"/>
              </a:rPr>
              <a:t> </a:t>
            </a:r>
            <a:r>
              <a:rPr sz="2100" b="1" spc="5" dirty="0">
                <a:latin typeface="Arial"/>
                <a:cs typeface="Arial"/>
              </a:rPr>
              <a:t>IS</a:t>
            </a:r>
            <a:r>
              <a:rPr sz="2100" b="1" spc="-45" dirty="0">
                <a:latin typeface="Arial"/>
                <a:cs typeface="Arial"/>
              </a:rPr>
              <a:t> </a:t>
            </a:r>
            <a:r>
              <a:rPr sz="2100" b="1" spc="-10" dirty="0">
                <a:latin typeface="Arial"/>
                <a:cs typeface="Arial"/>
              </a:rPr>
              <a:t>NECESSARY</a:t>
            </a:r>
            <a:r>
              <a:rPr sz="2100" b="1" spc="70" dirty="0">
                <a:latin typeface="Arial"/>
                <a:cs typeface="Arial"/>
              </a:rPr>
              <a:t> </a:t>
            </a:r>
            <a:r>
              <a:rPr sz="2100" spc="-45" dirty="0">
                <a:latin typeface="Arial MT"/>
                <a:cs typeface="Arial MT"/>
              </a:rPr>
              <a:t>TO</a:t>
            </a:r>
            <a:r>
              <a:rPr sz="2100" spc="95" dirty="0">
                <a:latin typeface="Arial MT"/>
                <a:cs typeface="Arial MT"/>
              </a:rPr>
              <a:t> </a:t>
            </a:r>
            <a:r>
              <a:rPr sz="2100" b="1" spc="5" dirty="0">
                <a:solidFill>
                  <a:srgbClr val="BB8542"/>
                </a:solidFill>
                <a:latin typeface="Arial"/>
                <a:cs typeface="Arial"/>
              </a:rPr>
              <a:t>STOP</a:t>
            </a:r>
            <a:endParaRPr sz="2100">
              <a:latin typeface="Arial"/>
              <a:cs typeface="Arial"/>
            </a:endParaRPr>
          </a:p>
          <a:p>
            <a:pPr marL="12700">
              <a:lnSpc>
                <a:spcPct val="100000"/>
              </a:lnSpc>
              <a:spcBef>
                <a:spcPts val="35"/>
              </a:spcBef>
            </a:pPr>
            <a:r>
              <a:rPr sz="2100" spc="-35" dirty="0">
                <a:latin typeface="Arial MT"/>
                <a:cs typeface="Arial MT"/>
              </a:rPr>
              <a:t>THE</a:t>
            </a:r>
            <a:r>
              <a:rPr sz="2100" spc="90" dirty="0">
                <a:latin typeface="Arial MT"/>
                <a:cs typeface="Arial MT"/>
              </a:rPr>
              <a:t> </a:t>
            </a:r>
            <a:r>
              <a:rPr sz="2100" b="1" spc="-25" dirty="0">
                <a:solidFill>
                  <a:srgbClr val="BB8542"/>
                </a:solidFill>
                <a:latin typeface="Arial"/>
                <a:cs typeface="Arial"/>
              </a:rPr>
              <a:t>BURNING</a:t>
            </a:r>
            <a:r>
              <a:rPr sz="2100" b="1" spc="95" dirty="0">
                <a:solidFill>
                  <a:srgbClr val="BB8542"/>
                </a:solidFill>
                <a:latin typeface="Arial"/>
                <a:cs typeface="Arial"/>
              </a:rPr>
              <a:t> </a:t>
            </a:r>
            <a:r>
              <a:rPr sz="2100" b="1" spc="-10" dirty="0">
                <a:solidFill>
                  <a:srgbClr val="BB8542"/>
                </a:solidFill>
                <a:latin typeface="Arial"/>
                <a:cs typeface="Arial"/>
              </a:rPr>
              <a:t>PROCESS!</a:t>
            </a:r>
            <a:endParaRPr sz="2100">
              <a:latin typeface="Arial"/>
              <a:cs typeface="Arial"/>
            </a:endParaRPr>
          </a:p>
        </p:txBody>
      </p:sp>
      <p:sp>
        <p:nvSpPr>
          <p:cNvPr id="11" name="object 11"/>
          <p:cNvSpPr txBox="1">
            <a:spLocks noGrp="1"/>
          </p:cNvSpPr>
          <p:nvPr>
            <p:ph type="title"/>
          </p:nvPr>
        </p:nvSpPr>
        <p:spPr>
          <a:xfrm>
            <a:off x="479742" y="724788"/>
            <a:ext cx="11227435" cy="1071245"/>
          </a:xfrm>
          <a:prstGeom prst="rect">
            <a:avLst/>
          </a:prstGeom>
        </p:spPr>
        <p:txBody>
          <a:bodyPr vert="horz" wrap="square" lIns="0" tIns="73025" rIns="0" bIns="0" rtlCol="0">
            <a:spAutoFit/>
          </a:bodyPr>
          <a:lstStyle/>
          <a:p>
            <a:pPr marL="12700" marR="5080" indent="2373630">
              <a:lnSpc>
                <a:spcPts val="3910"/>
              </a:lnSpc>
              <a:spcBef>
                <a:spcPts val="575"/>
              </a:spcBef>
            </a:pPr>
            <a:r>
              <a:rPr spc="-20" dirty="0">
                <a:solidFill>
                  <a:srgbClr val="000000"/>
                </a:solidFill>
              </a:rPr>
              <a:t>CARE</a:t>
            </a:r>
            <a:r>
              <a:rPr spc="40" dirty="0">
                <a:solidFill>
                  <a:srgbClr val="000000"/>
                </a:solidFill>
              </a:rPr>
              <a:t> </a:t>
            </a:r>
            <a:r>
              <a:rPr spc="15" dirty="0">
                <a:solidFill>
                  <a:srgbClr val="000000"/>
                </a:solidFill>
              </a:rPr>
              <a:t>UNDER</a:t>
            </a:r>
            <a:r>
              <a:rPr spc="-90" dirty="0">
                <a:solidFill>
                  <a:srgbClr val="000000"/>
                </a:solidFill>
              </a:rPr>
              <a:t> </a:t>
            </a:r>
            <a:r>
              <a:rPr spc="-10" dirty="0">
                <a:solidFill>
                  <a:srgbClr val="000000"/>
                </a:solidFill>
              </a:rPr>
              <a:t>FIRE</a:t>
            </a:r>
            <a:r>
              <a:rPr spc="40" dirty="0">
                <a:solidFill>
                  <a:srgbClr val="000000"/>
                </a:solidFill>
              </a:rPr>
              <a:t> </a:t>
            </a:r>
            <a:r>
              <a:rPr dirty="0">
                <a:solidFill>
                  <a:srgbClr val="000000"/>
                </a:solidFill>
              </a:rPr>
              <a:t>/</a:t>
            </a:r>
            <a:r>
              <a:rPr spc="15" dirty="0">
                <a:solidFill>
                  <a:srgbClr val="000000"/>
                </a:solidFill>
              </a:rPr>
              <a:t> </a:t>
            </a:r>
            <a:r>
              <a:rPr spc="-5" dirty="0">
                <a:solidFill>
                  <a:srgbClr val="000000"/>
                </a:solidFill>
              </a:rPr>
              <a:t>THREAT </a:t>
            </a:r>
            <a:r>
              <a:rPr dirty="0">
                <a:solidFill>
                  <a:srgbClr val="000000"/>
                </a:solidFill>
              </a:rPr>
              <a:t> </a:t>
            </a:r>
            <a:r>
              <a:rPr spc="10" dirty="0">
                <a:solidFill>
                  <a:srgbClr val="BB8542"/>
                </a:solidFill>
              </a:rPr>
              <a:t>TREATMENT</a:t>
            </a:r>
            <a:r>
              <a:rPr spc="-145" dirty="0">
                <a:solidFill>
                  <a:srgbClr val="BB8542"/>
                </a:solidFill>
              </a:rPr>
              <a:t> </a:t>
            </a:r>
            <a:r>
              <a:rPr dirty="0">
                <a:solidFill>
                  <a:srgbClr val="BB8542"/>
                </a:solidFill>
              </a:rPr>
              <a:t>PRIORITY</a:t>
            </a:r>
            <a:r>
              <a:rPr spc="-25" dirty="0">
                <a:solidFill>
                  <a:srgbClr val="BB8542"/>
                </a:solidFill>
              </a:rPr>
              <a:t> </a:t>
            </a:r>
            <a:r>
              <a:rPr dirty="0">
                <a:solidFill>
                  <a:srgbClr val="BB8542"/>
                </a:solidFill>
              </a:rPr>
              <a:t>–</a:t>
            </a:r>
            <a:r>
              <a:rPr spc="-20" dirty="0">
                <a:solidFill>
                  <a:srgbClr val="BB8542"/>
                </a:solidFill>
              </a:rPr>
              <a:t> </a:t>
            </a:r>
            <a:r>
              <a:rPr spc="-25" dirty="0">
                <a:solidFill>
                  <a:srgbClr val="BB8542"/>
                </a:solidFill>
              </a:rPr>
              <a:t>CASUALTY</a:t>
            </a:r>
            <a:r>
              <a:rPr spc="170" dirty="0">
                <a:solidFill>
                  <a:srgbClr val="BB8542"/>
                </a:solidFill>
              </a:rPr>
              <a:t> </a:t>
            </a:r>
            <a:r>
              <a:rPr spc="-5" dirty="0">
                <a:solidFill>
                  <a:srgbClr val="BB8542"/>
                </a:solidFill>
              </a:rPr>
              <a:t>EXTRACTION</a:t>
            </a:r>
          </a:p>
        </p:txBody>
      </p:sp>
      <p:grpSp>
        <p:nvGrpSpPr>
          <p:cNvPr id="12" name="object 12"/>
          <p:cNvGrpSpPr/>
          <p:nvPr/>
        </p:nvGrpSpPr>
        <p:grpSpPr>
          <a:xfrm>
            <a:off x="7067550" y="2809875"/>
            <a:ext cx="3581400" cy="1466850"/>
            <a:chOff x="7067550" y="2809875"/>
            <a:chExt cx="3581400" cy="1466850"/>
          </a:xfrm>
        </p:grpSpPr>
        <p:pic>
          <p:nvPicPr>
            <p:cNvPr id="13" name="object 13"/>
            <p:cNvPicPr/>
            <p:nvPr/>
          </p:nvPicPr>
          <p:blipFill>
            <a:blip r:embed="rId6" cstate="print"/>
            <a:stretch>
              <a:fillRect/>
            </a:stretch>
          </p:blipFill>
          <p:spPr>
            <a:xfrm>
              <a:off x="7067550" y="2828925"/>
              <a:ext cx="1695450" cy="1409700"/>
            </a:xfrm>
            <a:prstGeom prst="rect">
              <a:avLst/>
            </a:prstGeom>
          </p:spPr>
        </p:pic>
        <p:pic>
          <p:nvPicPr>
            <p:cNvPr id="14" name="object 14"/>
            <p:cNvPicPr/>
            <p:nvPr/>
          </p:nvPicPr>
          <p:blipFill>
            <a:blip r:embed="rId7" cstate="print"/>
            <a:stretch>
              <a:fillRect/>
            </a:stretch>
          </p:blipFill>
          <p:spPr>
            <a:xfrm>
              <a:off x="8953500" y="2809875"/>
              <a:ext cx="1695450" cy="1466850"/>
            </a:xfrm>
            <a:prstGeom prst="rect">
              <a:avLst/>
            </a:prstGeom>
          </p:spPr>
        </p:pic>
      </p:grpSp>
      <p:sp>
        <p:nvSpPr>
          <p:cNvPr id="15" name="object 15"/>
          <p:cNvSpPr txBox="1"/>
          <p:nvPr/>
        </p:nvSpPr>
        <p:spPr>
          <a:xfrm>
            <a:off x="2763901" y="4497006"/>
            <a:ext cx="7330440" cy="1722120"/>
          </a:xfrm>
          <a:prstGeom prst="rect">
            <a:avLst/>
          </a:prstGeom>
        </p:spPr>
        <p:txBody>
          <a:bodyPr vert="horz" wrap="square" lIns="0" tIns="50800" rIns="0" bIns="0" rtlCol="0">
            <a:spAutoFit/>
          </a:bodyPr>
          <a:lstStyle/>
          <a:p>
            <a:pPr marL="3754754" marR="5080">
              <a:lnSpc>
                <a:spcPts val="2250"/>
              </a:lnSpc>
              <a:spcBef>
                <a:spcPts val="400"/>
              </a:spcBef>
            </a:pPr>
            <a:r>
              <a:rPr sz="2100" b="1" spc="5" dirty="0">
                <a:solidFill>
                  <a:srgbClr val="BB8542"/>
                </a:solidFill>
                <a:latin typeface="Arial"/>
                <a:cs typeface="Arial"/>
              </a:rPr>
              <a:t>STOP </a:t>
            </a:r>
            <a:r>
              <a:rPr sz="2100" b="1" dirty="0">
                <a:solidFill>
                  <a:srgbClr val="BB8542"/>
                </a:solidFill>
                <a:latin typeface="Arial"/>
                <a:cs typeface="Arial"/>
              </a:rPr>
              <a:t>LIFE-THREATENING </a:t>
            </a:r>
            <a:r>
              <a:rPr sz="2100" b="1" spc="5" dirty="0">
                <a:solidFill>
                  <a:srgbClr val="BB8542"/>
                </a:solidFill>
                <a:latin typeface="Arial"/>
                <a:cs typeface="Arial"/>
              </a:rPr>
              <a:t> </a:t>
            </a:r>
            <a:r>
              <a:rPr sz="2100" b="1" spc="-5" dirty="0">
                <a:latin typeface="Arial"/>
                <a:cs typeface="Arial"/>
              </a:rPr>
              <a:t>EXTERNAL</a:t>
            </a:r>
            <a:r>
              <a:rPr sz="2100" b="1" spc="-10" dirty="0">
                <a:latin typeface="Arial"/>
                <a:cs typeface="Arial"/>
              </a:rPr>
              <a:t> HEMORRAGE</a:t>
            </a:r>
            <a:r>
              <a:rPr sz="2100" b="1" spc="-5" dirty="0">
                <a:latin typeface="Arial"/>
                <a:cs typeface="Arial"/>
              </a:rPr>
              <a:t> </a:t>
            </a:r>
            <a:r>
              <a:rPr sz="2100" spc="-20" dirty="0">
                <a:latin typeface="Arial MT"/>
                <a:cs typeface="Arial MT"/>
              </a:rPr>
              <a:t>(if</a:t>
            </a:r>
            <a:endParaRPr sz="2100">
              <a:latin typeface="Arial MT"/>
              <a:cs typeface="Arial MT"/>
            </a:endParaRPr>
          </a:p>
          <a:p>
            <a:pPr marL="3754754">
              <a:lnSpc>
                <a:spcPts val="2225"/>
              </a:lnSpc>
            </a:pPr>
            <a:r>
              <a:rPr sz="2100" spc="-15" dirty="0">
                <a:latin typeface="Arial MT"/>
                <a:cs typeface="Arial MT"/>
              </a:rPr>
              <a:t>tactically</a:t>
            </a:r>
            <a:r>
              <a:rPr sz="2100" spc="55" dirty="0">
                <a:latin typeface="Arial MT"/>
                <a:cs typeface="Arial MT"/>
              </a:rPr>
              <a:t> </a:t>
            </a:r>
            <a:r>
              <a:rPr sz="2100" spc="-25" dirty="0">
                <a:latin typeface="Arial MT"/>
                <a:cs typeface="Arial MT"/>
              </a:rPr>
              <a:t>feasible)</a:t>
            </a:r>
            <a:endParaRPr sz="2100">
              <a:latin typeface="Arial MT"/>
              <a:cs typeface="Arial MT"/>
            </a:endParaRPr>
          </a:p>
          <a:p>
            <a:pPr marL="12700">
              <a:lnSpc>
                <a:spcPts val="2370"/>
              </a:lnSpc>
              <a:spcBef>
                <a:spcPts val="1830"/>
              </a:spcBef>
            </a:pPr>
            <a:r>
              <a:rPr sz="2000" b="1" spc="35" dirty="0">
                <a:solidFill>
                  <a:srgbClr val="901727"/>
                </a:solidFill>
                <a:latin typeface="Arial"/>
                <a:cs typeface="Arial"/>
              </a:rPr>
              <a:t>I</a:t>
            </a:r>
            <a:r>
              <a:rPr sz="2000" b="1" spc="-95" dirty="0">
                <a:solidFill>
                  <a:srgbClr val="901727"/>
                </a:solidFill>
                <a:latin typeface="Arial"/>
                <a:cs typeface="Arial"/>
              </a:rPr>
              <a:t>M</a:t>
            </a:r>
            <a:r>
              <a:rPr sz="2000" b="1" spc="15" dirty="0">
                <a:solidFill>
                  <a:srgbClr val="901727"/>
                </a:solidFill>
                <a:latin typeface="Arial"/>
                <a:cs typeface="Arial"/>
              </a:rPr>
              <a:t>PO</a:t>
            </a:r>
            <a:r>
              <a:rPr sz="2000" b="1" spc="40" dirty="0">
                <a:solidFill>
                  <a:srgbClr val="901727"/>
                </a:solidFill>
                <a:latin typeface="Arial"/>
                <a:cs typeface="Arial"/>
              </a:rPr>
              <a:t>R</a:t>
            </a:r>
            <a:r>
              <a:rPr sz="2000" b="1" spc="120" dirty="0">
                <a:solidFill>
                  <a:srgbClr val="901727"/>
                </a:solidFill>
                <a:latin typeface="Arial"/>
                <a:cs typeface="Arial"/>
              </a:rPr>
              <a:t>T</a:t>
            </a:r>
            <a:r>
              <a:rPr sz="2000" b="1" spc="-25" dirty="0">
                <a:solidFill>
                  <a:srgbClr val="901727"/>
                </a:solidFill>
                <a:latin typeface="Arial"/>
                <a:cs typeface="Arial"/>
              </a:rPr>
              <a:t>A</a:t>
            </a:r>
            <a:r>
              <a:rPr sz="2000" b="1" spc="45" dirty="0">
                <a:solidFill>
                  <a:srgbClr val="901727"/>
                </a:solidFill>
                <a:latin typeface="Arial"/>
                <a:cs typeface="Arial"/>
              </a:rPr>
              <a:t>N</a:t>
            </a:r>
            <a:r>
              <a:rPr sz="2000" b="1" spc="15" dirty="0">
                <a:solidFill>
                  <a:srgbClr val="901727"/>
                </a:solidFill>
                <a:latin typeface="Arial"/>
                <a:cs typeface="Arial"/>
              </a:rPr>
              <a:t>T</a:t>
            </a:r>
            <a:r>
              <a:rPr sz="2000" b="1" spc="-130" dirty="0">
                <a:solidFill>
                  <a:srgbClr val="901727"/>
                </a:solidFill>
                <a:latin typeface="Arial"/>
                <a:cs typeface="Arial"/>
              </a:rPr>
              <a:t> </a:t>
            </a:r>
            <a:r>
              <a:rPr sz="2000" b="1" spc="50" dirty="0">
                <a:latin typeface="Arial"/>
                <a:cs typeface="Arial"/>
              </a:rPr>
              <a:t>C</a:t>
            </a:r>
            <a:r>
              <a:rPr sz="2000" b="1" spc="20" dirty="0">
                <a:latin typeface="Arial"/>
                <a:cs typeface="Arial"/>
              </a:rPr>
              <a:t>O</a:t>
            </a:r>
            <a:r>
              <a:rPr sz="2000" b="1" spc="50" dirty="0">
                <a:latin typeface="Arial"/>
                <a:cs typeface="Arial"/>
              </a:rPr>
              <a:t>N</a:t>
            </a:r>
            <a:r>
              <a:rPr sz="2000" b="1" spc="15" dirty="0">
                <a:latin typeface="Arial"/>
                <a:cs typeface="Arial"/>
              </a:rPr>
              <a:t>S</a:t>
            </a:r>
            <a:r>
              <a:rPr sz="2000" b="1" spc="-35" dirty="0">
                <a:latin typeface="Arial"/>
                <a:cs typeface="Arial"/>
              </a:rPr>
              <a:t>I</a:t>
            </a:r>
            <a:r>
              <a:rPr sz="2000" b="1" spc="50" dirty="0">
                <a:latin typeface="Arial"/>
                <a:cs typeface="Arial"/>
              </a:rPr>
              <a:t>D</a:t>
            </a:r>
            <a:r>
              <a:rPr sz="2000" b="1" spc="15" dirty="0">
                <a:latin typeface="Arial"/>
                <a:cs typeface="Arial"/>
              </a:rPr>
              <a:t>E</a:t>
            </a:r>
            <a:r>
              <a:rPr sz="2000" b="1" spc="-25" dirty="0">
                <a:latin typeface="Arial"/>
                <a:cs typeface="Arial"/>
              </a:rPr>
              <a:t>RA</a:t>
            </a:r>
            <a:r>
              <a:rPr sz="2000" b="1" spc="50" dirty="0">
                <a:latin typeface="Arial"/>
                <a:cs typeface="Arial"/>
              </a:rPr>
              <a:t>T</a:t>
            </a:r>
            <a:r>
              <a:rPr sz="2000" b="1" spc="-35" dirty="0">
                <a:latin typeface="Arial"/>
                <a:cs typeface="Arial"/>
              </a:rPr>
              <a:t>I</a:t>
            </a:r>
            <a:r>
              <a:rPr sz="2000" b="1" spc="20" dirty="0">
                <a:latin typeface="Arial"/>
                <a:cs typeface="Arial"/>
              </a:rPr>
              <a:t>O</a:t>
            </a:r>
            <a:r>
              <a:rPr sz="2000" b="1" spc="-30" dirty="0">
                <a:latin typeface="Arial"/>
                <a:cs typeface="Arial"/>
              </a:rPr>
              <a:t>N</a:t>
            </a:r>
            <a:r>
              <a:rPr sz="2000" b="1" spc="5" dirty="0">
                <a:solidFill>
                  <a:srgbClr val="2D3334"/>
                </a:solidFill>
                <a:latin typeface="Arial"/>
                <a:cs typeface="Arial"/>
              </a:rPr>
              <a:t>:</a:t>
            </a:r>
            <a:endParaRPr sz="2000">
              <a:latin typeface="Arial"/>
              <a:cs typeface="Arial"/>
            </a:endParaRPr>
          </a:p>
          <a:p>
            <a:pPr marL="12700">
              <a:lnSpc>
                <a:spcPts val="2130"/>
              </a:lnSpc>
            </a:pPr>
            <a:r>
              <a:rPr sz="1800" spc="-30" dirty="0">
                <a:latin typeface="Arial MT"/>
                <a:cs typeface="Arial MT"/>
              </a:rPr>
              <a:t>Co</a:t>
            </a:r>
            <a:r>
              <a:rPr sz="1800" spc="45" dirty="0">
                <a:latin typeface="Arial MT"/>
                <a:cs typeface="Arial MT"/>
              </a:rPr>
              <a:t>n</a:t>
            </a:r>
            <a:r>
              <a:rPr sz="1800" spc="20" dirty="0">
                <a:latin typeface="Arial MT"/>
                <a:cs typeface="Arial MT"/>
              </a:rPr>
              <a:t>t</a:t>
            </a:r>
            <a:r>
              <a:rPr sz="1800" spc="-30" dirty="0">
                <a:latin typeface="Arial MT"/>
                <a:cs typeface="Arial MT"/>
              </a:rPr>
              <a:t>i</a:t>
            </a:r>
            <a:r>
              <a:rPr sz="1800" spc="45" dirty="0">
                <a:latin typeface="Arial MT"/>
                <a:cs typeface="Arial MT"/>
              </a:rPr>
              <a:t>nu</a:t>
            </a:r>
            <a:r>
              <a:rPr sz="1800" spc="-30" dirty="0">
                <a:latin typeface="Arial MT"/>
                <a:cs typeface="Arial MT"/>
              </a:rPr>
              <a:t>o</a:t>
            </a:r>
            <a:r>
              <a:rPr sz="1800" spc="45" dirty="0">
                <a:latin typeface="Arial MT"/>
                <a:cs typeface="Arial MT"/>
              </a:rPr>
              <a:t>u</a:t>
            </a:r>
            <a:r>
              <a:rPr sz="1800" dirty="0">
                <a:latin typeface="Arial MT"/>
                <a:cs typeface="Arial MT"/>
              </a:rPr>
              <a:t>s</a:t>
            </a:r>
            <a:r>
              <a:rPr sz="1800" spc="45" dirty="0">
                <a:latin typeface="Arial MT"/>
                <a:cs typeface="Arial MT"/>
              </a:rPr>
              <a:t>l</a:t>
            </a:r>
            <a:r>
              <a:rPr sz="1800" dirty="0">
                <a:latin typeface="Arial MT"/>
                <a:cs typeface="Arial MT"/>
              </a:rPr>
              <a:t>y</a:t>
            </a:r>
            <a:r>
              <a:rPr sz="1800" spc="-204" dirty="0">
                <a:latin typeface="Arial MT"/>
                <a:cs typeface="Arial MT"/>
              </a:rPr>
              <a:t> </a:t>
            </a:r>
            <a:r>
              <a:rPr sz="1800" spc="-30" dirty="0">
                <a:latin typeface="Arial MT"/>
                <a:cs typeface="Arial MT"/>
              </a:rPr>
              <a:t>a</a:t>
            </a:r>
            <a:r>
              <a:rPr sz="1800" dirty="0">
                <a:latin typeface="Arial MT"/>
                <a:cs typeface="Arial MT"/>
              </a:rPr>
              <a:t>ss</a:t>
            </a:r>
            <a:r>
              <a:rPr sz="1800" spc="-30" dirty="0">
                <a:latin typeface="Arial MT"/>
                <a:cs typeface="Arial MT"/>
              </a:rPr>
              <a:t>e</a:t>
            </a:r>
            <a:r>
              <a:rPr sz="1800" dirty="0">
                <a:latin typeface="Arial MT"/>
                <a:cs typeface="Arial MT"/>
              </a:rPr>
              <a:t>ss</a:t>
            </a:r>
            <a:r>
              <a:rPr sz="1800" spc="90" dirty="0">
                <a:latin typeface="Arial MT"/>
                <a:cs typeface="Arial MT"/>
              </a:rPr>
              <a:t> </a:t>
            </a:r>
            <a:r>
              <a:rPr sz="1800" dirty="0">
                <a:latin typeface="Arial MT"/>
                <a:cs typeface="Arial MT"/>
              </a:rPr>
              <a:t>r</a:t>
            </a:r>
            <a:r>
              <a:rPr sz="1800" spc="-30" dirty="0">
                <a:latin typeface="Arial MT"/>
                <a:cs typeface="Arial MT"/>
              </a:rPr>
              <a:t>i</a:t>
            </a:r>
            <a:r>
              <a:rPr sz="1800" dirty="0">
                <a:latin typeface="Arial MT"/>
                <a:cs typeface="Arial MT"/>
              </a:rPr>
              <a:t>sks</a:t>
            </a:r>
            <a:r>
              <a:rPr sz="1800" spc="15" dirty="0">
                <a:latin typeface="Arial MT"/>
                <a:cs typeface="Arial MT"/>
              </a:rPr>
              <a:t> </a:t>
            </a:r>
            <a:r>
              <a:rPr sz="1800" spc="-30" dirty="0">
                <a:latin typeface="Arial MT"/>
                <a:cs typeface="Arial MT"/>
              </a:rPr>
              <a:t>a</a:t>
            </a:r>
            <a:r>
              <a:rPr sz="1800" spc="45" dirty="0">
                <a:latin typeface="Arial MT"/>
                <a:cs typeface="Arial MT"/>
              </a:rPr>
              <a:t>n</a:t>
            </a:r>
            <a:r>
              <a:rPr sz="1800" dirty="0">
                <a:latin typeface="Arial MT"/>
                <a:cs typeface="Arial MT"/>
              </a:rPr>
              <a:t>d</a:t>
            </a:r>
            <a:r>
              <a:rPr sz="1800" spc="-80" dirty="0">
                <a:latin typeface="Arial MT"/>
                <a:cs typeface="Arial MT"/>
              </a:rPr>
              <a:t> </a:t>
            </a:r>
            <a:r>
              <a:rPr sz="1800" dirty="0">
                <a:latin typeface="Arial MT"/>
                <a:cs typeface="Arial MT"/>
              </a:rPr>
              <a:t>m</a:t>
            </a:r>
            <a:r>
              <a:rPr sz="1800" spc="-30" dirty="0">
                <a:latin typeface="Arial MT"/>
                <a:cs typeface="Arial MT"/>
              </a:rPr>
              <a:t>a</a:t>
            </a:r>
            <a:r>
              <a:rPr sz="1800" dirty="0">
                <a:latin typeface="Arial MT"/>
                <a:cs typeface="Arial MT"/>
              </a:rPr>
              <a:t>ke</a:t>
            </a:r>
            <a:r>
              <a:rPr sz="1800" spc="65" dirty="0">
                <a:latin typeface="Arial MT"/>
                <a:cs typeface="Arial MT"/>
              </a:rPr>
              <a:t> </a:t>
            </a:r>
            <a:r>
              <a:rPr sz="1800" dirty="0">
                <a:latin typeface="Arial MT"/>
                <a:cs typeface="Arial MT"/>
              </a:rPr>
              <a:t>a</a:t>
            </a:r>
            <a:r>
              <a:rPr sz="1800" spc="-5" dirty="0">
                <a:latin typeface="Arial MT"/>
                <a:cs typeface="Arial MT"/>
              </a:rPr>
              <a:t> </a:t>
            </a:r>
            <a:r>
              <a:rPr sz="1800" spc="45" dirty="0">
                <a:latin typeface="Arial MT"/>
                <a:cs typeface="Arial MT"/>
              </a:rPr>
              <a:t>pl</a:t>
            </a:r>
            <a:r>
              <a:rPr sz="1800" spc="-30" dirty="0">
                <a:latin typeface="Arial MT"/>
                <a:cs typeface="Arial MT"/>
              </a:rPr>
              <a:t>a</a:t>
            </a:r>
            <a:r>
              <a:rPr sz="1800" dirty="0">
                <a:latin typeface="Arial MT"/>
                <a:cs typeface="Arial MT"/>
              </a:rPr>
              <a:t>n</a:t>
            </a:r>
            <a:r>
              <a:rPr sz="1800" spc="-80" dirty="0">
                <a:latin typeface="Arial MT"/>
                <a:cs typeface="Arial MT"/>
              </a:rPr>
              <a:t> </a:t>
            </a:r>
            <a:r>
              <a:rPr sz="1800" spc="45" dirty="0">
                <a:latin typeface="Arial MT"/>
                <a:cs typeface="Arial MT"/>
              </a:rPr>
              <a:t>b</a:t>
            </a:r>
            <a:r>
              <a:rPr sz="1800" spc="-30" dirty="0">
                <a:latin typeface="Arial MT"/>
                <a:cs typeface="Arial MT"/>
              </a:rPr>
              <a:t>e</a:t>
            </a:r>
            <a:r>
              <a:rPr sz="1800" spc="20" dirty="0">
                <a:latin typeface="Arial MT"/>
                <a:cs typeface="Arial MT"/>
              </a:rPr>
              <a:t>f</a:t>
            </a:r>
            <a:r>
              <a:rPr sz="1800" spc="-30" dirty="0">
                <a:latin typeface="Arial MT"/>
                <a:cs typeface="Arial MT"/>
              </a:rPr>
              <a:t>o</a:t>
            </a:r>
            <a:r>
              <a:rPr sz="1800" dirty="0">
                <a:latin typeface="Arial MT"/>
                <a:cs typeface="Arial MT"/>
              </a:rPr>
              <a:t>re</a:t>
            </a:r>
            <a:r>
              <a:rPr sz="1800" spc="-80" dirty="0">
                <a:latin typeface="Arial MT"/>
                <a:cs typeface="Arial MT"/>
              </a:rPr>
              <a:t> </a:t>
            </a:r>
            <a:r>
              <a:rPr sz="1800" dirty="0">
                <a:latin typeface="Arial MT"/>
                <a:cs typeface="Arial MT"/>
              </a:rPr>
              <a:t>m</a:t>
            </a:r>
            <a:r>
              <a:rPr sz="1800" spc="-30" dirty="0">
                <a:latin typeface="Arial MT"/>
                <a:cs typeface="Arial MT"/>
              </a:rPr>
              <a:t>o</a:t>
            </a:r>
            <a:r>
              <a:rPr sz="1800" spc="-80" dirty="0">
                <a:latin typeface="Arial MT"/>
                <a:cs typeface="Arial MT"/>
              </a:rPr>
              <a:t>v</a:t>
            </a:r>
            <a:r>
              <a:rPr sz="1800" spc="-30" dirty="0">
                <a:latin typeface="Arial MT"/>
                <a:cs typeface="Arial MT"/>
              </a:rPr>
              <a:t>i</a:t>
            </a:r>
            <a:r>
              <a:rPr sz="1800" spc="45" dirty="0">
                <a:latin typeface="Arial MT"/>
                <a:cs typeface="Arial MT"/>
              </a:rPr>
              <a:t>n</a:t>
            </a:r>
            <a:r>
              <a:rPr sz="1800" dirty="0">
                <a:latin typeface="Arial MT"/>
                <a:cs typeface="Arial MT"/>
              </a:rPr>
              <a:t>g</a:t>
            </a:r>
            <a:r>
              <a:rPr sz="1800" spc="65" dirty="0">
                <a:latin typeface="Arial MT"/>
                <a:cs typeface="Arial MT"/>
              </a:rPr>
              <a:t> </a:t>
            </a:r>
            <a:r>
              <a:rPr sz="1800" dirty="0">
                <a:latin typeface="Arial MT"/>
                <a:cs typeface="Arial MT"/>
              </a:rPr>
              <a:t>a</a:t>
            </a:r>
            <a:r>
              <a:rPr sz="1800" spc="-5" dirty="0">
                <a:latin typeface="Arial MT"/>
                <a:cs typeface="Arial MT"/>
              </a:rPr>
              <a:t> </a:t>
            </a:r>
            <a:r>
              <a:rPr sz="1800" dirty="0">
                <a:latin typeface="Arial MT"/>
                <a:cs typeface="Arial MT"/>
              </a:rPr>
              <a:t>c</a:t>
            </a:r>
            <a:r>
              <a:rPr sz="1800" spc="-30" dirty="0">
                <a:latin typeface="Arial MT"/>
                <a:cs typeface="Arial MT"/>
              </a:rPr>
              <a:t>a</a:t>
            </a:r>
            <a:r>
              <a:rPr sz="1800" dirty="0">
                <a:latin typeface="Arial MT"/>
                <a:cs typeface="Arial MT"/>
              </a:rPr>
              <a:t>s</a:t>
            </a:r>
            <a:r>
              <a:rPr sz="1800" spc="45" dirty="0">
                <a:latin typeface="Arial MT"/>
                <a:cs typeface="Arial MT"/>
              </a:rPr>
              <a:t>u</a:t>
            </a:r>
            <a:r>
              <a:rPr sz="1800" spc="-30" dirty="0">
                <a:latin typeface="Arial MT"/>
                <a:cs typeface="Arial MT"/>
              </a:rPr>
              <a:t>a</a:t>
            </a:r>
            <a:r>
              <a:rPr sz="1800" spc="45" dirty="0">
                <a:latin typeface="Arial MT"/>
                <a:cs typeface="Arial MT"/>
              </a:rPr>
              <a:t>l</a:t>
            </a:r>
            <a:r>
              <a:rPr sz="1800" spc="20" dirty="0">
                <a:latin typeface="Arial MT"/>
                <a:cs typeface="Arial MT"/>
              </a:rPr>
              <a:t>t</a:t>
            </a:r>
            <a:r>
              <a:rPr sz="1800" dirty="0">
                <a:latin typeface="Arial MT"/>
                <a:cs typeface="Arial MT"/>
              </a:rPr>
              <a:t>y</a:t>
            </a:r>
            <a:endParaRPr sz="1800">
              <a:latin typeface="Arial MT"/>
              <a:cs typeface="Arial MT"/>
            </a:endParaRPr>
          </a:p>
        </p:txBody>
      </p:sp>
      <p:pic>
        <p:nvPicPr>
          <p:cNvPr id="16" name="object 16"/>
          <p:cNvPicPr/>
          <p:nvPr/>
        </p:nvPicPr>
        <p:blipFill>
          <a:blip r:embed="rId8" cstate="print"/>
          <a:stretch>
            <a:fillRect/>
          </a:stretch>
        </p:blipFill>
        <p:spPr>
          <a:xfrm>
            <a:off x="9956418" y="4326712"/>
            <a:ext cx="1173226" cy="1173276"/>
          </a:xfrm>
          <a:prstGeom prst="rect">
            <a:avLst/>
          </a:prstGeom>
        </p:spPr>
      </p:pic>
      <p:sp>
        <p:nvSpPr>
          <p:cNvPr id="17" name="object 17"/>
          <p:cNvSpPr txBox="1">
            <a:spLocks noGrp="1"/>
          </p:cNvSpPr>
          <p:nvPr>
            <p:ph type="sldNum" sz="quarter" idx="7"/>
          </p:nvPr>
        </p:nvSpPr>
        <p:spPr>
          <a:prstGeom prst="rect">
            <a:avLst/>
          </a:prstGeom>
        </p:spPr>
        <p:txBody>
          <a:bodyPr vert="horz" wrap="square" lIns="0" tIns="0" rIns="0" bIns="0" rtlCol="0">
            <a:spAutoFit/>
          </a:bodyPr>
          <a:lstStyle/>
          <a:p>
            <a:pPr marL="12700">
              <a:lnSpc>
                <a:spcPts val="1430"/>
              </a:lnSpc>
            </a:pPr>
            <a:r>
              <a:rPr sz="1575" baseline="2645" dirty="0">
                <a:solidFill>
                  <a:srgbClr val="CD9146"/>
                </a:solidFill>
              </a:rPr>
              <a:t>#TCCC-CPP-PPT-03</a:t>
            </a:r>
            <a:r>
              <a:rPr sz="1575" spc="337" baseline="2645" dirty="0">
                <a:solidFill>
                  <a:srgbClr val="CD9146"/>
                </a:solidFill>
              </a:rPr>
              <a:t> </a:t>
            </a:r>
            <a:r>
              <a:rPr sz="1575" spc="7" baseline="2645" dirty="0">
                <a:solidFill>
                  <a:srgbClr val="CD9146"/>
                </a:solidFill>
              </a:rPr>
              <a:t>08</a:t>
            </a:r>
            <a:r>
              <a:rPr sz="1575" spc="15" baseline="2645" dirty="0">
                <a:solidFill>
                  <a:srgbClr val="CD9146"/>
                </a:solidFill>
              </a:rPr>
              <a:t> </a:t>
            </a:r>
            <a:r>
              <a:rPr sz="1575" spc="-60" baseline="2645" dirty="0">
                <a:solidFill>
                  <a:srgbClr val="CD9146"/>
                </a:solidFill>
              </a:rPr>
              <a:t>AUG</a:t>
            </a:r>
            <a:r>
              <a:rPr sz="1575" spc="112" baseline="2645" dirty="0">
                <a:solidFill>
                  <a:srgbClr val="CD9146"/>
                </a:solidFill>
              </a:rPr>
              <a:t> </a:t>
            </a:r>
            <a:r>
              <a:rPr sz="1575" spc="7" baseline="2645" dirty="0">
                <a:solidFill>
                  <a:srgbClr val="CD9146"/>
                </a:solidFill>
              </a:rPr>
              <a:t>23 </a:t>
            </a:r>
            <a:r>
              <a:rPr sz="1575" spc="427" baseline="2645" dirty="0">
                <a:solidFill>
                  <a:srgbClr val="CD9146"/>
                </a:solidFill>
              </a:rPr>
              <a:t> </a:t>
            </a:r>
            <a:fld id="{81D60167-4931-47E6-BA6A-407CBD079E47}" type="slidenum">
              <a:rPr sz="1200" dirty="0">
                <a:solidFill>
                  <a:srgbClr val="000000"/>
                </a:solidFill>
              </a:rPr>
              <a:t>10</a:t>
            </a:fld>
            <a:endParaRPr sz="12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4073525" y="299338"/>
            <a:ext cx="4060825" cy="335280"/>
          </a:xfrm>
          <a:prstGeom prst="rect">
            <a:avLst/>
          </a:prstGeom>
        </p:spPr>
        <p:txBody>
          <a:bodyPr vert="horz" wrap="square" lIns="0" tIns="16510" rIns="0" bIns="0" rtlCol="0">
            <a:spAutoFit/>
          </a:bodyPr>
          <a:lstStyle/>
          <a:p>
            <a:pPr marL="12700">
              <a:lnSpc>
                <a:spcPct val="100000"/>
              </a:lnSpc>
              <a:spcBef>
                <a:spcPts val="130"/>
              </a:spcBef>
            </a:pPr>
            <a:r>
              <a:rPr sz="2000" b="1" spc="-90" dirty="0">
                <a:solidFill>
                  <a:srgbClr val="756F6F"/>
                </a:solidFill>
                <a:latin typeface="Arial"/>
                <a:cs typeface="Arial"/>
              </a:rPr>
              <a:t>M</a:t>
            </a:r>
            <a:r>
              <a:rPr sz="2000" b="1" spc="45" dirty="0">
                <a:solidFill>
                  <a:srgbClr val="756F6F"/>
                </a:solidFill>
                <a:latin typeface="Arial"/>
                <a:cs typeface="Arial"/>
              </a:rPr>
              <a:t>odu</a:t>
            </a:r>
            <a:r>
              <a:rPr sz="2000" b="1" spc="35" dirty="0">
                <a:solidFill>
                  <a:srgbClr val="756F6F"/>
                </a:solidFill>
                <a:latin typeface="Arial"/>
                <a:cs typeface="Arial"/>
              </a:rPr>
              <a:t>l</a:t>
            </a:r>
            <a:r>
              <a:rPr sz="2000" b="1" spc="15" dirty="0">
                <a:solidFill>
                  <a:srgbClr val="756F6F"/>
                </a:solidFill>
                <a:latin typeface="Arial"/>
                <a:cs typeface="Arial"/>
              </a:rPr>
              <a:t>e</a:t>
            </a:r>
            <a:r>
              <a:rPr sz="2000" b="1" spc="-110" dirty="0">
                <a:solidFill>
                  <a:srgbClr val="756F6F"/>
                </a:solidFill>
                <a:latin typeface="Arial"/>
                <a:cs typeface="Arial"/>
              </a:rPr>
              <a:t> </a:t>
            </a:r>
            <a:r>
              <a:rPr sz="2000" b="1" spc="10" dirty="0">
                <a:solidFill>
                  <a:srgbClr val="756F6F"/>
                </a:solidFill>
                <a:latin typeface="Arial"/>
                <a:cs typeface="Arial"/>
              </a:rPr>
              <a:t>3:</a:t>
            </a:r>
            <a:r>
              <a:rPr sz="2000" b="1" spc="-40" dirty="0">
                <a:solidFill>
                  <a:srgbClr val="756F6F"/>
                </a:solidFill>
                <a:latin typeface="Arial"/>
                <a:cs typeface="Arial"/>
              </a:rPr>
              <a:t> </a:t>
            </a:r>
            <a:r>
              <a:rPr sz="2000" b="1" spc="50" dirty="0">
                <a:solidFill>
                  <a:srgbClr val="756F6F"/>
                </a:solidFill>
                <a:latin typeface="Arial"/>
                <a:cs typeface="Arial"/>
              </a:rPr>
              <a:t>C</a:t>
            </a:r>
            <a:r>
              <a:rPr sz="2000" b="1" spc="15" dirty="0">
                <a:solidFill>
                  <a:srgbClr val="756F6F"/>
                </a:solidFill>
                <a:latin typeface="Arial"/>
                <a:cs typeface="Arial"/>
              </a:rPr>
              <a:t>a</a:t>
            </a:r>
            <a:r>
              <a:rPr sz="2000" b="1" spc="40" dirty="0">
                <a:solidFill>
                  <a:srgbClr val="756F6F"/>
                </a:solidFill>
                <a:latin typeface="Arial"/>
                <a:cs typeface="Arial"/>
              </a:rPr>
              <a:t>r</a:t>
            </a:r>
            <a:r>
              <a:rPr sz="2000" b="1" spc="15" dirty="0">
                <a:solidFill>
                  <a:srgbClr val="756F6F"/>
                </a:solidFill>
                <a:latin typeface="Arial"/>
                <a:cs typeface="Arial"/>
              </a:rPr>
              <a:t>e</a:t>
            </a:r>
            <a:r>
              <a:rPr sz="2000" b="1" spc="-185" dirty="0">
                <a:solidFill>
                  <a:srgbClr val="756F6F"/>
                </a:solidFill>
                <a:latin typeface="Arial"/>
                <a:cs typeface="Arial"/>
              </a:rPr>
              <a:t> </a:t>
            </a:r>
            <a:r>
              <a:rPr sz="2000" b="1" spc="50" dirty="0">
                <a:solidFill>
                  <a:srgbClr val="756F6F"/>
                </a:solidFill>
                <a:latin typeface="Arial"/>
                <a:cs typeface="Arial"/>
              </a:rPr>
              <a:t>U</a:t>
            </a:r>
            <a:r>
              <a:rPr sz="2000" b="1" spc="45" dirty="0">
                <a:solidFill>
                  <a:srgbClr val="756F6F"/>
                </a:solidFill>
                <a:latin typeface="Arial"/>
                <a:cs typeface="Arial"/>
              </a:rPr>
              <a:t>nd</a:t>
            </a:r>
            <a:r>
              <a:rPr sz="2000" b="1" spc="10" dirty="0">
                <a:solidFill>
                  <a:srgbClr val="756F6F"/>
                </a:solidFill>
                <a:latin typeface="Arial"/>
                <a:cs typeface="Arial"/>
              </a:rPr>
              <a:t>er</a:t>
            </a:r>
            <a:r>
              <a:rPr sz="2000" b="1" spc="-150" dirty="0">
                <a:solidFill>
                  <a:srgbClr val="756F6F"/>
                </a:solidFill>
                <a:latin typeface="Arial"/>
                <a:cs typeface="Arial"/>
              </a:rPr>
              <a:t> </a:t>
            </a:r>
            <a:r>
              <a:rPr sz="2000" b="1" spc="45" dirty="0">
                <a:solidFill>
                  <a:srgbClr val="756F6F"/>
                </a:solidFill>
                <a:latin typeface="Arial"/>
                <a:cs typeface="Arial"/>
              </a:rPr>
              <a:t>F</a:t>
            </a:r>
            <a:r>
              <a:rPr sz="2000" b="1" spc="35" dirty="0">
                <a:solidFill>
                  <a:srgbClr val="756F6F"/>
                </a:solidFill>
                <a:latin typeface="Arial"/>
                <a:cs typeface="Arial"/>
              </a:rPr>
              <a:t>i</a:t>
            </a:r>
            <a:r>
              <a:rPr sz="2000" b="1" spc="40" dirty="0">
                <a:solidFill>
                  <a:srgbClr val="756F6F"/>
                </a:solidFill>
                <a:latin typeface="Arial"/>
                <a:cs typeface="Arial"/>
              </a:rPr>
              <a:t>r</a:t>
            </a:r>
            <a:r>
              <a:rPr sz="2000" b="1" spc="15" dirty="0">
                <a:solidFill>
                  <a:srgbClr val="756F6F"/>
                </a:solidFill>
                <a:latin typeface="Arial"/>
                <a:cs typeface="Arial"/>
              </a:rPr>
              <a:t>e</a:t>
            </a:r>
            <a:r>
              <a:rPr sz="2000" b="1" spc="-40" dirty="0">
                <a:solidFill>
                  <a:srgbClr val="756F6F"/>
                </a:solidFill>
                <a:latin typeface="Arial"/>
                <a:cs typeface="Arial"/>
              </a:rPr>
              <a:t>/</a:t>
            </a:r>
            <a:r>
              <a:rPr sz="2000" b="1" spc="45" dirty="0">
                <a:solidFill>
                  <a:srgbClr val="756F6F"/>
                </a:solidFill>
                <a:latin typeface="Arial"/>
                <a:cs typeface="Arial"/>
              </a:rPr>
              <a:t>Th</a:t>
            </a:r>
            <a:r>
              <a:rPr sz="2000" b="1" spc="-35" dirty="0">
                <a:solidFill>
                  <a:srgbClr val="756F6F"/>
                </a:solidFill>
                <a:latin typeface="Arial"/>
                <a:cs typeface="Arial"/>
              </a:rPr>
              <a:t>r</a:t>
            </a:r>
            <a:r>
              <a:rPr sz="2000" b="1" spc="15" dirty="0">
                <a:solidFill>
                  <a:srgbClr val="756F6F"/>
                </a:solidFill>
                <a:latin typeface="Arial"/>
                <a:cs typeface="Arial"/>
              </a:rPr>
              <a:t>e</a:t>
            </a:r>
            <a:r>
              <a:rPr sz="2000" b="1" spc="5" dirty="0">
                <a:solidFill>
                  <a:srgbClr val="756F6F"/>
                </a:solidFill>
                <a:latin typeface="Arial"/>
                <a:cs typeface="Arial"/>
              </a:rPr>
              <a:t>a</a:t>
            </a:r>
            <a:r>
              <a:rPr sz="2000" b="1" spc="10" dirty="0">
                <a:solidFill>
                  <a:srgbClr val="756F6F"/>
                </a:solidFill>
                <a:latin typeface="Arial"/>
                <a:cs typeface="Arial"/>
              </a:rPr>
              <a:t>t</a:t>
            </a:r>
            <a:endParaRPr sz="2000">
              <a:latin typeface="Arial"/>
              <a:cs typeface="Arial"/>
            </a:endParaRPr>
          </a:p>
        </p:txBody>
      </p:sp>
      <p:pic>
        <p:nvPicPr>
          <p:cNvPr id="3" name="object 3"/>
          <p:cNvPicPr/>
          <p:nvPr/>
        </p:nvPicPr>
        <p:blipFill>
          <a:blip r:embed="rId3" cstate="print"/>
          <a:stretch>
            <a:fillRect/>
          </a:stretch>
        </p:blipFill>
        <p:spPr>
          <a:xfrm>
            <a:off x="276225" y="276225"/>
            <a:ext cx="1171575" cy="657225"/>
          </a:xfrm>
          <a:prstGeom prst="rect">
            <a:avLst/>
          </a:prstGeom>
        </p:spPr>
      </p:pic>
      <p:sp>
        <p:nvSpPr>
          <p:cNvPr id="4" name="object 4"/>
          <p:cNvSpPr txBox="1">
            <a:spLocks noGrp="1"/>
          </p:cNvSpPr>
          <p:nvPr>
            <p:ph type="title"/>
          </p:nvPr>
        </p:nvSpPr>
        <p:spPr>
          <a:xfrm>
            <a:off x="1156652" y="724788"/>
            <a:ext cx="9886950" cy="1071245"/>
          </a:xfrm>
          <a:prstGeom prst="rect">
            <a:avLst/>
          </a:prstGeom>
        </p:spPr>
        <p:txBody>
          <a:bodyPr vert="horz" wrap="square" lIns="0" tIns="73025" rIns="0" bIns="0" rtlCol="0">
            <a:spAutoFit/>
          </a:bodyPr>
          <a:lstStyle/>
          <a:p>
            <a:pPr marL="12700" marR="5080" indent="715010">
              <a:lnSpc>
                <a:spcPts val="3910"/>
              </a:lnSpc>
              <a:spcBef>
                <a:spcPts val="575"/>
              </a:spcBef>
            </a:pPr>
            <a:r>
              <a:rPr spc="10" dirty="0">
                <a:solidFill>
                  <a:srgbClr val="000000"/>
                </a:solidFill>
              </a:rPr>
              <a:t>CUF </a:t>
            </a:r>
            <a:r>
              <a:rPr dirty="0">
                <a:solidFill>
                  <a:srgbClr val="000000"/>
                </a:solidFill>
              </a:rPr>
              <a:t>/ </a:t>
            </a:r>
            <a:r>
              <a:rPr spc="-10" dirty="0">
                <a:solidFill>
                  <a:srgbClr val="000000"/>
                </a:solidFill>
              </a:rPr>
              <a:t>THREAT </a:t>
            </a:r>
            <a:r>
              <a:rPr spc="5" dirty="0">
                <a:solidFill>
                  <a:srgbClr val="BB8542"/>
                </a:solidFill>
              </a:rPr>
              <a:t>TREATMENT </a:t>
            </a:r>
            <a:r>
              <a:rPr dirty="0">
                <a:solidFill>
                  <a:srgbClr val="BB8542"/>
                </a:solidFill>
              </a:rPr>
              <a:t>PRIORITY </a:t>
            </a:r>
            <a:r>
              <a:rPr spc="5" dirty="0">
                <a:solidFill>
                  <a:srgbClr val="BB8542"/>
                </a:solidFill>
              </a:rPr>
              <a:t> </a:t>
            </a:r>
            <a:r>
              <a:rPr spc="-25" dirty="0">
                <a:solidFill>
                  <a:srgbClr val="000000"/>
                </a:solidFill>
              </a:rPr>
              <a:t>CASUALTY</a:t>
            </a:r>
            <a:r>
              <a:rPr spc="200" dirty="0">
                <a:solidFill>
                  <a:srgbClr val="000000"/>
                </a:solidFill>
              </a:rPr>
              <a:t> </a:t>
            </a:r>
            <a:r>
              <a:rPr spc="-30" dirty="0">
                <a:solidFill>
                  <a:srgbClr val="BB8542"/>
                </a:solidFill>
              </a:rPr>
              <a:t>SELF-AID</a:t>
            </a:r>
            <a:r>
              <a:rPr spc="150" dirty="0">
                <a:solidFill>
                  <a:srgbClr val="BB8542"/>
                </a:solidFill>
              </a:rPr>
              <a:t> </a:t>
            </a:r>
            <a:r>
              <a:rPr spc="-5" dirty="0">
                <a:solidFill>
                  <a:srgbClr val="000000"/>
                </a:solidFill>
              </a:rPr>
              <a:t>WHEN</a:t>
            </a:r>
            <a:r>
              <a:rPr spc="-15" dirty="0">
                <a:solidFill>
                  <a:srgbClr val="000000"/>
                </a:solidFill>
              </a:rPr>
              <a:t> </a:t>
            </a:r>
            <a:r>
              <a:rPr spc="-35" dirty="0">
                <a:solidFill>
                  <a:srgbClr val="000000"/>
                </a:solidFill>
              </a:rPr>
              <a:t>ABLE</a:t>
            </a:r>
            <a:r>
              <a:rPr spc="114" dirty="0">
                <a:solidFill>
                  <a:srgbClr val="000000"/>
                </a:solidFill>
              </a:rPr>
              <a:t> </a:t>
            </a:r>
            <a:r>
              <a:rPr spc="20" dirty="0">
                <a:solidFill>
                  <a:srgbClr val="000000"/>
                </a:solidFill>
              </a:rPr>
              <a:t>TO</a:t>
            </a:r>
            <a:r>
              <a:rPr spc="-55" dirty="0">
                <a:solidFill>
                  <a:srgbClr val="000000"/>
                </a:solidFill>
              </a:rPr>
              <a:t> </a:t>
            </a:r>
            <a:r>
              <a:rPr spc="10" dirty="0">
                <a:solidFill>
                  <a:srgbClr val="000000"/>
                </a:solidFill>
              </a:rPr>
              <a:t>MOVE</a:t>
            </a:r>
          </a:p>
        </p:txBody>
      </p:sp>
      <p:grpSp>
        <p:nvGrpSpPr>
          <p:cNvPr id="5" name="object 5"/>
          <p:cNvGrpSpPr/>
          <p:nvPr/>
        </p:nvGrpSpPr>
        <p:grpSpPr>
          <a:xfrm>
            <a:off x="428625" y="1781175"/>
            <a:ext cx="9048750" cy="3695700"/>
            <a:chOff x="428625" y="1781175"/>
            <a:chExt cx="9048750" cy="3695700"/>
          </a:xfrm>
        </p:grpSpPr>
        <p:pic>
          <p:nvPicPr>
            <p:cNvPr id="6" name="object 6"/>
            <p:cNvPicPr/>
            <p:nvPr/>
          </p:nvPicPr>
          <p:blipFill>
            <a:blip r:embed="rId4" cstate="print"/>
            <a:stretch>
              <a:fillRect/>
            </a:stretch>
          </p:blipFill>
          <p:spPr>
            <a:xfrm>
              <a:off x="428625" y="3874897"/>
              <a:ext cx="1133475" cy="219075"/>
            </a:xfrm>
            <a:prstGeom prst="rect">
              <a:avLst/>
            </a:prstGeom>
          </p:spPr>
        </p:pic>
        <p:pic>
          <p:nvPicPr>
            <p:cNvPr id="7" name="object 7"/>
            <p:cNvPicPr/>
            <p:nvPr/>
          </p:nvPicPr>
          <p:blipFill>
            <a:blip r:embed="rId5" cstate="print"/>
            <a:stretch>
              <a:fillRect/>
            </a:stretch>
          </p:blipFill>
          <p:spPr>
            <a:xfrm>
              <a:off x="4162425" y="1781175"/>
              <a:ext cx="5314950" cy="3695700"/>
            </a:xfrm>
            <a:prstGeom prst="rect">
              <a:avLst/>
            </a:prstGeom>
          </p:spPr>
        </p:pic>
        <p:pic>
          <p:nvPicPr>
            <p:cNvPr id="8" name="object 8"/>
            <p:cNvPicPr/>
            <p:nvPr/>
          </p:nvPicPr>
          <p:blipFill>
            <a:blip r:embed="rId6" cstate="print"/>
            <a:stretch>
              <a:fillRect/>
            </a:stretch>
          </p:blipFill>
          <p:spPr>
            <a:xfrm>
              <a:off x="742950" y="2152650"/>
              <a:ext cx="3914775" cy="3095625"/>
            </a:xfrm>
            <a:prstGeom prst="rect">
              <a:avLst/>
            </a:prstGeom>
          </p:spPr>
        </p:pic>
      </p:grpSp>
      <p:sp>
        <p:nvSpPr>
          <p:cNvPr id="9" name="object 9"/>
          <p:cNvSpPr txBox="1"/>
          <p:nvPr/>
        </p:nvSpPr>
        <p:spPr>
          <a:xfrm>
            <a:off x="679767" y="5424804"/>
            <a:ext cx="3149600" cy="831215"/>
          </a:xfrm>
          <a:prstGeom prst="rect">
            <a:avLst/>
          </a:prstGeom>
        </p:spPr>
        <p:txBody>
          <a:bodyPr vert="horz" wrap="square" lIns="0" tIns="59690" rIns="0" bIns="0" rtlCol="0">
            <a:spAutoFit/>
          </a:bodyPr>
          <a:lstStyle/>
          <a:p>
            <a:pPr marL="12700" marR="5080">
              <a:lnSpc>
                <a:spcPts val="3010"/>
              </a:lnSpc>
              <a:spcBef>
                <a:spcPts val="470"/>
              </a:spcBef>
            </a:pPr>
            <a:r>
              <a:rPr sz="2750" b="1" spc="10" dirty="0">
                <a:solidFill>
                  <a:srgbClr val="BB8542"/>
                </a:solidFill>
                <a:latin typeface="Arial"/>
                <a:cs typeface="Arial"/>
              </a:rPr>
              <a:t>DIRECT</a:t>
            </a:r>
            <a:r>
              <a:rPr sz="2750" b="1" spc="60" dirty="0">
                <a:solidFill>
                  <a:srgbClr val="BB8542"/>
                </a:solidFill>
                <a:latin typeface="Arial"/>
                <a:cs typeface="Arial"/>
              </a:rPr>
              <a:t> </a:t>
            </a:r>
            <a:r>
              <a:rPr sz="2750" spc="-10" dirty="0">
                <a:latin typeface="Arial MT"/>
                <a:cs typeface="Arial MT"/>
              </a:rPr>
              <a:t>casualty</a:t>
            </a:r>
            <a:r>
              <a:rPr sz="2750" spc="280" dirty="0">
                <a:latin typeface="Arial MT"/>
                <a:cs typeface="Arial MT"/>
              </a:rPr>
              <a:t> </a:t>
            </a:r>
            <a:r>
              <a:rPr sz="2750" dirty="0">
                <a:latin typeface="Arial MT"/>
                <a:cs typeface="Arial MT"/>
              </a:rPr>
              <a:t>to </a:t>
            </a:r>
            <a:r>
              <a:rPr sz="2750" spc="-750" dirty="0">
                <a:latin typeface="Arial MT"/>
                <a:cs typeface="Arial MT"/>
              </a:rPr>
              <a:t> </a:t>
            </a:r>
            <a:r>
              <a:rPr sz="2750" spc="-5" dirty="0">
                <a:latin typeface="Arial MT"/>
                <a:cs typeface="Arial MT"/>
              </a:rPr>
              <a:t>return</a:t>
            </a:r>
            <a:r>
              <a:rPr sz="2750" spc="145" dirty="0">
                <a:latin typeface="Arial MT"/>
                <a:cs typeface="Arial MT"/>
              </a:rPr>
              <a:t> </a:t>
            </a:r>
            <a:r>
              <a:rPr sz="2750" spc="-30" dirty="0">
                <a:latin typeface="Arial MT"/>
                <a:cs typeface="Arial MT"/>
              </a:rPr>
              <a:t>fire,</a:t>
            </a:r>
            <a:r>
              <a:rPr sz="2750" spc="260" dirty="0">
                <a:latin typeface="Arial MT"/>
                <a:cs typeface="Arial MT"/>
              </a:rPr>
              <a:t> </a:t>
            </a:r>
            <a:r>
              <a:rPr sz="2750" b="1" spc="-5" dirty="0">
                <a:latin typeface="Arial"/>
                <a:cs typeface="Arial"/>
              </a:rPr>
              <a:t>if</a:t>
            </a:r>
            <a:r>
              <a:rPr sz="2750" b="1" spc="20" dirty="0">
                <a:latin typeface="Arial"/>
                <a:cs typeface="Arial"/>
              </a:rPr>
              <a:t> able</a:t>
            </a:r>
            <a:endParaRPr sz="2750">
              <a:latin typeface="Arial"/>
              <a:cs typeface="Arial"/>
            </a:endParaRPr>
          </a:p>
        </p:txBody>
      </p:sp>
      <p:sp>
        <p:nvSpPr>
          <p:cNvPr id="10" name="object 10"/>
          <p:cNvSpPr txBox="1"/>
          <p:nvPr/>
        </p:nvSpPr>
        <p:spPr>
          <a:xfrm>
            <a:off x="4984496" y="5424804"/>
            <a:ext cx="4034790" cy="831215"/>
          </a:xfrm>
          <a:prstGeom prst="rect">
            <a:avLst/>
          </a:prstGeom>
        </p:spPr>
        <p:txBody>
          <a:bodyPr vert="horz" wrap="square" lIns="0" tIns="59690" rIns="0" bIns="0" rtlCol="0">
            <a:spAutoFit/>
          </a:bodyPr>
          <a:lstStyle/>
          <a:p>
            <a:pPr marL="12700" marR="5080">
              <a:lnSpc>
                <a:spcPts val="3010"/>
              </a:lnSpc>
              <a:spcBef>
                <a:spcPts val="470"/>
              </a:spcBef>
            </a:pPr>
            <a:r>
              <a:rPr sz="2750" spc="-20" dirty="0">
                <a:latin typeface="Arial MT"/>
                <a:cs typeface="Arial MT"/>
              </a:rPr>
              <a:t>Have</a:t>
            </a:r>
            <a:r>
              <a:rPr sz="2750" spc="-15" dirty="0">
                <a:latin typeface="Arial MT"/>
                <a:cs typeface="Arial MT"/>
              </a:rPr>
              <a:t> casualty</a:t>
            </a:r>
            <a:r>
              <a:rPr sz="2750" spc="-10" dirty="0">
                <a:latin typeface="Arial MT"/>
                <a:cs typeface="Arial MT"/>
              </a:rPr>
              <a:t> </a:t>
            </a:r>
            <a:r>
              <a:rPr sz="2750" b="1" spc="30" dirty="0">
                <a:solidFill>
                  <a:srgbClr val="BB8542"/>
                </a:solidFill>
                <a:latin typeface="Arial"/>
                <a:cs typeface="Arial"/>
              </a:rPr>
              <a:t>move </a:t>
            </a:r>
            <a:r>
              <a:rPr sz="2750" b="1" dirty="0">
                <a:solidFill>
                  <a:srgbClr val="BB8542"/>
                </a:solidFill>
                <a:latin typeface="Arial"/>
                <a:cs typeface="Arial"/>
              </a:rPr>
              <a:t>to </a:t>
            </a:r>
            <a:r>
              <a:rPr sz="2750" b="1" spc="5" dirty="0">
                <a:solidFill>
                  <a:srgbClr val="BB8542"/>
                </a:solidFill>
                <a:latin typeface="Arial"/>
                <a:cs typeface="Arial"/>
              </a:rPr>
              <a:t> </a:t>
            </a:r>
            <a:r>
              <a:rPr sz="2750" b="1" spc="35" dirty="0">
                <a:solidFill>
                  <a:srgbClr val="BB8542"/>
                </a:solidFill>
                <a:latin typeface="Arial"/>
                <a:cs typeface="Arial"/>
              </a:rPr>
              <a:t>cover</a:t>
            </a:r>
            <a:r>
              <a:rPr sz="2750" b="1" spc="-60" dirty="0">
                <a:solidFill>
                  <a:srgbClr val="BB8542"/>
                </a:solidFill>
                <a:latin typeface="Arial"/>
                <a:cs typeface="Arial"/>
              </a:rPr>
              <a:t> </a:t>
            </a:r>
            <a:r>
              <a:rPr sz="2750" spc="5" dirty="0">
                <a:latin typeface="Arial MT"/>
                <a:cs typeface="Arial MT"/>
              </a:rPr>
              <a:t>and</a:t>
            </a:r>
            <a:r>
              <a:rPr sz="2750" spc="70" dirty="0">
                <a:latin typeface="Arial MT"/>
                <a:cs typeface="Arial MT"/>
              </a:rPr>
              <a:t> </a:t>
            </a:r>
            <a:r>
              <a:rPr sz="2750" b="1" spc="25" dirty="0">
                <a:solidFill>
                  <a:srgbClr val="BB8542"/>
                </a:solidFill>
                <a:latin typeface="Arial"/>
                <a:cs typeface="Arial"/>
              </a:rPr>
              <a:t>apply</a:t>
            </a:r>
            <a:r>
              <a:rPr sz="2750" b="1" spc="-5" dirty="0">
                <a:solidFill>
                  <a:srgbClr val="BB8542"/>
                </a:solidFill>
                <a:latin typeface="Arial"/>
                <a:cs typeface="Arial"/>
              </a:rPr>
              <a:t> </a:t>
            </a:r>
            <a:r>
              <a:rPr sz="2750" b="1" spc="10" dirty="0">
                <a:solidFill>
                  <a:srgbClr val="BB8542"/>
                </a:solidFill>
                <a:latin typeface="Arial"/>
                <a:cs typeface="Arial"/>
              </a:rPr>
              <a:t>self-aid</a:t>
            </a:r>
            <a:endParaRPr sz="2750">
              <a:latin typeface="Arial"/>
              <a:cs typeface="Arial"/>
            </a:endParaRPr>
          </a:p>
        </p:txBody>
      </p:sp>
      <p:grpSp>
        <p:nvGrpSpPr>
          <p:cNvPr id="11" name="object 11"/>
          <p:cNvGrpSpPr/>
          <p:nvPr/>
        </p:nvGrpSpPr>
        <p:grpSpPr>
          <a:xfrm>
            <a:off x="3771900" y="3181350"/>
            <a:ext cx="1000125" cy="1370330"/>
            <a:chOff x="3771900" y="3181350"/>
            <a:chExt cx="1000125" cy="1370330"/>
          </a:xfrm>
        </p:grpSpPr>
        <p:pic>
          <p:nvPicPr>
            <p:cNvPr id="12" name="object 12"/>
            <p:cNvPicPr/>
            <p:nvPr/>
          </p:nvPicPr>
          <p:blipFill>
            <a:blip r:embed="rId7" cstate="print"/>
            <a:stretch>
              <a:fillRect/>
            </a:stretch>
          </p:blipFill>
          <p:spPr>
            <a:xfrm>
              <a:off x="4019550" y="4322572"/>
              <a:ext cx="623697" cy="228600"/>
            </a:xfrm>
            <a:prstGeom prst="rect">
              <a:avLst/>
            </a:prstGeom>
          </p:spPr>
        </p:pic>
        <p:sp>
          <p:nvSpPr>
            <p:cNvPr id="13" name="object 13"/>
            <p:cNvSpPr/>
            <p:nvPr/>
          </p:nvSpPr>
          <p:spPr>
            <a:xfrm>
              <a:off x="3771900" y="3181350"/>
              <a:ext cx="1000125" cy="1066800"/>
            </a:xfrm>
            <a:custGeom>
              <a:avLst/>
              <a:gdLst/>
              <a:ahLst/>
              <a:cxnLst/>
              <a:rect l="l" t="t" r="r" b="b"/>
              <a:pathLst>
                <a:path w="1000125" h="1066800">
                  <a:moveTo>
                    <a:pt x="417702" y="0"/>
                  </a:moveTo>
                  <a:lnTo>
                    <a:pt x="417702" y="292862"/>
                  </a:lnTo>
                  <a:lnTo>
                    <a:pt x="0" y="292862"/>
                  </a:lnTo>
                  <a:lnTo>
                    <a:pt x="0" y="773938"/>
                  </a:lnTo>
                  <a:lnTo>
                    <a:pt x="417702" y="773938"/>
                  </a:lnTo>
                  <a:lnTo>
                    <a:pt x="417702" y="1066800"/>
                  </a:lnTo>
                  <a:lnTo>
                    <a:pt x="1000125" y="533400"/>
                  </a:lnTo>
                  <a:lnTo>
                    <a:pt x="417702" y="0"/>
                  </a:lnTo>
                  <a:close/>
                </a:path>
              </a:pathLst>
            </a:custGeom>
            <a:solidFill>
              <a:srgbClr val="000000"/>
            </a:solidFill>
          </p:spPr>
          <p:txBody>
            <a:bodyPr wrap="square" lIns="0" tIns="0" rIns="0" bIns="0" rtlCol="0"/>
            <a:lstStyle/>
            <a:p>
              <a:endParaRPr/>
            </a:p>
          </p:txBody>
        </p:sp>
      </p:grpSp>
      <p:sp>
        <p:nvSpPr>
          <p:cNvPr id="14" name="object 14"/>
          <p:cNvSpPr txBox="1"/>
          <p:nvPr/>
        </p:nvSpPr>
        <p:spPr>
          <a:xfrm>
            <a:off x="9620250" y="4177982"/>
            <a:ext cx="2188845" cy="1555750"/>
          </a:xfrm>
          <a:prstGeom prst="rect">
            <a:avLst/>
          </a:prstGeom>
        </p:spPr>
        <p:txBody>
          <a:bodyPr vert="horz" wrap="square" lIns="0" tIns="15875" rIns="0" bIns="0" rtlCol="0">
            <a:spAutoFit/>
          </a:bodyPr>
          <a:lstStyle/>
          <a:p>
            <a:pPr marL="12700" marR="5080">
              <a:lnSpc>
                <a:spcPct val="100000"/>
              </a:lnSpc>
              <a:spcBef>
                <a:spcPts val="125"/>
              </a:spcBef>
            </a:pPr>
            <a:r>
              <a:rPr sz="2000" i="1" spc="45" dirty="0">
                <a:latin typeface="Arial"/>
                <a:cs typeface="Arial"/>
              </a:rPr>
              <a:t>F</a:t>
            </a:r>
            <a:r>
              <a:rPr sz="2000" i="1" spc="10" dirty="0">
                <a:latin typeface="Arial"/>
                <a:cs typeface="Arial"/>
              </a:rPr>
              <a:t>or</a:t>
            </a:r>
            <a:r>
              <a:rPr sz="2000" i="1" spc="-110" dirty="0">
                <a:latin typeface="Arial"/>
                <a:cs typeface="Arial"/>
              </a:rPr>
              <a:t> </a:t>
            </a:r>
            <a:r>
              <a:rPr sz="2000" i="1" spc="5" dirty="0">
                <a:latin typeface="Arial"/>
                <a:cs typeface="Arial"/>
              </a:rPr>
              <a:t>li</a:t>
            </a:r>
            <a:r>
              <a:rPr sz="2000" i="1" spc="35" dirty="0">
                <a:latin typeface="Arial"/>
                <a:cs typeface="Arial"/>
              </a:rPr>
              <a:t>f</a:t>
            </a:r>
            <a:r>
              <a:rPr sz="2000" i="1" spc="15" dirty="0">
                <a:latin typeface="Arial"/>
                <a:cs typeface="Arial"/>
              </a:rPr>
              <a:t>e</a:t>
            </a:r>
            <a:r>
              <a:rPr sz="2000" i="1" spc="5" dirty="0">
                <a:latin typeface="Arial"/>
                <a:cs typeface="Arial"/>
              </a:rPr>
              <a:t>-</a:t>
            </a:r>
            <a:r>
              <a:rPr sz="2000" i="1" spc="35" dirty="0">
                <a:latin typeface="Arial"/>
                <a:cs typeface="Arial"/>
              </a:rPr>
              <a:t>t</a:t>
            </a:r>
            <a:r>
              <a:rPr sz="2000" i="1" spc="10" dirty="0">
                <a:latin typeface="Arial"/>
                <a:cs typeface="Arial"/>
              </a:rPr>
              <a:t>hre</a:t>
            </a:r>
            <a:r>
              <a:rPr sz="2000" i="1" spc="5" dirty="0">
                <a:latin typeface="Arial"/>
                <a:cs typeface="Arial"/>
              </a:rPr>
              <a:t>a</a:t>
            </a:r>
            <a:r>
              <a:rPr sz="2000" i="1" spc="35" dirty="0">
                <a:latin typeface="Arial"/>
                <a:cs typeface="Arial"/>
              </a:rPr>
              <a:t>t</a:t>
            </a:r>
            <a:r>
              <a:rPr sz="2000" i="1" spc="10" dirty="0">
                <a:latin typeface="Arial"/>
                <a:cs typeface="Arial"/>
              </a:rPr>
              <a:t>eni</a:t>
            </a:r>
            <a:r>
              <a:rPr sz="2000" i="1" dirty="0">
                <a:latin typeface="Arial"/>
                <a:cs typeface="Arial"/>
              </a:rPr>
              <a:t>n</a:t>
            </a:r>
            <a:r>
              <a:rPr sz="2000" i="1" spc="5" dirty="0">
                <a:latin typeface="Arial"/>
                <a:cs typeface="Arial"/>
              </a:rPr>
              <a:t>g  bleeding, </a:t>
            </a:r>
            <a:r>
              <a:rPr sz="2000" i="1" spc="15" dirty="0">
                <a:latin typeface="Arial"/>
                <a:cs typeface="Arial"/>
              </a:rPr>
              <a:t>place a </a:t>
            </a:r>
            <a:r>
              <a:rPr sz="2000" i="1" spc="20" dirty="0">
                <a:latin typeface="Arial"/>
                <a:cs typeface="Arial"/>
              </a:rPr>
              <a:t> </a:t>
            </a:r>
            <a:r>
              <a:rPr sz="2000" i="1" spc="5" dirty="0">
                <a:latin typeface="Arial"/>
                <a:cs typeface="Arial"/>
              </a:rPr>
              <a:t>tourniquet </a:t>
            </a:r>
            <a:r>
              <a:rPr sz="2000" i="1" spc="20" dirty="0">
                <a:latin typeface="Arial"/>
                <a:cs typeface="Arial"/>
              </a:rPr>
              <a:t>(TQ) </a:t>
            </a:r>
            <a:r>
              <a:rPr sz="2000" i="1" spc="25" dirty="0">
                <a:latin typeface="Arial"/>
                <a:cs typeface="Arial"/>
              </a:rPr>
              <a:t> </a:t>
            </a:r>
            <a:r>
              <a:rPr sz="2000" b="1" i="1" spc="-10" dirty="0">
                <a:latin typeface="Arial"/>
                <a:cs typeface="Arial"/>
              </a:rPr>
              <a:t>"high </a:t>
            </a:r>
            <a:r>
              <a:rPr sz="2000" b="1" i="1" dirty="0">
                <a:latin typeface="Arial"/>
                <a:cs typeface="Arial"/>
              </a:rPr>
              <a:t>and </a:t>
            </a:r>
            <a:r>
              <a:rPr sz="2000" b="1" i="1" spc="-10" dirty="0">
                <a:latin typeface="Arial"/>
                <a:cs typeface="Arial"/>
              </a:rPr>
              <a:t>tight" </a:t>
            </a:r>
            <a:r>
              <a:rPr sz="2000" b="1" i="1" spc="-5" dirty="0">
                <a:latin typeface="Arial"/>
                <a:cs typeface="Arial"/>
              </a:rPr>
              <a:t> </a:t>
            </a:r>
            <a:r>
              <a:rPr sz="2000" i="1" spc="15" dirty="0">
                <a:latin typeface="Arial"/>
                <a:cs typeface="Arial"/>
              </a:rPr>
              <a:t>above</a:t>
            </a:r>
            <a:r>
              <a:rPr sz="2000" i="1" spc="-125" dirty="0">
                <a:latin typeface="Arial"/>
                <a:cs typeface="Arial"/>
              </a:rPr>
              <a:t> </a:t>
            </a:r>
            <a:r>
              <a:rPr sz="2000" i="1" spc="20" dirty="0">
                <a:latin typeface="Arial"/>
                <a:cs typeface="Arial"/>
              </a:rPr>
              <a:t>the</a:t>
            </a:r>
            <a:r>
              <a:rPr sz="2000" i="1" spc="-120" dirty="0">
                <a:latin typeface="Arial"/>
                <a:cs typeface="Arial"/>
              </a:rPr>
              <a:t> </a:t>
            </a:r>
            <a:r>
              <a:rPr sz="2000" i="1" spc="5" dirty="0">
                <a:latin typeface="Arial"/>
                <a:cs typeface="Arial"/>
              </a:rPr>
              <a:t>wound</a:t>
            </a:r>
            <a:endParaRPr sz="2000">
              <a:latin typeface="Arial"/>
              <a:cs typeface="Arial"/>
            </a:endParaRPr>
          </a:p>
        </p:txBody>
      </p:sp>
      <p:grpSp>
        <p:nvGrpSpPr>
          <p:cNvPr id="15" name="object 15"/>
          <p:cNvGrpSpPr/>
          <p:nvPr/>
        </p:nvGrpSpPr>
        <p:grpSpPr>
          <a:xfrm>
            <a:off x="9601200" y="2105025"/>
            <a:ext cx="2000250" cy="2009775"/>
            <a:chOff x="9601200" y="2105025"/>
            <a:chExt cx="2000250" cy="2009775"/>
          </a:xfrm>
        </p:grpSpPr>
        <p:pic>
          <p:nvPicPr>
            <p:cNvPr id="16" name="object 16"/>
            <p:cNvPicPr/>
            <p:nvPr/>
          </p:nvPicPr>
          <p:blipFill>
            <a:blip r:embed="rId8" cstate="print"/>
            <a:stretch>
              <a:fillRect/>
            </a:stretch>
          </p:blipFill>
          <p:spPr>
            <a:xfrm>
              <a:off x="9601200" y="2105025"/>
              <a:ext cx="1695450" cy="1485900"/>
            </a:xfrm>
            <a:prstGeom prst="rect">
              <a:avLst/>
            </a:prstGeom>
          </p:spPr>
        </p:pic>
        <p:sp>
          <p:nvSpPr>
            <p:cNvPr id="17" name="object 17"/>
            <p:cNvSpPr/>
            <p:nvPr/>
          </p:nvSpPr>
          <p:spPr>
            <a:xfrm>
              <a:off x="10420350" y="2924174"/>
              <a:ext cx="1114425" cy="1114425"/>
            </a:xfrm>
            <a:custGeom>
              <a:avLst/>
              <a:gdLst/>
              <a:ahLst/>
              <a:cxnLst/>
              <a:rect l="l" t="t" r="r" b="b"/>
              <a:pathLst>
                <a:path w="1114425" h="1114425">
                  <a:moveTo>
                    <a:pt x="1114425" y="557149"/>
                  </a:moveTo>
                  <a:lnTo>
                    <a:pt x="1112431" y="509917"/>
                  </a:lnTo>
                  <a:lnTo>
                    <a:pt x="1112380" y="509600"/>
                  </a:lnTo>
                  <a:lnTo>
                    <a:pt x="1112367" y="509079"/>
                  </a:lnTo>
                  <a:lnTo>
                    <a:pt x="1106551" y="463778"/>
                  </a:lnTo>
                  <a:lnTo>
                    <a:pt x="1106347" y="462140"/>
                  </a:lnTo>
                  <a:lnTo>
                    <a:pt x="1096518" y="416509"/>
                  </a:lnTo>
                  <a:lnTo>
                    <a:pt x="1083043" y="372338"/>
                  </a:lnTo>
                  <a:lnTo>
                    <a:pt x="1066076" y="329806"/>
                  </a:lnTo>
                  <a:lnTo>
                    <a:pt x="1045819" y="289090"/>
                  </a:lnTo>
                  <a:lnTo>
                    <a:pt x="1022413" y="250342"/>
                  </a:lnTo>
                  <a:lnTo>
                    <a:pt x="996022" y="213728"/>
                  </a:lnTo>
                  <a:lnTo>
                    <a:pt x="966838" y="179425"/>
                  </a:lnTo>
                  <a:lnTo>
                    <a:pt x="934999" y="147586"/>
                  </a:lnTo>
                  <a:lnTo>
                    <a:pt x="900696" y="118402"/>
                  </a:lnTo>
                  <a:lnTo>
                    <a:pt x="864082" y="92011"/>
                  </a:lnTo>
                  <a:lnTo>
                    <a:pt x="825334" y="68605"/>
                  </a:lnTo>
                  <a:lnTo>
                    <a:pt x="784618" y="48348"/>
                  </a:lnTo>
                  <a:lnTo>
                    <a:pt x="742086" y="31381"/>
                  </a:lnTo>
                  <a:lnTo>
                    <a:pt x="697915" y="17907"/>
                  </a:lnTo>
                  <a:lnTo>
                    <a:pt x="652284" y="8077"/>
                  </a:lnTo>
                  <a:lnTo>
                    <a:pt x="605345" y="2057"/>
                  </a:lnTo>
                  <a:lnTo>
                    <a:pt x="557276" y="0"/>
                  </a:lnTo>
                  <a:lnTo>
                    <a:pt x="509181" y="2057"/>
                  </a:lnTo>
                  <a:lnTo>
                    <a:pt x="462216" y="8077"/>
                  </a:lnTo>
                  <a:lnTo>
                    <a:pt x="416572" y="17907"/>
                  </a:lnTo>
                  <a:lnTo>
                    <a:pt x="372389" y="31381"/>
                  </a:lnTo>
                  <a:lnTo>
                    <a:pt x="329844" y="48348"/>
                  </a:lnTo>
                  <a:lnTo>
                    <a:pt x="289115" y="68605"/>
                  </a:lnTo>
                  <a:lnTo>
                    <a:pt x="250355" y="92011"/>
                  </a:lnTo>
                  <a:lnTo>
                    <a:pt x="213741" y="118402"/>
                  </a:lnTo>
                  <a:lnTo>
                    <a:pt x="179425" y="147586"/>
                  </a:lnTo>
                  <a:lnTo>
                    <a:pt x="147586" y="179425"/>
                  </a:lnTo>
                  <a:lnTo>
                    <a:pt x="118389" y="213728"/>
                  </a:lnTo>
                  <a:lnTo>
                    <a:pt x="92011" y="250342"/>
                  </a:lnTo>
                  <a:lnTo>
                    <a:pt x="68605" y="289090"/>
                  </a:lnTo>
                  <a:lnTo>
                    <a:pt x="48336" y="329806"/>
                  </a:lnTo>
                  <a:lnTo>
                    <a:pt x="31381" y="372338"/>
                  </a:lnTo>
                  <a:lnTo>
                    <a:pt x="17894" y="416509"/>
                  </a:lnTo>
                  <a:lnTo>
                    <a:pt x="8064" y="462140"/>
                  </a:lnTo>
                  <a:lnTo>
                    <a:pt x="2044" y="509079"/>
                  </a:lnTo>
                  <a:lnTo>
                    <a:pt x="0" y="557149"/>
                  </a:lnTo>
                  <a:lnTo>
                    <a:pt x="2044" y="605243"/>
                  </a:lnTo>
                  <a:lnTo>
                    <a:pt x="8064" y="652208"/>
                  </a:lnTo>
                  <a:lnTo>
                    <a:pt x="17894" y="697852"/>
                  </a:lnTo>
                  <a:lnTo>
                    <a:pt x="31381" y="742035"/>
                  </a:lnTo>
                  <a:lnTo>
                    <a:pt x="48336" y="784580"/>
                  </a:lnTo>
                  <a:lnTo>
                    <a:pt x="68605" y="825309"/>
                  </a:lnTo>
                  <a:lnTo>
                    <a:pt x="92011" y="864069"/>
                  </a:lnTo>
                  <a:lnTo>
                    <a:pt x="118389" y="900684"/>
                  </a:lnTo>
                  <a:lnTo>
                    <a:pt x="147586" y="934999"/>
                  </a:lnTo>
                  <a:lnTo>
                    <a:pt x="179425" y="966838"/>
                  </a:lnTo>
                  <a:lnTo>
                    <a:pt x="213741" y="996035"/>
                  </a:lnTo>
                  <a:lnTo>
                    <a:pt x="250355" y="1022413"/>
                  </a:lnTo>
                  <a:lnTo>
                    <a:pt x="289115" y="1045819"/>
                  </a:lnTo>
                  <a:lnTo>
                    <a:pt x="329844" y="1066088"/>
                  </a:lnTo>
                  <a:lnTo>
                    <a:pt x="372389" y="1083043"/>
                  </a:lnTo>
                  <a:lnTo>
                    <a:pt x="416572" y="1096530"/>
                  </a:lnTo>
                  <a:lnTo>
                    <a:pt x="462216" y="1106360"/>
                  </a:lnTo>
                  <a:lnTo>
                    <a:pt x="509181" y="1112380"/>
                  </a:lnTo>
                  <a:lnTo>
                    <a:pt x="557276" y="1114425"/>
                  </a:lnTo>
                  <a:lnTo>
                    <a:pt x="605345" y="1112380"/>
                  </a:lnTo>
                  <a:lnTo>
                    <a:pt x="652284" y="1106360"/>
                  </a:lnTo>
                  <a:lnTo>
                    <a:pt x="697915" y="1096530"/>
                  </a:lnTo>
                  <a:lnTo>
                    <a:pt x="742086" y="1083043"/>
                  </a:lnTo>
                  <a:lnTo>
                    <a:pt x="784618" y="1066088"/>
                  </a:lnTo>
                  <a:lnTo>
                    <a:pt x="825334" y="1045819"/>
                  </a:lnTo>
                  <a:lnTo>
                    <a:pt x="864082" y="1022413"/>
                  </a:lnTo>
                  <a:lnTo>
                    <a:pt x="900696" y="996035"/>
                  </a:lnTo>
                  <a:lnTo>
                    <a:pt x="934999" y="966838"/>
                  </a:lnTo>
                  <a:lnTo>
                    <a:pt x="966838" y="934999"/>
                  </a:lnTo>
                  <a:lnTo>
                    <a:pt x="996022" y="900684"/>
                  </a:lnTo>
                  <a:lnTo>
                    <a:pt x="1022413" y="864069"/>
                  </a:lnTo>
                  <a:lnTo>
                    <a:pt x="1045819" y="825309"/>
                  </a:lnTo>
                  <a:lnTo>
                    <a:pt x="1066076" y="784580"/>
                  </a:lnTo>
                  <a:lnTo>
                    <a:pt x="1083043" y="742035"/>
                  </a:lnTo>
                  <a:lnTo>
                    <a:pt x="1096518" y="697852"/>
                  </a:lnTo>
                  <a:lnTo>
                    <a:pt x="1106347" y="652208"/>
                  </a:lnTo>
                  <a:lnTo>
                    <a:pt x="1106551" y="650557"/>
                  </a:lnTo>
                  <a:lnTo>
                    <a:pt x="1112367" y="605243"/>
                  </a:lnTo>
                  <a:lnTo>
                    <a:pt x="1112380" y="604761"/>
                  </a:lnTo>
                  <a:lnTo>
                    <a:pt x="1112431" y="604418"/>
                  </a:lnTo>
                  <a:lnTo>
                    <a:pt x="1114425" y="557149"/>
                  </a:lnTo>
                  <a:close/>
                </a:path>
              </a:pathLst>
            </a:custGeom>
            <a:solidFill>
              <a:srgbClr val="FFFFFF"/>
            </a:solidFill>
          </p:spPr>
          <p:txBody>
            <a:bodyPr wrap="square" lIns="0" tIns="0" rIns="0" bIns="0" rtlCol="0"/>
            <a:lstStyle/>
            <a:p>
              <a:endParaRPr/>
            </a:p>
          </p:txBody>
        </p:sp>
        <p:pic>
          <p:nvPicPr>
            <p:cNvPr id="18" name="object 18"/>
            <p:cNvPicPr/>
            <p:nvPr/>
          </p:nvPicPr>
          <p:blipFill>
            <a:blip r:embed="rId9" cstate="print"/>
            <a:stretch>
              <a:fillRect/>
            </a:stretch>
          </p:blipFill>
          <p:spPr>
            <a:xfrm>
              <a:off x="10353675" y="2847975"/>
              <a:ext cx="1247775" cy="1266825"/>
            </a:xfrm>
            <a:prstGeom prst="rect">
              <a:avLst/>
            </a:prstGeom>
          </p:spPr>
        </p:pic>
      </p:grpSp>
      <p:sp>
        <p:nvSpPr>
          <p:cNvPr id="19" name="object 19"/>
          <p:cNvSpPr txBox="1">
            <a:spLocks noGrp="1"/>
          </p:cNvSpPr>
          <p:nvPr>
            <p:ph type="sldNum" sz="quarter" idx="7"/>
          </p:nvPr>
        </p:nvSpPr>
        <p:spPr>
          <a:prstGeom prst="rect">
            <a:avLst/>
          </a:prstGeom>
        </p:spPr>
        <p:txBody>
          <a:bodyPr vert="horz" wrap="square" lIns="0" tIns="0" rIns="0" bIns="0" rtlCol="0">
            <a:spAutoFit/>
          </a:bodyPr>
          <a:lstStyle/>
          <a:p>
            <a:pPr marL="12700">
              <a:lnSpc>
                <a:spcPts val="1430"/>
              </a:lnSpc>
            </a:pPr>
            <a:r>
              <a:rPr sz="1575" baseline="2645" dirty="0">
                <a:solidFill>
                  <a:srgbClr val="CD9146"/>
                </a:solidFill>
              </a:rPr>
              <a:t>#TCCC-CPP-PPT-03</a:t>
            </a:r>
            <a:r>
              <a:rPr sz="1575" spc="337" baseline="2645" dirty="0">
                <a:solidFill>
                  <a:srgbClr val="CD9146"/>
                </a:solidFill>
              </a:rPr>
              <a:t> </a:t>
            </a:r>
            <a:r>
              <a:rPr sz="1575" spc="7" baseline="2645" dirty="0">
                <a:solidFill>
                  <a:srgbClr val="CD9146"/>
                </a:solidFill>
              </a:rPr>
              <a:t>08</a:t>
            </a:r>
            <a:r>
              <a:rPr sz="1575" spc="15" baseline="2645" dirty="0">
                <a:solidFill>
                  <a:srgbClr val="CD9146"/>
                </a:solidFill>
              </a:rPr>
              <a:t> </a:t>
            </a:r>
            <a:r>
              <a:rPr sz="1575" spc="-60" baseline="2645" dirty="0">
                <a:solidFill>
                  <a:srgbClr val="CD9146"/>
                </a:solidFill>
              </a:rPr>
              <a:t>AUG</a:t>
            </a:r>
            <a:r>
              <a:rPr sz="1575" spc="112" baseline="2645" dirty="0">
                <a:solidFill>
                  <a:srgbClr val="CD9146"/>
                </a:solidFill>
              </a:rPr>
              <a:t> </a:t>
            </a:r>
            <a:r>
              <a:rPr sz="1575" spc="7" baseline="2645" dirty="0">
                <a:solidFill>
                  <a:srgbClr val="CD9146"/>
                </a:solidFill>
              </a:rPr>
              <a:t>23 </a:t>
            </a:r>
            <a:r>
              <a:rPr sz="1575" spc="427" baseline="2645" dirty="0">
                <a:solidFill>
                  <a:srgbClr val="CD9146"/>
                </a:solidFill>
              </a:rPr>
              <a:t> </a:t>
            </a:r>
            <a:fld id="{81D60167-4931-47E6-BA6A-407CBD079E47}" type="slidenum">
              <a:rPr sz="1200" dirty="0">
                <a:solidFill>
                  <a:srgbClr val="000000"/>
                </a:solidFill>
              </a:rPr>
              <a:t>11</a:t>
            </a:fld>
            <a:endParaRPr sz="12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4073525" y="299338"/>
            <a:ext cx="4060825" cy="335280"/>
          </a:xfrm>
          <a:prstGeom prst="rect">
            <a:avLst/>
          </a:prstGeom>
        </p:spPr>
        <p:txBody>
          <a:bodyPr vert="horz" wrap="square" lIns="0" tIns="16510" rIns="0" bIns="0" rtlCol="0">
            <a:spAutoFit/>
          </a:bodyPr>
          <a:lstStyle/>
          <a:p>
            <a:pPr marL="12700">
              <a:lnSpc>
                <a:spcPct val="100000"/>
              </a:lnSpc>
              <a:spcBef>
                <a:spcPts val="130"/>
              </a:spcBef>
            </a:pPr>
            <a:r>
              <a:rPr sz="2000" b="1" spc="-90" dirty="0">
                <a:solidFill>
                  <a:srgbClr val="756F6F"/>
                </a:solidFill>
                <a:latin typeface="Arial"/>
                <a:cs typeface="Arial"/>
              </a:rPr>
              <a:t>M</a:t>
            </a:r>
            <a:r>
              <a:rPr sz="2000" b="1" spc="45" dirty="0">
                <a:solidFill>
                  <a:srgbClr val="756F6F"/>
                </a:solidFill>
                <a:latin typeface="Arial"/>
                <a:cs typeface="Arial"/>
              </a:rPr>
              <a:t>odu</a:t>
            </a:r>
            <a:r>
              <a:rPr sz="2000" b="1" spc="35" dirty="0">
                <a:solidFill>
                  <a:srgbClr val="756F6F"/>
                </a:solidFill>
                <a:latin typeface="Arial"/>
                <a:cs typeface="Arial"/>
              </a:rPr>
              <a:t>l</a:t>
            </a:r>
            <a:r>
              <a:rPr sz="2000" b="1" spc="15" dirty="0">
                <a:solidFill>
                  <a:srgbClr val="756F6F"/>
                </a:solidFill>
                <a:latin typeface="Arial"/>
                <a:cs typeface="Arial"/>
              </a:rPr>
              <a:t>e</a:t>
            </a:r>
            <a:r>
              <a:rPr sz="2000" b="1" spc="-110" dirty="0">
                <a:solidFill>
                  <a:srgbClr val="756F6F"/>
                </a:solidFill>
                <a:latin typeface="Arial"/>
                <a:cs typeface="Arial"/>
              </a:rPr>
              <a:t> </a:t>
            </a:r>
            <a:r>
              <a:rPr sz="2000" b="1" spc="10" dirty="0">
                <a:solidFill>
                  <a:srgbClr val="756F6F"/>
                </a:solidFill>
                <a:latin typeface="Arial"/>
                <a:cs typeface="Arial"/>
              </a:rPr>
              <a:t>3:</a:t>
            </a:r>
            <a:r>
              <a:rPr sz="2000" b="1" spc="-40" dirty="0">
                <a:solidFill>
                  <a:srgbClr val="756F6F"/>
                </a:solidFill>
                <a:latin typeface="Arial"/>
                <a:cs typeface="Arial"/>
              </a:rPr>
              <a:t> </a:t>
            </a:r>
            <a:r>
              <a:rPr sz="2000" b="1" spc="50" dirty="0">
                <a:solidFill>
                  <a:srgbClr val="756F6F"/>
                </a:solidFill>
                <a:latin typeface="Arial"/>
                <a:cs typeface="Arial"/>
              </a:rPr>
              <a:t>C</a:t>
            </a:r>
            <a:r>
              <a:rPr sz="2000" b="1" spc="15" dirty="0">
                <a:solidFill>
                  <a:srgbClr val="756F6F"/>
                </a:solidFill>
                <a:latin typeface="Arial"/>
                <a:cs typeface="Arial"/>
              </a:rPr>
              <a:t>a</a:t>
            </a:r>
            <a:r>
              <a:rPr sz="2000" b="1" spc="40" dirty="0">
                <a:solidFill>
                  <a:srgbClr val="756F6F"/>
                </a:solidFill>
                <a:latin typeface="Arial"/>
                <a:cs typeface="Arial"/>
              </a:rPr>
              <a:t>r</a:t>
            </a:r>
            <a:r>
              <a:rPr sz="2000" b="1" spc="15" dirty="0">
                <a:solidFill>
                  <a:srgbClr val="756F6F"/>
                </a:solidFill>
                <a:latin typeface="Arial"/>
                <a:cs typeface="Arial"/>
              </a:rPr>
              <a:t>e</a:t>
            </a:r>
            <a:r>
              <a:rPr sz="2000" b="1" spc="-185" dirty="0">
                <a:solidFill>
                  <a:srgbClr val="756F6F"/>
                </a:solidFill>
                <a:latin typeface="Arial"/>
                <a:cs typeface="Arial"/>
              </a:rPr>
              <a:t> </a:t>
            </a:r>
            <a:r>
              <a:rPr sz="2000" b="1" spc="50" dirty="0">
                <a:solidFill>
                  <a:srgbClr val="756F6F"/>
                </a:solidFill>
                <a:latin typeface="Arial"/>
                <a:cs typeface="Arial"/>
              </a:rPr>
              <a:t>U</a:t>
            </a:r>
            <a:r>
              <a:rPr sz="2000" b="1" spc="45" dirty="0">
                <a:solidFill>
                  <a:srgbClr val="756F6F"/>
                </a:solidFill>
                <a:latin typeface="Arial"/>
                <a:cs typeface="Arial"/>
              </a:rPr>
              <a:t>nd</a:t>
            </a:r>
            <a:r>
              <a:rPr sz="2000" b="1" spc="10" dirty="0">
                <a:solidFill>
                  <a:srgbClr val="756F6F"/>
                </a:solidFill>
                <a:latin typeface="Arial"/>
                <a:cs typeface="Arial"/>
              </a:rPr>
              <a:t>er</a:t>
            </a:r>
            <a:r>
              <a:rPr sz="2000" b="1" spc="-150" dirty="0">
                <a:solidFill>
                  <a:srgbClr val="756F6F"/>
                </a:solidFill>
                <a:latin typeface="Arial"/>
                <a:cs typeface="Arial"/>
              </a:rPr>
              <a:t> </a:t>
            </a:r>
            <a:r>
              <a:rPr sz="2000" b="1" spc="45" dirty="0">
                <a:solidFill>
                  <a:srgbClr val="756F6F"/>
                </a:solidFill>
                <a:latin typeface="Arial"/>
                <a:cs typeface="Arial"/>
              </a:rPr>
              <a:t>F</a:t>
            </a:r>
            <a:r>
              <a:rPr sz="2000" b="1" spc="35" dirty="0">
                <a:solidFill>
                  <a:srgbClr val="756F6F"/>
                </a:solidFill>
                <a:latin typeface="Arial"/>
                <a:cs typeface="Arial"/>
              </a:rPr>
              <a:t>i</a:t>
            </a:r>
            <a:r>
              <a:rPr sz="2000" b="1" spc="40" dirty="0">
                <a:solidFill>
                  <a:srgbClr val="756F6F"/>
                </a:solidFill>
                <a:latin typeface="Arial"/>
                <a:cs typeface="Arial"/>
              </a:rPr>
              <a:t>r</a:t>
            </a:r>
            <a:r>
              <a:rPr sz="2000" b="1" spc="15" dirty="0">
                <a:solidFill>
                  <a:srgbClr val="756F6F"/>
                </a:solidFill>
                <a:latin typeface="Arial"/>
                <a:cs typeface="Arial"/>
              </a:rPr>
              <a:t>e</a:t>
            </a:r>
            <a:r>
              <a:rPr sz="2000" b="1" spc="-40" dirty="0">
                <a:solidFill>
                  <a:srgbClr val="756F6F"/>
                </a:solidFill>
                <a:latin typeface="Arial"/>
                <a:cs typeface="Arial"/>
              </a:rPr>
              <a:t>/</a:t>
            </a:r>
            <a:r>
              <a:rPr sz="2000" b="1" spc="45" dirty="0">
                <a:solidFill>
                  <a:srgbClr val="756F6F"/>
                </a:solidFill>
                <a:latin typeface="Arial"/>
                <a:cs typeface="Arial"/>
              </a:rPr>
              <a:t>Th</a:t>
            </a:r>
            <a:r>
              <a:rPr sz="2000" b="1" spc="-35" dirty="0">
                <a:solidFill>
                  <a:srgbClr val="756F6F"/>
                </a:solidFill>
                <a:latin typeface="Arial"/>
                <a:cs typeface="Arial"/>
              </a:rPr>
              <a:t>r</a:t>
            </a:r>
            <a:r>
              <a:rPr sz="2000" b="1" spc="15" dirty="0">
                <a:solidFill>
                  <a:srgbClr val="756F6F"/>
                </a:solidFill>
                <a:latin typeface="Arial"/>
                <a:cs typeface="Arial"/>
              </a:rPr>
              <a:t>e</a:t>
            </a:r>
            <a:r>
              <a:rPr sz="2000" b="1" spc="5" dirty="0">
                <a:solidFill>
                  <a:srgbClr val="756F6F"/>
                </a:solidFill>
                <a:latin typeface="Arial"/>
                <a:cs typeface="Arial"/>
              </a:rPr>
              <a:t>a</a:t>
            </a:r>
            <a:r>
              <a:rPr sz="2000" b="1" spc="10" dirty="0">
                <a:solidFill>
                  <a:srgbClr val="756F6F"/>
                </a:solidFill>
                <a:latin typeface="Arial"/>
                <a:cs typeface="Arial"/>
              </a:rPr>
              <a:t>t</a:t>
            </a:r>
            <a:endParaRPr sz="2000">
              <a:latin typeface="Arial"/>
              <a:cs typeface="Arial"/>
            </a:endParaRPr>
          </a:p>
        </p:txBody>
      </p:sp>
      <p:pic>
        <p:nvPicPr>
          <p:cNvPr id="3" name="object 3"/>
          <p:cNvPicPr/>
          <p:nvPr/>
        </p:nvPicPr>
        <p:blipFill>
          <a:blip r:embed="rId3" cstate="print"/>
          <a:stretch>
            <a:fillRect/>
          </a:stretch>
        </p:blipFill>
        <p:spPr>
          <a:xfrm>
            <a:off x="276225" y="276225"/>
            <a:ext cx="1171575" cy="657225"/>
          </a:xfrm>
          <a:prstGeom prst="rect">
            <a:avLst/>
          </a:prstGeom>
        </p:spPr>
      </p:pic>
      <p:sp>
        <p:nvSpPr>
          <p:cNvPr id="4" name="object 4"/>
          <p:cNvSpPr txBox="1"/>
          <p:nvPr/>
        </p:nvSpPr>
        <p:spPr>
          <a:xfrm>
            <a:off x="1959991" y="2074481"/>
            <a:ext cx="3789045" cy="918210"/>
          </a:xfrm>
          <a:prstGeom prst="rect">
            <a:avLst/>
          </a:prstGeom>
        </p:spPr>
        <p:txBody>
          <a:bodyPr vert="horz" wrap="square" lIns="0" tIns="50800" rIns="0" bIns="0" rtlCol="0">
            <a:spAutoFit/>
          </a:bodyPr>
          <a:lstStyle/>
          <a:p>
            <a:pPr marL="12700" marR="5080">
              <a:lnSpc>
                <a:spcPts val="2250"/>
              </a:lnSpc>
              <a:spcBef>
                <a:spcPts val="400"/>
              </a:spcBef>
            </a:pPr>
            <a:r>
              <a:rPr sz="2100" b="1" spc="5" dirty="0">
                <a:solidFill>
                  <a:srgbClr val="BB8542"/>
                </a:solidFill>
                <a:latin typeface="Arial"/>
                <a:cs typeface="Arial"/>
              </a:rPr>
              <a:t>STOP </a:t>
            </a:r>
            <a:r>
              <a:rPr sz="2100" b="1" dirty="0">
                <a:solidFill>
                  <a:srgbClr val="BB8542"/>
                </a:solidFill>
                <a:latin typeface="Arial"/>
                <a:cs typeface="Arial"/>
              </a:rPr>
              <a:t>LIFE-THREATENING </a:t>
            </a:r>
            <a:r>
              <a:rPr sz="2100" b="1" spc="5" dirty="0">
                <a:solidFill>
                  <a:srgbClr val="BB8542"/>
                </a:solidFill>
                <a:latin typeface="Arial"/>
                <a:cs typeface="Arial"/>
              </a:rPr>
              <a:t> </a:t>
            </a:r>
            <a:r>
              <a:rPr sz="2100" b="1" dirty="0">
                <a:latin typeface="Arial"/>
                <a:cs typeface="Arial"/>
              </a:rPr>
              <a:t>EXTERNAL</a:t>
            </a:r>
            <a:r>
              <a:rPr sz="2100" b="1" spc="-35" dirty="0">
                <a:latin typeface="Arial"/>
                <a:cs typeface="Arial"/>
              </a:rPr>
              <a:t> </a:t>
            </a:r>
            <a:r>
              <a:rPr sz="2100" b="1" spc="-5" dirty="0">
                <a:latin typeface="Arial"/>
                <a:cs typeface="Arial"/>
              </a:rPr>
              <a:t>HEMORRHAGE</a:t>
            </a:r>
            <a:r>
              <a:rPr sz="2100" b="1" dirty="0">
                <a:latin typeface="Arial"/>
                <a:cs typeface="Arial"/>
              </a:rPr>
              <a:t> </a:t>
            </a:r>
            <a:r>
              <a:rPr sz="2100" spc="-20" dirty="0">
                <a:latin typeface="Arial MT"/>
                <a:cs typeface="Arial MT"/>
              </a:rPr>
              <a:t>(if</a:t>
            </a:r>
            <a:endParaRPr sz="2100">
              <a:latin typeface="Arial MT"/>
              <a:cs typeface="Arial MT"/>
            </a:endParaRPr>
          </a:p>
          <a:p>
            <a:pPr marL="12700">
              <a:lnSpc>
                <a:spcPts val="2225"/>
              </a:lnSpc>
            </a:pPr>
            <a:r>
              <a:rPr sz="2100" spc="-15" dirty="0">
                <a:latin typeface="Arial MT"/>
                <a:cs typeface="Arial MT"/>
              </a:rPr>
              <a:t>tactically</a:t>
            </a:r>
            <a:r>
              <a:rPr sz="2100" spc="55" dirty="0">
                <a:latin typeface="Arial MT"/>
                <a:cs typeface="Arial MT"/>
              </a:rPr>
              <a:t> </a:t>
            </a:r>
            <a:r>
              <a:rPr sz="2100" spc="-25" dirty="0">
                <a:latin typeface="Arial MT"/>
                <a:cs typeface="Arial MT"/>
              </a:rPr>
              <a:t>feasible)</a:t>
            </a:r>
            <a:endParaRPr sz="2100">
              <a:latin typeface="Arial MT"/>
              <a:cs typeface="Arial MT"/>
            </a:endParaRPr>
          </a:p>
        </p:txBody>
      </p:sp>
      <p:sp>
        <p:nvSpPr>
          <p:cNvPr id="5" name="object 5"/>
          <p:cNvSpPr/>
          <p:nvPr/>
        </p:nvSpPr>
        <p:spPr>
          <a:xfrm>
            <a:off x="2514600" y="5657850"/>
            <a:ext cx="8220075" cy="828675"/>
          </a:xfrm>
          <a:custGeom>
            <a:avLst/>
            <a:gdLst/>
            <a:ahLst/>
            <a:cxnLst/>
            <a:rect l="l" t="t" r="r" b="b"/>
            <a:pathLst>
              <a:path w="8220075" h="828675">
                <a:moveTo>
                  <a:pt x="8134604" y="0"/>
                </a:moveTo>
                <a:lnTo>
                  <a:pt x="85470" y="0"/>
                </a:lnTo>
                <a:lnTo>
                  <a:pt x="52185" y="6714"/>
                </a:lnTo>
                <a:lnTo>
                  <a:pt x="25018" y="25023"/>
                </a:lnTo>
                <a:lnTo>
                  <a:pt x="6711" y="52179"/>
                </a:lnTo>
                <a:lnTo>
                  <a:pt x="0" y="85432"/>
                </a:lnTo>
                <a:lnTo>
                  <a:pt x="0" y="743242"/>
                </a:lnTo>
                <a:lnTo>
                  <a:pt x="6711" y="776495"/>
                </a:lnTo>
                <a:lnTo>
                  <a:pt x="25018" y="803651"/>
                </a:lnTo>
                <a:lnTo>
                  <a:pt x="52185" y="821960"/>
                </a:lnTo>
                <a:lnTo>
                  <a:pt x="85470" y="828675"/>
                </a:lnTo>
                <a:lnTo>
                  <a:pt x="8134604" y="828675"/>
                </a:lnTo>
                <a:lnTo>
                  <a:pt x="8167889" y="821960"/>
                </a:lnTo>
                <a:lnTo>
                  <a:pt x="8195056" y="803651"/>
                </a:lnTo>
                <a:lnTo>
                  <a:pt x="8213363" y="776495"/>
                </a:lnTo>
                <a:lnTo>
                  <a:pt x="8220075" y="743242"/>
                </a:lnTo>
                <a:lnTo>
                  <a:pt x="8220075" y="85432"/>
                </a:lnTo>
                <a:lnTo>
                  <a:pt x="8213363" y="52179"/>
                </a:lnTo>
                <a:lnTo>
                  <a:pt x="8195056" y="25023"/>
                </a:lnTo>
                <a:lnTo>
                  <a:pt x="8167889" y="6714"/>
                </a:lnTo>
                <a:lnTo>
                  <a:pt x="8134604" y="0"/>
                </a:lnTo>
                <a:close/>
              </a:path>
            </a:pathLst>
          </a:custGeom>
          <a:solidFill>
            <a:srgbClr val="FFF5D2"/>
          </a:solidFill>
        </p:spPr>
        <p:txBody>
          <a:bodyPr wrap="square" lIns="0" tIns="0" rIns="0" bIns="0" rtlCol="0"/>
          <a:lstStyle/>
          <a:p>
            <a:endParaRPr/>
          </a:p>
        </p:txBody>
      </p:sp>
      <p:sp>
        <p:nvSpPr>
          <p:cNvPr id="6" name="object 6"/>
          <p:cNvSpPr txBox="1"/>
          <p:nvPr/>
        </p:nvSpPr>
        <p:spPr>
          <a:xfrm>
            <a:off x="3569334" y="5786120"/>
            <a:ext cx="7012940" cy="594360"/>
          </a:xfrm>
          <a:prstGeom prst="rect">
            <a:avLst/>
          </a:prstGeom>
        </p:spPr>
        <p:txBody>
          <a:bodyPr vert="horz" wrap="square" lIns="0" tIns="16510" rIns="0" bIns="0" rtlCol="0">
            <a:spAutoFit/>
          </a:bodyPr>
          <a:lstStyle/>
          <a:p>
            <a:pPr marL="36830">
              <a:lnSpc>
                <a:spcPts val="2340"/>
              </a:lnSpc>
              <a:spcBef>
                <a:spcPts val="130"/>
              </a:spcBef>
            </a:pPr>
            <a:r>
              <a:rPr sz="2000" b="1" spc="35" dirty="0">
                <a:solidFill>
                  <a:srgbClr val="901727"/>
                </a:solidFill>
                <a:latin typeface="Arial"/>
                <a:cs typeface="Arial"/>
              </a:rPr>
              <a:t>I</a:t>
            </a:r>
            <a:r>
              <a:rPr sz="2000" b="1" spc="-95" dirty="0">
                <a:solidFill>
                  <a:srgbClr val="901727"/>
                </a:solidFill>
                <a:latin typeface="Arial"/>
                <a:cs typeface="Arial"/>
              </a:rPr>
              <a:t>M</a:t>
            </a:r>
            <a:r>
              <a:rPr sz="2000" b="1" spc="20" dirty="0">
                <a:solidFill>
                  <a:srgbClr val="901727"/>
                </a:solidFill>
                <a:latin typeface="Arial"/>
                <a:cs typeface="Arial"/>
              </a:rPr>
              <a:t>P</a:t>
            </a:r>
            <a:r>
              <a:rPr sz="2000" b="1" spc="10" dirty="0">
                <a:solidFill>
                  <a:srgbClr val="901727"/>
                </a:solidFill>
                <a:latin typeface="Arial"/>
                <a:cs typeface="Arial"/>
              </a:rPr>
              <a:t>O</a:t>
            </a:r>
            <a:r>
              <a:rPr sz="2000" b="1" spc="50" dirty="0">
                <a:solidFill>
                  <a:srgbClr val="901727"/>
                </a:solidFill>
                <a:latin typeface="Arial"/>
                <a:cs typeface="Arial"/>
              </a:rPr>
              <a:t>R</a:t>
            </a:r>
            <a:r>
              <a:rPr sz="2000" b="1" spc="120" dirty="0">
                <a:solidFill>
                  <a:srgbClr val="901727"/>
                </a:solidFill>
                <a:latin typeface="Arial"/>
                <a:cs typeface="Arial"/>
              </a:rPr>
              <a:t>T</a:t>
            </a:r>
            <a:r>
              <a:rPr sz="2000" b="1" spc="-25" dirty="0">
                <a:solidFill>
                  <a:srgbClr val="901727"/>
                </a:solidFill>
                <a:latin typeface="Arial"/>
                <a:cs typeface="Arial"/>
              </a:rPr>
              <a:t>A</a:t>
            </a:r>
            <a:r>
              <a:rPr sz="2000" b="1" spc="50" dirty="0">
                <a:solidFill>
                  <a:srgbClr val="901727"/>
                </a:solidFill>
                <a:latin typeface="Arial"/>
                <a:cs typeface="Arial"/>
              </a:rPr>
              <a:t>N</a:t>
            </a:r>
            <a:r>
              <a:rPr sz="2000" b="1" spc="15" dirty="0">
                <a:solidFill>
                  <a:srgbClr val="901727"/>
                </a:solidFill>
                <a:latin typeface="Arial"/>
                <a:cs typeface="Arial"/>
              </a:rPr>
              <a:t>T</a:t>
            </a:r>
            <a:r>
              <a:rPr sz="2000" b="1" spc="-130" dirty="0">
                <a:solidFill>
                  <a:srgbClr val="901727"/>
                </a:solidFill>
                <a:latin typeface="Arial"/>
                <a:cs typeface="Arial"/>
              </a:rPr>
              <a:t> </a:t>
            </a:r>
            <a:r>
              <a:rPr sz="2000" b="1" spc="50" dirty="0">
                <a:latin typeface="Arial"/>
                <a:cs typeface="Arial"/>
              </a:rPr>
              <a:t>C</a:t>
            </a:r>
            <a:r>
              <a:rPr sz="2000" b="1" spc="20" dirty="0">
                <a:latin typeface="Arial"/>
                <a:cs typeface="Arial"/>
              </a:rPr>
              <a:t>O</a:t>
            </a:r>
            <a:r>
              <a:rPr sz="2000" b="1" spc="45" dirty="0">
                <a:latin typeface="Arial"/>
                <a:cs typeface="Arial"/>
              </a:rPr>
              <a:t>N</a:t>
            </a:r>
            <a:r>
              <a:rPr sz="2000" b="1" spc="20" dirty="0">
                <a:latin typeface="Arial"/>
                <a:cs typeface="Arial"/>
              </a:rPr>
              <a:t>S</a:t>
            </a:r>
            <a:r>
              <a:rPr sz="2000" b="1" spc="-40" dirty="0">
                <a:latin typeface="Arial"/>
                <a:cs typeface="Arial"/>
              </a:rPr>
              <a:t>I</a:t>
            </a:r>
            <a:r>
              <a:rPr sz="2000" b="1" spc="50" dirty="0">
                <a:latin typeface="Arial"/>
                <a:cs typeface="Arial"/>
              </a:rPr>
              <a:t>D</a:t>
            </a:r>
            <a:r>
              <a:rPr sz="2000" b="1" spc="15" dirty="0">
                <a:latin typeface="Arial"/>
                <a:cs typeface="Arial"/>
              </a:rPr>
              <a:t>E</a:t>
            </a:r>
            <a:r>
              <a:rPr sz="2000" b="1" spc="-25" dirty="0">
                <a:latin typeface="Arial"/>
                <a:cs typeface="Arial"/>
              </a:rPr>
              <a:t>RA</a:t>
            </a:r>
            <a:r>
              <a:rPr sz="2000" b="1" spc="45" dirty="0">
                <a:latin typeface="Arial"/>
                <a:cs typeface="Arial"/>
              </a:rPr>
              <a:t>T</a:t>
            </a:r>
            <a:r>
              <a:rPr sz="2000" b="1" spc="-35" dirty="0">
                <a:latin typeface="Arial"/>
                <a:cs typeface="Arial"/>
              </a:rPr>
              <a:t>I</a:t>
            </a:r>
            <a:r>
              <a:rPr sz="2000" b="1" spc="20" dirty="0">
                <a:latin typeface="Arial"/>
                <a:cs typeface="Arial"/>
              </a:rPr>
              <a:t>O</a:t>
            </a:r>
            <a:r>
              <a:rPr sz="2000" b="1" spc="-10" dirty="0">
                <a:latin typeface="Arial"/>
                <a:cs typeface="Arial"/>
              </a:rPr>
              <a:t>N</a:t>
            </a:r>
            <a:r>
              <a:rPr sz="2000" b="1" spc="10" dirty="0">
                <a:solidFill>
                  <a:srgbClr val="2D3334"/>
                </a:solidFill>
                <a:latin typeface="Arial"/>
                <a:cs typeface="Arial"/>
              </a:rPr>
              <a:t>:</a:t>
            </a:r>
            <a:endParaRPr sz="2000">
              <a:latin typeface="Arial"/>
              <a:cs typeface="Arial"/>
            </a:endParaRPr>
          </a:p>
          <a:p>
            <a:pPr marL="12700">
              <a:lnSpc>
                <a:spcPts val="2100"/>
              </a:lnSpc>
            </a:pPr>
            <a:r>
              <a:rPr sz="1800" spc="-30" dirty="0">
                <a:latin typeface="Arial MT"/>
                <a:cs typeface="Arial MT"/>
              </a:rPr>
              <a:t>Co</a:t>
            </a:r>
            <a:r>
              <a:rPr sz="1800" spc="45" dirty="0">
                <a:latin typeface="Arial MT"/>
                <a:cs typeface="Arial MT"/>
              </a:rPr>
              <a:t>n</a:t>
            </a:r>
            <a:r>
              <a:rPr sz="1800" spc="20" dirty="0">
                <a:latin typeface="Arial MT"/>
                <a:cs typeface="Arial MT"/>
              </a:rPr>
              <a:t>t</a:t>
            </a:r>
            <a:r>
              <a:rPr sz="1800" spc="-30" dirty="0">
                <a:latin typeface="Arial MT"/>
                <a:cs typeface="Arial MT"/>
              </a:rPr>
              <a:t>i</a:t>
            </a:r>
            <a:r>
              <a:rPr sz="1800" spc="45" dirty="0">
                <a:latin typeface="Arial MT"/>
                <a:cs typeface="Arial MT"/>
              </a:rPr>
              <a:t>nu</a:t>
            </a:r>
            <a:r>
              <a:rPr sz="1800" spc="-30" dirty="0">
                <a:latin typeface="Arial MT"/>
                <a:cs typeface="Arial MT"/>
              </a:rPr>
              <a:t>o</a:t>
            </a:r>
            <a:r>
              <a:rPr sz="1800" spc="45" dirty="0">
                <a:latin typeface="Arial MT"/>
                <a:cs typeface="Arial MT"/>
              </a:rPr>
              <a:t>u</a:t>
            </a:r>
            <a:r>
              <a:rPr sz="1800" dirty="0">
                <a:latin typeface="Arial MT"/>
                <a:cs typeface="Arial MT"/>
              </a:rPr>
              <a:t>s</a:t>
            </a:r>
            <a:r>
              <a:rPr sz="1800" spc="45" dirty="0">
                <a:latin typeface="Arial MT"/>
                <a:cs typeface="Arial MT"/>
              </a:rPr>
              <a:t>l</a:t>
            </a:r>
            <a:r>
              <a:rPr sz="1800" dirty="0">
                <a:latin typeface="Arial MT"/>
                <a:cs typeface="Arial MT"/>
              </a:rPr>
              <a:t>y</a:t>
            </a:r>
            <a:r>
              <a:rPr sz="1800" spc="-204" dirty="0">
                <a:latin typeface="Arial MT"/>
                <a:cs typeface="Arial MT"/>
              </a:rPr>
              <a:t> </a:t>
            </a:r>
            <a:r>
              <a:rPr sz="1800" spc="-30" dirty="0">
                <a:latin typeface="Arial MT"/>
                <a:cs typeface="Arial MT"/>
              </a:rPr>
              <a:t>a</a:t>
            </a:r>
            <a:r>
              <a:rPr sz="1800" dirty="0">
                <a:latin typeface="Arial MT"/>
                <a:cs typeface="Arial MT"/>
              </a:rPr>
              <a:t>ss</a:t>
            </a:r>
            <a:r>
              <a:rPr sz="1800" spc="-30" dirty="0">
                <a:latin typeface="Arial MT"/>
                <a:cs typeface="Arial MT"/>
              </a:rPr>
              <a:t>e</a:t>
            </a:r>
            <a:r>
              <a:rPr sz="1800" dirty="0">
                <a:latin typeface="Arial MT"/>
                <a:cs typeface="Arial MT"/>
              </a:rPr>
              <a:t>ss</a:t>
            </a:r>
            <a:r>
              <a:rPr sz="1800" spc="90" dirty="0">
                <a:latin typeface="Arial MT"/>
                <a:cs typeface="Arial MT"/>
              </a:rPr>
              <a:t> </a:t>
            </a:r>
            <a:r>
              <a:rPr sz="1800" dirty="0">
                <a:latin typeface="Arial MT"/>
                <a:cs typeface="Arial MT"/>
              </a:rPr>
              <a:t>r</a:t>
            </a:r>
            <a:r>
              <a:rPr sz="1800" spc="-30" dirty="0">
                <a:latin typeface="Arial MT"/>
                <a:cs typeface="Arial MT"/>
              </a:rPr>
              <a:t>i</a:t>
            </a:r>
            <a:r>
              <a:rPr sz="1800" dirty="0">
                <a:latin typeface="Arial MT"/>
                <a:cs typeface="Arial MT"/>
              </a:rPr>
              <a:t>sks</a:t>
            </a:r>
            <a:r>
              <a:rPr sz="1800" spc="15" dirty="0">
                <a:latin typeface="Arial MT"/>
                <a:cs typeface="Arial MT"/>
              </a:rPr>
              <a:t> </a:t>
            </a:r>
            <a:r>
              <a:rPr sz="1800" spc="-30" dirty="0">
                <a:latin typeface="Arial MT"/>
                <a:cs typeface="Arial MT"/>
              </a:rPr>
              <a:t>a</a:t>
            </a:r>
            <a:r>
              <a:rPr sz="1800" spc="45" dirty="0">
                <a:latin typeface="Arial MT"/>
                <a:cs typeface="Arial MT"/>
              </a:rPr>
              <a:t>n</a:t>
            </a:r>
            <a:r>
              <a:rPr sz="1800" dirty="0">
                <a:latin typeface="Arial MT"/>
                <a:cs typeface="Arial MT"/>
              </a:rPr>
              <a:t>d</a:t>
            </a:r>
            <a:r>
              <a:rPr sz="1800" spc="-80" dirty="0">
                <a:latin typeface="Arial MT"/>
                <a:cs typeface="Arial MT"/>
              </a:rPr>
              <a:t> </a:t>
            </a:r>
            <a:r>
              <a:rPr sz="1800" dirty="0">
                <a:latin typeface="Arial MT"/>
                <a:cs typeface="Arial MT"/>
              </a:rPr>
              <a:t>m</a:t>
            </a:r>
            <a:r>
              <a:rPr sz="1800" spc="-30" dirty="0">
                <a:latin typeface="Arial MT"/>
                <a:cs typeface="Arial MT"/>
              </a:rPr>
              <a:t>a</a:t>
            </a:r>
            <a:r>
              <a:rPr sz="1800" dirty="0">
                <a:latin typeface="Arial MT"/>
                <a:cs typeface="Arial MT"/>
              </a:rPr>
              <a:t>ke</a:t>
            </a:r>
            <a:r>
              <a:rPr sz="1800" spc="65" dirty="0">
                <a:latin typeface="Arial MT"/>
                <a:cs typeface="Arial MT"/>
              </a:rPr>
              <a:t> </a:t>
            </a:r>
            <a:r>
              <a:rPr sz="1800" dirty="0">
                <a:latin typeface="Arial MT"/>
                <a:cs typeface="Arial MT"/>
              </a:rPr>
              <a:t>a</a:t>
            </a:r>
            <a:r>
              <a:rPr sz="1800" spc="-5" dirty="0">
                <a:latin typeface="Arial MT"/>
                <a:cs typeface="Arial MT"/>
              </a:rPr>
              <a:t> </a:t>
            </a:r>
            <a:r>
              <a:rPr sz="1800" spc="45" dirty="0">
                <a:latin typeface="Arial MT"/>
                <a:cs typeface="Arial MT"/>
              </a:rPr>
              <a:t>pl</a:t>
            </a:r>
            <a:r>
              <a:rPr sz="1800" spc="-30" dirty="0">
                <a:latin typeface="Arial MT"/>
                <a:cs typeface="Arial MT"/>
              </a:rPr>
              <a:t>a</a:t>
            </a:r>
            <a:r>
              <a:rPr sz="1800" dirty="0">
                <a:latin typeface="Arial MT"/>
                <a:cs typeface="Arial MT"/>
              </a:rPr>
              <a:t>n</a:t>
            </a:r>
            <a:r>
              <a:rPr sz="1800" spc="-80" dirty="0">
                <a:latin typeface="Arial MT"/>
                <a:cs typeface="Arial MT"/>
              </a:rPr>
              <a:t> </a:t>
            </a:r>
            <a:r>
              <a:rPr sz="1800" spc="45" dirty="0">
                <a:latin typeface="Arial MT"/>
                <a:cs typeface="Arial MT"/>
              </a:rPr>
              <a:t>b</a:t>
            </a:r>
            <a:r>
              <a:rPr sz="1800" spc="-30" dirty="0">
                <a:latin typeface="Arial MT"/>
                <a:cs typeface="Arial MT"/>
              </a:rPr>
              <a:t>e</a:t>
            </a:r>
            <a:r>
              <a:rPr sz="1800" spc="20" dirty="0">
                <a:latin typeface="Arial MT"/>
                <a:cs typeface="Arial MT"/>
              </a:rPr>
              <a:t>f</a:t>
            </a:r>
            <a:r>
              <a:rPr sz="1800" spc="-30" dirty="0">
                <a:latin typeface="Arial MT"/>
                <a:cs typeface="Arial MT"/>
              </a:rPr>
              <a:t>o</a:t>
            </a:r>
            <a:r>
              <a:rPr sz="1800" dirty="0">
                <a:latin typeface="Arial MT"/>
                <a:cs typeface="Arial MT"/>
              </a:rPr>
              <a:t>re</a:t>
            </a:r>
            <a:r>
              <a:rPr sz="1800" spc="-80" dirty="0">
                <a:latin typeface="Arial MT"/>
                <a:cs typeface="Arial MT"/>
              </a:rPr>
              <a:t> </a:t>
            </a:r>
            <a:r>
              <a:rPr sz="1800" dirty="0">
                <a:latin typeface="Arial MT"/>
                <a:cs typeface="Arial MT"/>
              </a:rPr>
              <a:t>m</a:t>
            </a:r>
            <a:r>
              <a:rPr sz="1800" spc="-30" dirty="0">
                <a:latin typeface="Arial MT"/>
                <a:cs typeface="Arial MT"/>
              </a:rPr>
              <a:t>o</a:t>
            </a:r>
            <a:r>
              <a:rPr sz="1800" spc="-80" dirty="0">
                <a:latin typeface="Arial MT"/>
                <a:cs typeface="Arial MT"/>
              </a:rPr>
              <a:t>v</a:t>
            </a:r>
            <a:r>
              <a:rPr sz="1800" spc="-30" dirty="0">
                <a:latin typeface="Arial MT"/>
                <a:cs typeface="Arial MT"/>
              </a:rPr>
              <a:t>i</a:t>
            </a:r>
            <a:r>
              <a:rPr sz="1800" spc="45" dirty="0">
                <a:latin typeface="Arial MT"/>
                <a:cs typeface="Arial MT"/>
              </a:rPr>
              <a:t>n</a:t>
            </a:r>
            <a:r>
              <a:rPr sz="1800" dirty="0">
                <a:latin typeface="Arial MT"/>
                <a:cs typeface="Arial MT"/>
              </a:rPr>
              <a:t>g</a:t>
            </a:r>
            <a:r>
              <a:rPr sz="1800" spc="65" dirty="0">
                <a:latin typeface="Arial MT"/>
                <a:cs typeface="Arial MT"/>
              </a:rPr>
              <a:t> </a:t>
            </a:r>
            <a:r>
              <a:rPr sz="1800" dirty="0">
                <a:latin typeface="Arial MT"/>
                <a:cs typeface="Arial MT"/>
              </a:rPr>
              <a:t>a</a:t>
            </a:r>
            <a:r>
              <a:rPr sz="1800" spc="-5" dirty="0">
                <a:latin typeface="Arial MT"/>
                <a:cs typeface="Arial MT"/>
              </a:rPr>
              <a:t> </a:t>
            </a:r>
            <a:r>
              <a:rPr sz="1800" dirty="0">
                <a:latin typeface="Arial MT"/>
                <a:cs typeface="Arial MT"/>
              </a:rPr>
              <a:t>c</a:t>
            </a:r>
            <a:r>
              <a:rPr sz="1800" spc="-30" dirty="0">
                <a:latin typeface="Arial MT"/>
                <a:cs typeface="Arial MT"/>
              </a:rPr>
              <a:t>a</a:t>
            </a:r>
            <a:r>
              <a:rPr sz="1800" dirty="0">
                <a:latin typeface="Arial MT"/>
                <a:cs typeface="Arial MT"/>
              </a:rPr>
              <a:t>s</a:t>
            </a:r>
            <a:r>
              <a:rPr sz="1800" spc="45" dirty="0">
                <a:latin typeface="Arial MT"/>
                <a:cs typeface="Arial MT"/>
              </a:rPr>
              <a:t>u</a:t>
            </a:r>
            <a:r>
              <a:rPr sz="1800" spc="-30" dirty="0">
                <a:latin typeface="Arial MT"/>
                <a:cs typeface="Arial MT"/>
              </a:rPr>
              <a:t>a</a:t>
            </a:r>
            <a:r>
              <a:rPr sz="1800" spc="45" dirty="0">
                <a:latin typeface="Arial MT"/>
                <a:cs typeface="Arial MT"/>
              </a:rPr>
              <a:t>l</a:t>
            </a:r>
            <a:r>
              <a:rPr sz="1800" spc="20" dirty="0">
                <a:latin typeface="Arial MT"/>
                <a:cs typeface="Arial MT"/>
              </a:rPr>
              <a:t>t</a:t>
            </a:r>
            <a:r>
              <a:rPr sz="1800" dirty="0">
                <a:latin typeface="Arial MT"/>
                <a:cs typeface="Arial MT"/>
              </a:rPr>
              <a:t>y</a:t>
            </a:r>
            <a:endParaRPr sz="1800">
              <a:latin typeface="Arial MT"/>
              <a:cs typeface="Arial MT"/>
            </a:endParaRPr>
          </a:p>
        </p:txBody>
      </p:sp>
      <p:pic>
        <p:nvPicPr>
          <p:cNvPr id="7" name="object 7"/>
          <p:cNvPicPr/>
          <p:nvPr/>
        </p:nvPicPr>
        <p:blipFill>
          <a:blip r:embed="rId4" cstate="print"/>
          <a:stretch>
            <a:fillRect/>
          </a:stretch>
        </p:blipFill>
        <p:spPr>
          <a:xfrm>
            <a:off x="2743200" y="5819775"/>
            <a:ext cx="638175" cy="485775"/>
          </a:xfrm>
          <a:prstGeom prst="rect">
            <a:avLst/>
          </a:prstGeom>
        </p:spPr>
      </p:pic>
      <p:sp>
        <p:nvSpPr>
          <p:cNvPr id="8" name="object 8"/>
          <p:cNvSpPr/>
          <p:nvPr/>
        </p:nvSpPr>
        <p:spPr>
          <a:xfrm>
            <a:off x="6086475" y="2209800"/>
            <a:ext cx="0" cy="3171825"/>
          </a:xfrm>
          <a:custGeom>
            <a:avLst/>
            <a:gdLst/>
            <a:ahLst/>
            <a:cxnLst/>
            <a:rect l="l" t="t" r="r" b="b"/>
            <a:pathLst>
              <a:path h="3171825">
                <a:moveTo>
                  <a:pt x="0" y="0"/>
                </a:moveTo>
                <a:lnTo>
                  <a:pt x="0" y="3171316"/>
                </a:lnTo>
              </a:path>
            </a:pathLst>
          </a:custGeom>
          <a:ln w="38100">
            <a:solidFill>
              <a:srgbClr val="888888"/>
            </a:solidFill>
            <a:prstDash val="dot"/>
          </a:ln>
        </p:spPr>
        <p:txBody>
          <a:bodyPr wrap="square" lIns="0" tIns="0" rIns="0" bIns="0" rtlCol="0"/>
          <a:lstStyle/>
          <a:p>
            <a:endParaRPr/>
          </a:p>
        </p:txBody>
      </p:sp>
      <p:sp>
        <p:nvSpPr>
          <p:cNvPr id="9" name="object 9"/>
          <p:cNvSpPr txBox="1">
            <a:spLocks noGrp="1"/>
          </p:cNvSpPr>
          <p:nvPr>
            <p:ph type="title"/>
          </p:nvPr>
        </p:nvSpPr>
        <p:spPr>
          <a:xfrm>
            <a:off x="403542" y="712724"/>
            <a:ext cx="11392535" cy="1071245"/>
          </a:xfrm>
          <a:prstGeom prst="rect">
            <a:avLst/>
          </a:prstGeom>
        </p:spPr>
        <p:txBody>
          <a:bodyPr vert="horz" wrap="square" lIns="0" tIns="73025" rIns="0" bIns="0" rtlCol="0">
            <a:spAutoFit/>
          </a:bodyPr>
          <a:lstStyle/>
          <a:p>
            <a:pPr marL="12700" marR="5080" indent="2449830">
              <a:lnSpc>
                <a:spcPts val="3910"/>
              </a:lnSpc>
              <a:spcBef>
                <a:spcPts val="575"/>
              </a:spcBef>
            </a:pPr>
            <a:r>
              <a:rPr spc="-20" dirty="0">
                <a:solidFill>
                  <a:srgbClr val="000000"/>
                </a:solidFill>
              </a:rPr>
              <a:t>CARE</a:t>
            </a:r>
            <a:r>
              <a:rPr spc="40" dirty="0">
                <a:solidFill>
                  <a:srgbClr val="000000"/>
                </a:solidFill>
              </a:rPr>
              <a:t> </a:t>
            </a:r>
            <a:r>
              <a:rPr spc="15" dirty="0">
                <a:solidFill>
                  <a:srgbClr val="000000"/>
                </a:solidFill>
              </a:rPr>
              <a:t>UNDER</a:t>
            </a:r>
            <a:r>
              <a:rPr spc="-90" dirty="0">
                <a:solidFill>
                  <a:srgbClr val="000000"/>
                </a:solidFill>
              </a:rPr>
              <a:t> </a:t>
            </a:r>
            <a:r>
              <a:rPr spc="-10" dirty="0">
                <a:solidFill>
                  <a:srgbClr val="000000"/>
                </a:solidFill>
              </a:rPr>
              <a:t>FIRE</a:t>
            </a:r>
            <a:r>
              <a:rPr spc="40" dirty="0">
                <a:solidFill>
                  <a:srgbClr val="000000"/>
                </a:solidFill>
              </a:rPr>
              <a:t> </a:t>
            </a:r>
            <a:r>
              <a:rPr dirty="0">
                <a:solidFill>
                  <a:srgbClr val="000000"/>
                </a:solidFill>
              </a:rPr>
              <a:t>/</a:t>
            </a:r>
            <a:r>
              <a:rPr spc="15" dirty="0">
                <a:solidFill>
                  <a:srgbClr val="000000"/>
                </a:solidFill>
              </a:rPr>
              <a:t> </a:t>
            </a:r>
            <a:r>
              <a:rPr spc="-5" dirty="0">
                <a:solidFill>
                  <a:srgbClr val="000000"/>
                </a:solidFill>
              </a:rPr>
              <a:t>THREAT </a:t>
            </a:r>
            <a:r>
              <a:rPr dirty="0">
                <a:solidFill>
                  <a:srgbClr val="000000"/>
                </a:solidFill>
              </a:rPr>
              <a:t> </a:t>
            </a:r>
            <a:r>
              <a:rPr spc="10" dirty="0">
                <a:solidFill>
                  <a:srgbClr val="BB8542"/>
                </a:solidFill>
              </a:rPr>
              <a:t>TREATMENT</a:t>
            </a:r>
            <a:r>
              <a:rPr spc="-145" dirty="0">
                <a:solidFill>
                  <a:srgbClr val="BB8542"/>
                </a:solidFill>
              </a:rPr>
              <a:t> </a:t>
            </a:r>
            <a:r>
              <a:rPr dirty="0">
                <a:solidFill>
                  <a:srgbClr val="BB8542"/>
                </a:solidFill>
              </a:rPr>
              <a:t>PRIORITY</a:t>
            </a:r>
            <a:r>
              <a:rPr spc="-10" dirty="0">
                <a:solidFill>
                  <a:srgbClr val="BB8542"/>
                </a:solidFill>
              </a:rPr>
              <a:t> </a:t>
            </a:r>
            <a:r>
              <a:rPr dirty="0">
                <a:solidFill>
                  <a:srgbClr val="BB8542"/>
                </a:solidFill>
              </a:rPr>
              <a:t>–</a:t>
            </a:r>
            <a:r>
              <a:rPr spc="-15" dirty="0">
                <a:solidFill>
                  <a:srgbClr val="BB8542"/>
                </a:solidFill>
              </a:rPr>
              <a:t> </a:t>
            </a:r>
            <a:r>
              <a:rPr spc="-5" dirty="0">
                <a:solidFill>
                  <a:srgbClr val="BB8542"/>
                </a:solidFill>
              </a:rPr>
              <a:t>HEMORRHAGE</a:t>
            </a:r>
            <a:r>
              <a:rPr spc="25" dirty="0">
                <a:solidFill>
                  <a:srgbClr val="BB8542"/>
                </a:solidFill>
              </a:rPr>
              <a:t> </a:t>
            </a:r>
            <a:r>
              <a:rPr spc="5" dirty="0">
                <a:solidFill>
                  <a:srgbClr val="BB8542"/>
                </a:solidFill>
              </a:rPr>
              <a:t>CONTROL</a:t>
            </a:r>
          </a:p>
        </p:txBody>
      </p:sp>
      <p:pic>
        <p:nvPicPr>
          <p:cNvPr id="10" name="object 10"/>
          <p:cNvPicPr/>
          <p:nvPr/>
        </p:nvPicPr>
        <p:blipFill>
          <a:blip r:embed="rId5" cstate="print"/>
          <a:stretch>
            <a:fillRect/>
          </a:stretch>
        </p:blipFill>
        <p:spPr>
          <a:xfrm>
            <a:off x="571500" y="1990725"/>
            <a:ext cx="1209675" cy="1057275"/>
          </a:xfrm>
          <a:prstGeom prst="rect">
            <a:avLst/>
          </a:prstGeom>
        </p:spPr>
      </p:pic>
      <p:sp>
        <p:nvSpPr>
          <p:cNvPr id="11" name="object 11"/>
          <p:cNvSpPr txBox="1"/>
          <p:nvPr/>
        </p:nvSpPr>
        <p:spPr>
          <a:xfrm>
            <a:off x="6618605" y="2104072"/>
            <a:ext cx="4583430" cy="3216910"/>
          </a:xfrm>
          <a:prstGeom prst="rect">
            <a:avLst/>
          </a:prstGeom>
        </p:spPr>
        <p:txBody>
          <a:bodyPr vert="horz" wrap="square" lIns="0" tIns="8890" rIns="0" bIns="0" rtlCol="0">
            <a:spAutoFit/>
          </a:bodyPr>
          <a:lstStyle/>
          <a:p>
            <a:pPr marL="12700" marR="669290">
              <a:lnSpc>
                <a:spcPct val="101299"/>
              </a:lnSpc>
              <a:spcBef>
                <a:spcPts val="70"/>
              </a:spcBef>
            </a:pPr>
            <a:r>
              <a:rPr sz="2100" spc="-20" dirty="0">
                <a:latin typeface="Arial MT"/>
                <a:cs typeface="Arial MT"/>
              </a:rPr>
              <a:t>Direct</a:t>
            </a:r>
            <a:r>
              <a:rPr sz="2100" spc="95" dirty="0">
                <a:latin typeface="Arial MT"/>
                <a:cs typeface="Arial MT"/>
              </a:rPr>
              <a:t> </a:t>
            </a:r>
            <a:r>
              <a:rPr sz="2100" spc="-10" dirty="0">
                <a:latin typeface="Arial MT"/>
                <a:cs typeface="Arial MT"/>
              </a:rPr>
              <a:t>casualty</a:t>
            </a:r>
            <a:r>
              <a:rPr sz="2100" spc="10" dirty="0">
                <a:latin typeface="Arial MT"/>
                <a:cs typeface="Arial MT"/>
              </a:rPr>
              <a:t> </a:t>
            </a:r>
            <a:r>
              <a:rPr sz="2100" spc="5" dirty="0">
                <a:latin typeface="Arial MT"/>
                <a:cs typeface="Arial MT"/>
              </a:rPr>
              <a:t>to</a:t>
            </a:r>
            <a:r>
              <a:rPr sz="2100" spc="-30" dirty="0">
                <a:latin typeface="Arial MT"/>
                <a:cs typeface="Arial MT"/>
              </a:rPr>
              <a:t> </a:t>
            </a:r>
            <a:r>
              <a:rPr sz="2100" spc="-5" dirty="0">
                <a:latin typeface="Arial MT"/>
                <a:cs typeface="Arial MT"/>
              </a:rPr>
              <a:t>apply</a:t>
            </a:r>
            <a:r>
              <a:rPr sz="2100" spc="10" dirty="0">
                <a:latin typeface="Arial MT"/>
                <a:cs typeface="Arial MT"/>
              </a:rPr>
              <a:t> </a:t>
            </a:r>
            <a:r>
              <a:rPr sz="2100" spc="-5" dirty="0">
                <a:latin typeface="Arial MT"/>
                <a:cs typeface="Arial MT"/>
              </a:rPr>
              <a:t>their</a:t>
            </a:r>
            <a:r>
              <a:rPr sz="2100" spc="-20" dirty="0">
                <a:latin typeface="Arial MT"/>
                <a:cs typeface="Arial MT"/>
              </a:rPr>
              <a:t> </a:t>
            </a:r>
            <a:r>
              <a:rPr sz="2100" spc="-50" dirty="0">
                <a:latin typeface="Arial MT"/>
                <a:cs typeface="Arial MT"/>
              </a:rPr>
              <a:t>own </a:t>
            </a:r>
            <a:r>
              <a:rPr sz="2100" spc="-565" dirty="0">
                <a:latin typeface="Arial MT"/>
                <a:cs typeface="Arial MT"/>
              </a:rPr>
              <a:t> </a:t>
            </a:r>
            <a:r>
              <a:rPr sz="2100" dirty="0">
                <a:latin typeface="Arial MT"/>
                <a:cs typeface="Arial MT"/>
              </a:rPr>
              <a:t>tourniquet</a:t>
            </a:r>
            <a:r>
              <a:rPr sz="2100" spc="-60" dirty="0">
                <a:latin typeface="Arial MT"/>
                <a:cs typeface="Arial MT"/>
              </a:rPr>
              <a:t> </a:t>
            </a:r>
            <a:r>
              <a:rPr sz="2100" spc="-35" dirty="0">
                <a:latin typeface="Arial MT"/>
                <a:cs typeface="Arial MT"/>
              </a:rPr>
              <a:t>from</a:t>
            </a:r>
            <a:r>
              <a:rPr sz="2100" spc="130" dirty="0">
                <a:latin typeface="Arial MT"/>
                <a:cs typeface="Arial MT"/>
              </a:rPr>
              <a:t> </a:t>
            </a:r>
            <a:r>
              <a:rPr sz="2100" spc="5" dirty="0">
                <a:latin typeface="Arial MT"/>
                <a:cs typeface="Arial MT"/>
              </a:rPr>
              <a:t>JFAK,</a:t>
            </a:r>
            <a:r>
              <a:rPr sz="2100" spc="-55" dirty="0">
                <a:latin typeface="Arial MT"/>
                <a:cs typeface="Arial MT"/>
              </a:rPr>
              <a:t> </a:t>
            </a:r>
            <a:r>
              <a:rPr sz="2100" spc="-10" dirty="0">
                <a:latin typeface="Arial MT"/>
                <a:cs typeface="Arial MT"/>
              </a:rPr>
              <a:t>if</a:t>
            </a:r>
            <a:r>
              <a:rPr sz="2100" spc="25" dirty="0">
                <a:latin typeface="Arial MT"/>
                <a:cs typeface="Arial MT"/>
              </a:rPr>
              <a:t> </a:t>
            </a:r>
            <a:r>
              <a:rPr sz="2100" spc="-10" dirty="0">
                <a:latin typeface="Arial MT"/>
                <a:cs typeface="Arial MT"/>
              </a:rPr>
              <a:t>able</a:t>
            </a:r>
            <a:endParaRPr sz="2100">
              <a:latin typeface="Arial MT"/>
              <a:cs typeface="Arial MT"/>
            </a:endParaRPr>
          </a:p>
          <a:p>
            <a:pPr marL="12700" marR="582295">
              <a:lnSpc>
                <a:spcPct val="101400"/>
              </a:lnSpc>
              <a:spcBef>
                <a:spcPts val="750"/>
              </a:spcBef>
            </a:pPr>
            <a:r>
              <a:rPr sz="2100" spc="-5" dirty="0">
                <a:latin typeface="Arial MT"/>
                <a:cs typeface="Arial MT"/>
              </a:rPr>
              <a:t>Use</a:t>
            </a:r>
            <a:r>
              <a:rPr sz="2100" spc="-65" dirty="0">
                <a:latin typeface="Arial MT"/>
                <a:cs typeface="Arial MT"/>
              </a:rPr>
              <a:t> </a:t>
            </a:r>
            <a:r>
              <a:rPr sz="2100" spc="-15" dirty="0">
                <a:latin typeface="Arial MT"/>
                <a:cs typeface="Arial MT"/>
              </a:rPr>
              <a:t>CoTCCC-recommended</a:t>
            </a:r>
            <a:r>
              <a:rPr sz="2100" spc="145" dirty="0">
                <a:latin typeface="Arial MT"/>
                <a:cs typeface="Arial MT"/>
              </a:rPr>
              <a:t> </a:t>
            </a:r>
            <a:r>
              <a:rPr sz="2100" dirty="0">
                <a:latin typeface="Arial MT"/>
                <a:cs typeface="Arial MT"/>
              </a:rPr>
              <a:t>limb </a:t>
            </a:r>
            <a:r>
              <a:rPr sz="2100" spc="-565" dirty="0">
                <a:latin typeface="Arial MT"/>
                <a:cs typeface="Arial MT"/>
              </a:rPr>
              <a:t> </a:t>
            </a:r>
            <a:r>
              <a:rPr sz="2100" dirty="0">
                <a:latin typeface="Arial MT"/>
                <a:cs typeface="Arial MT"/>
              </a:rPr>
              <a:t>tourniquets</a:t>
            </a:r>
            <a:endParaRPr sz="2100">
              <a:latin typeface="Arial MT"/>
              <a:cs typeface="Arial MT"/>
            </a:endParaRPr>
          </a:p>
          <a:p>
            <a:pPr marL="12700">
              <a:lnSpc>
                <a:spcPct val="100000"/>
              </a:lnSpc>
              <a:spcBef>
                <a:spcPts val="780"/>
              </a:spcBef>
            </a:pPr>
            <a:r>
              <a:rPr sz="2100" spc="10" dirty="0">
                <a:latin typeface="Arial MT"/>
                <a:cs typeface="Arial MT"/>
              </a:rPr>
              <a:t>Apply</a:t>
            </a:r>
            <a:r>
              <a:rPr sz="2100" spc="-65" dirty="0">
                <a:latin typeface="Arial MT"/>
                <a:cs typeface="Arial MT"/>
              </a:rPr>
              <a:t> </a:t>
            </a:r>
            <a:r>
              <a:rPr sz="2100" spc="10" dirty="0">
                <a:latin typeface="Arial MT"/>
                <a:cs typeface="Arial MT"/>
              </a:rPr>
              <a:t>the</a:t>
            </a:r>
            <a:r>
              <a:rPr sz="2100" spc="-105" dirty="0">
                <a:latin typeface="Arial MT"/>
                <a:cs typeface="Arial MT"/>
              </a:rPr>
              <a:t> </a:t>
            </a:r>
            <a:r>
              <a:rPr sz="2100" spc="-5" dirty="0">
                <a:latin typeface="Arial MT"/>
                <a:cs typeface="Arial MT"/>
              </a:rPr>
              <a:t>tourniquet</a:t>
            </a:r>
            <a:r>
              <a:rPr sz="2100" spc="-50" dirty="0">
                <a:latin typeface="Arial MT"/>
                <a:cs typeface="Arial MT"/>
              </a:rPr>
              <a:t> </a:t>
            </a:r>
            <a:r>
              <a:rPr sz="2100" spc="-45" dirty="0">
                <a:latin typeface="Arial MT"/>
                <a:cs typeface="Arial MT"/>
              </a:rPr>
              <a:t>over</a:t>
            </a:r>
            <a:r>
              <a:rPr sz="2100" spc="135" dirty="0">
                <a:latin typeface="Arial MT"/>
                <a:cs typeface="Arial MT"/>
              </a:rPr>
              <a:t> </a:t>
            </a:r>
            <a:r>
              <a:rPr sz="2100" spc="10" dirty="0">
                <a:latin typeface="Arial MT"/>
                <a:cs typeface="Arial MT"/>
              </a:rPr>
              <a:t>the</a:t>
            </a:r>
            <a:r>
              <a:rPr sz="2100" spc="-30" dirty="0">
                <a:latin typeface="Arial MT"/>
                <a:cs typeface="Arial MT"/>
              </a:rPr>
              <a:t> </a:t>
            </a:r>
            <a:r>
              <a:rPr sz="2100" spc="-15" dirty="0">
                <a:latin typeface="Arial MT"/>
                <a:cs typeface="Arial MT"/>
              </a:rPr>
              <a:t>uniform</a:t>
            </a:r>
            <a:endParaRPr sz="2100">
              <a:latin typeface="Arial MT"/>
              <a:cs typeface="Arial MT"/>
            </a:endParaRPr>
          </a:p>
          <a:p>
            <a:pPr marL="12700">
              <a:lnSpc>
                <a:spcPct val="100000"/>
              </a:lnSpc>
              <a:spcBef>
                <a:spcPts val="35"/>
              </a:spcBef>
            </a:pPr>
            <a:r>
              <a:rPr sz="2100" spc="-25" dirty="0">
                <a:latin typeface="Arial MT"/>
                <a:cs typeface="Arial MT"/>
              </a:rPr>
              <a:t>clearly</a:t>
            </a:r>
            <a:r>
              <a:rPr sz="2100" spc="90" dirty="0">
                <a:latin typeface="Arial MT"/>
                <a:cs typeface="Arial MT"/>
              </a:rPr>
              <a:t> </a:t>
            </a:r>
            <a:r>
              <a:rPr sz="2100" spc="-20" dirty="0">
                <a:latin typeface="Arial MT"/>
                <a:cs typeface="Arial MT"/>
              </a:rPr>
              <a:t>proximal</a:t>
            </a:r>
            <a:r>
              <a:rPr sz="2100" spc="145" dirty="0">
                <a:latin typeface="Arial MT"/>
                <a:cs typeface="Arial MT"/>
              </a:rPr>
              <a:t> </a:t>
            </a:r>
            <a:r>
              <a:rPr sz="2100" spc="5" dirty="0">
                <a:latin typeface="Arial MT"/>
                <a:cs typeface="Arial MT"/>
              </a:rPr>
              <a:t>to</a:t>
            </a:r>
            <a:r>
              <a:rPr sz="2100" spc="-30" dirty="0">
                <a:latin typeface="Arial MT"/>
                <a:cs typeface="Arial MT"/>
              </a:rPr>
              <a:t> </a:t>
            </a:r>
            <a:r>
              <a:rPr sz="2100" spc="10" dirty="0">
                <a:latin typeface="Arial MT"/>
                <a:cs typeface="Arial MT"/>
              </a:rPr>
              <a:t>the</a:t>
            </a:r>
            <a:r>
              <a:rPr sz="2100" spc="-30" dirty="0">
                <a:latin typeface="Arial MT"/>
                <a:cs typeface="Arial MT"/>
              </a:rPr>
              <a:t> </a:t>
            </a:r>
            <a:r>
              <a:rPr sz="2100" spc="-5" dirty="0">
                <a:latin typeface="Arial MT"/>
                <a:cs typeface="Arial MT"/>
              </a:rPr>
              <a:t>bleeding</a:t>
            </a:r>
            <a:r>
              <a:rPr sz="2100" spc="-25" dirty="0">
                <a:latin typeface="Arial MT"/>
                <a:cs typeface="Arial MT"/>
              </a:rPr>
              <a:t> </a:t>
            </a:r>
            <a:r>
              <a:rPr sz="2100" spc="-15" dirty="0">
                <a:latin typeface="Arial MT"/>
                <a:cs typeface="Arial MT"/>
              </a:rPr>
              <a:t>site(s)</a:t>
            </a:r>
            <a:endParaRPr sz="2100">
              <a:latin typeface="Arial MT"/>
              <a:cs typeface="Arial MT"/>
            </a:endParaRPr>
          </a:p>
          <a:p>
            <a:pPr marL="12700" marR="5080">
              <a:lnSpc>
                <a:spcPct val="99800"/>
              </a:lnSpc>
              <a:spcBef>
                <a:spcPts val="790"/>
              </a:spcBef>
            </a:pPr>
            <a:r>
              <a:rPr sz="2100" spc="5" dirty="0">
                <a:latin typeface="Arial MT"/>
                <a:cs typeface="Arial MT"/>
              </a:rPr>
              <a:t>If</a:t>
            </a:r>
            <a:r>
              <a:rPr sz="2100" spc="-50" dirty="0">
                <a:latin typeface="Arial MT"/>
                <a:cs typeface="Arial MT"/>
              </a:rPr>
              <a:t> </a:t>
            </a:r>
            <a:r>
              <a:rPr sz="2100" spc="10" dirty="0">
                <a:latin typeface="Arial MT"/>
                <a:cs typeface="Arial MT"/>
              </a:rPr>
              <a:t>the</a:t>
            </a:r>
            <a:r>
              <a:rPr sz="2100" spc="-30" dirty="0">
                <a:latin typeface="Arial MT"/>
                <a:cs typeface="Arial MT"/>
              </a:rPr>
              <a:t> </a:t>
            </a:r>
            <a:r>
              <a:rPr sz="2100" spc="-5" dirty="0">
                <a:latin typeface="Arial MT"/>
                <a:cs typeface="Arial MT"/>
              </a:rPr>
              <a:t>site</a:t>
            </a:r>
            <a:r>
              <a:rPr sz="2100" spc="-30" dirty="0">
                <a:latin typeface="Arial MT"/>
                <a:cs typeface="Arial MT"/>
              </a:rPr>
              <a:t> </a:t>
            </a:r>
            <a:r>
              <a:rPr sz="2100" spc="-10" dirty="0">
                <a:latin typeface="Arial MT"/>
                <a:cs typeface="Arial MT"/>
              </a:rPr>
              <a:t>is</a:t>
            </a:r>
            <a:r>
              <a:rPr sz="2100" spc="15" dirty="0">
                <a:latin typeface="Arial MT"/>
                <a:cs typeface="Arial MT"/>
              </a:rPr>
              <a:t> </a:t>
            </a:r>
            <a:r>
              <a:rPr sz="2100" spc="-5" dirty="0">
                <a:latin typeface="Arial MT"/>
                <a:cs typeface="Arial MT"/>
              </a:rPr>
              <a:t>not</a:t>
            </a:r>
            <a:r>
              <a:rPr sz="2100" spc="30" dirty="0">
                <a:latin typeface="Arial MT"/>
                <a:cs typeface="Arial MT"/>
              </a:rPr>
              <a:t> </a:t>
            </a:r>
            <a:r>
              <a:rPr sz="2100" spc="-20" dirty="0">
                <a:latin typeface="Arial MT"/>
                <a:cs typeface="Arial MT"/>
              </a:rPr>
              <a:t>readily</a:t>
            </a:r>
            <a:r>
              <a:rPr sz="2100" spc="90" dirty="0">
                <a:latin typeface="Arial MT"/>
                <a:cs typeface="Arial MT"/>
              </a:rPr>
              <a:t> </a:t>
            </a:r>
            <a:r>
              <a:rPr sz="2100" spc="-10" dirty="0">
                <a:latin typeface="Arial MT"/>
                <a:cs typeface="Arial MT"/>
              </a:rPr>
              <a:t>apparent,</a:t>
            </a:r>
            <a:r>
              <a:rPr sz="2100" spc="25" dirty="0">
                <a:latin typeface="Arial MT"/>
                <a:cs typeface="Arial MT"/>
              </a:rPr>
              <a:t> </a:t>
            </a:r>
            <a:r>
              <a:rPr sz="2100" spc="-10" dirty="0">
                <a:latin typeface="Arial MT"/>
                <a:cs typeface="Arial MT"/>
              </a:rPr>
              <a:t>place </a:t>
            </a:r>
            <a:r>
              <a:rPr sz="2100" spc="-570" dirty="0">
                <a:latin typeface="Arial MT"/>
                <a:cs typeface="Arial MT"/>
              </a:rPr>
              <a:t> </a:t>
            </a:r>
            <a:r>
              <a:rPr sz="2100" spc="10" dirty="0">
                <a:latin typeface="Arial MT"/>
                <a:cs typeface="Arial MT"/>
              </a:rPr>
              <a:t>the </a:t>
            </a:r>
            <a:r>
              <a:rPr sz="2100" dirty="0">
                <a:latin typeface="Arial MT"/>
                <a:cs typeface="Arial MT"/>
              </a:rPr>
              <a:t>tourniquet “high </a:t>
            </a:r>
            <a:r>
              <a:rPr sz="2100" spc="-5" dirty="0">
                <a:latin typeface="Arial MT"/>
                <a:cs typeface="Arial MT"/>
              </a:rPr>
              <a:t>and </a:t>
            </a:r>
            <a:r>
              <a:rPr sz="2100" spc="10" dirty="0">
                <a:latin typeface="Arial MT"/>
                <a:cs typeface="Arial MT"/>
              </a:rPr>
              <a:t>tight” </a:t>
            </a:r>
            <a:r>
              <a:rPr sz="2100" spc="-25" dirty="0">
                <a:latin typeface="Arial MT"/>
                <a:cs typeface="Arial MT"/>
              </a:rPr>
              <a:t>on </a:t>
            </a:r>
            <a:r>
              <a:rPr sz="2100" spc="10" dirty="0">
                <a:latin typeface="Arial MT"/>
                <a:cs typeface="Arial MT"/>
              </a:rPr>
              <a:t>the </a:t>
            </a:r>
            <a:r>
              <a:rPr sz="2100" spc="15" dirty="0">
                <a:latin typeface="Arial MT"/>
                <a:cs typeface="Arial MT"/>
              </a:rPr>
              <a:t> </a:t>
            </a:r>
            <a:r>
              <a:rPr sz="2100" spc="-10" dirty="0">
                <a:latin typeface="Arial MT"/>
                <a:cs typeface="Arial MT"/>
              </a:rPr>
              <a:t>injured</a:t>
            </a:r>
            <a:r>
              <a:rPr sz="2100" spc="-35" dirty="0">
                <a:latin typeface="Arial MT"/>
                <a:cs typeface="Arial MT"/>
              </a:rPr>
              <a:t> </a:t>
            </a:r>
            <a:r>
              <a:rPr sz="2100" dirty="0">
                <a:latin typeface="Arial MT"/>
                <a:cs typeface="Arial MT"/>
              </a:rPr>
              <a:t>limb</a:t>
            </a:r>
            <a:endParaRPr sz="2100">
              <a:latin typeface="Arial MT"/>
              <a:cs typeface="Arial MT"/>
            </a:endParaRPr>
          </a:p>
        </p:txBody>
      </p:sp>
      <p:sp>
        <p:nvSpPr>
          <p:cNvPr id="12" name="object 12"/>
          <p:cNvSpPr/>
          <p:nvPr/>
        </p:nvSpPr>
        <p:spPr>
          <a:xfrm>
            <a:off x="6434073" y="2147951"/>
            <a:ext cx="635" cy="591820"/>
          </a:xfrm>
          <a:custGeom>
            <a:avLst/>
            <a:gdLst/>
            <a:ahLst/>
            <a:cxnLst/>
            <a:rect l="l" t="t" r="r" b="b"/>
            <a:pathLst>
              <a:path w="635" h="591819">
                <a:moveTo>
                  <a:pt x="126" y="591820"/>
                </a:moveTo>
                <a:lnTo>
                  <a:pt x="0" y="0"/>
                </a:lnTo>
              </a:path>
            </a:pathLst>
          </a:custGeom>
          <a:ln w="101600">
            <a:solidFill>
              <a:srgbClr val="CD9146"/>
            </a:solidFill>
          </a:ln>
        </p:spPr>
        <p:txBody>
          <a:bodyPr wrap="square" lIns="0" tIns="0" rIns="0" bIns="0" rtlCol="0"/>
          <a:lstStyle/>
          <a:p>
            <a:endParaRPr/>
          </a:p>
        </p:txBody>
      </p:sp>
      <p:sp>
        <p:nvSpPr>
          <p:cNvPr id="13" name="object 13"/>
          <p:cNvSpPr/>
          <p:nvPr/>
        </p:nvSpPr>
        <p:spPr>
          <a:xfrm>
            <a:off x="6434073" y="2900426"/>
            <a:ext cx="635" cy="591820"/>
          </a:xfrm>
          <a:custGeom>
            <a:avLst/>
            <a:gdLst/>
            <a:ahLst/>
            <a:cxnLst/>
            <a:rect l="l" t="t" r="r" b="b"/>
            <a:pathLst>
              <a:path w="635" h="591820">
                <a:moveTo>
                  <a:pt x="126" y="591820"/>
                </a:moveTo>
                <a:lnTo>
                  <a:pt x="0" y="0"/>
                </a:lnTo>
              </a:path>
            </a:pathLst>
          </a:custGeom>
          <a:ln w="101600">
            <a:solidFill>
              <a:srgbClr val="CD9146"/>
            </a:solidFill>
          </a:ln>
        </p:spPr>
        <p:txBody>
          <a:bodyPr wrap="square" lIns="0" tIns="0" rIns="0" bIns="0" rtlCol="0"/>
          <a:lstStyle/>
          <a:p>
            <a:endParaRPr/>
          </a:p>
        </p:txBody>
      </p:sp>
      <p:sp>
        <p:nvSpPr>
          <p:cNvPr id="14" name="object 14"/>
          <p:cNvSpPr/>
          <p:nvPr/>
        </p:nvSpPr>
        <p:spPr>
          <a:xfrm>
            <a:off x="6434073" y="3633851"/>
            <a:ext cx="635" cy="591820"/>
          </a:xfrm>
          <a:custGeom>
            <a:avLst/>
            <a:gdLst/>
            <a:ahLst/>
            <a:cxnLst/>
            <a:rect l="l" t="t" r="r" b="b"/>
            <a:pathLst>
              <a:path w="635" h="591820">
                <a:moveTo>
                  <a:pt x="126" y="591819"/>
                </a:moveTo>
                <a:lnTo>
                  <a:pt x="0" y="0"/>
                </a:lnTo>
              </a:path>
            </a:pathLst>
          </a:custGeom>
          <a:ln w="101600">
            <a:solidFill>
              <a:srgbClr val="CD9146"/>
            </a:solidFill>
          </a:ln>
        </p:spPr>
        <p:txBody>
          <a:bodyPr wrap="square" lIns="0" tIns="0" rIns="0" bIns="0" rtlCol="0"/>
          <a:lstStyle/>
          <a:p>
            <a:endParaRPr/>
          </a:p>
        </p:txBody>
      </p:sp>
      <p:sp>
        <p:nvSpPr>
          <p:cNvPr id="15" name="object 15"/>
          <p:cNvSpPr/>
          <p:nvPr/>
        </p:nvSpPr>
        <p:spPr>
          <a:xfrm>
            <a:off x="6434073" y="4395851"/>
            <a:ext cx="635" cy="896619"/>
          </a:xfrm>
          <a:custGeom>
            <a:avLst/>
            <a:gdLst/>
            <a:ahLst/>
            <a:cxnLst/>
            <a:rect l="l" t="t" r="r" b="b"/>
            <a:pathLst>
              <a:path w="635" h="896620">
                <a:moveTo>
                  <a:pt x="126" y="896239"/>
                </a:moveTo>
                <a:lnTo>
                  <a:pt x="0" y="0"/>
                </a:lnTo>
              </a:path>
            </a:pathLst>
          </a:custGeom>
          <a:ln w="101600">
            <a:solidFill>
              <a:srgbClr val="CD9146"/>
            </a:solidFill>
          </a:ln>
        </p:spPr>
        <p:txBody>
          <a:bodyPr wrap="square" lIns="0" tIns="0" rIns="0" bIns="0" rtlCol="0"/>
          <a:lstStyle/>
          <a:p>
            <a:endParaRPr/>
          </a:p>
        </p:txBody>
      </p:sp>
      <p:grpSp>
        <p:nvGrpSpPr>
          <p:cNvPr id="16" name="object 16"/>
          <p:cNvGrpSpPr/>
          <p:nvPr/>
        </p:nvGrpSpPr>
        <p:grpSpPr>
          <a:xfrm>
            <a:off x="228600" y="3076575"/>
            <a:ext cx="5285105" cy="2990850"/>
            <a:chOff x="228600" y="3076575"/>
            <a:chExt cx="5285105" cy="2990850"/>
          </a:xfrm>
        </p:grpSpPr>
        <p:pic>
          <p:nvPicPr>
            <p:cNvPr id="17" name="object 17"/>
            <p:cNvPicPr/>
            <p:nvPr/>
          </p:nvPicPr>
          <p:blipFill>
            <a:blip r:embed="rId6" cstate="print"/>
            <a:stretch>
              <a:fillRect/>
            </a:stretch>
          </p:blipFill>
          <p:spPr>
            <a:xfrm>
              <a:off x="228600" y="3076575"/>
              <a:ext cx="3619500" cy="2990850"/>
            </a:xfrm>
            <a:prstGeom prst="rect">
              <a:avLst/>
            </a:prstGeom>
          </p:spPr>
        </p:pic>
        <p:pic>
          <p:nvPicPr>
            <p:cNvPr id="18" name="object 18"/>
            <p:cNvPicPr/>
            <p:nvPr/>
          </p:nvPicPr>
          <p:blipFill>
            <a:blip r:embed="rId7" cstate="print"/>
            <a:stretch>
              <a:fillRect/>
            </a:stretch>
          </p:blipFill>
          <p:spPr>
            <a:xfrm>
              <a:off x="3438525" y="3352800"/>
              <a:ext cx="2038350" cy="2095500"/>
            </a:xfrm>
            <a:prstGeom prst="rect">
              <a:avLst/>
            </a:prstGeom>
          </p:spPr>
        </p:pic>
        <p:sp>
          <p:nvSpPr>
            <p:cNvPr id="19" name="object 19"/>
            <p:cNvSpPr/>
            <p:nvPr/>
          </p:nvSpPr>
          <p:spPr>
            <a:xfrm>
              <a:off x="3452876" y="3405250"/>
              <a:ext cx="2028825" cy="2028825"/>
            </a:xfrm>
            <a:custGeom>
              <a:avLst/>
              <a:gdLst/>
              <a:ahLst/>
              <a:cxnLst/>
              <a:rect l="l" t="t" r="r" b="b"/>
              <a:pathLst>
                <a:path w="2028825" h="2028825">
                  <a:moveTo>
                    <a:pt x="0" y="1014349"/>
                  </a:moveTo>
                  <a:lnTo>
                    <a:pt x="1104" y="966599"/>
                  </a:lnTo>
                  <a:lnTo>
                    <a:pt x="4383" y="919418"/>
                  </a:lnTo>
                  <a:lnTo>
                    <a:pt x="9790" y="872854"/>
                  </a:lnTo>
                  <a:lnTo>
                    <a:pt x="17275" y="826956"/>
                  </a:lnTo>
                  <a:lnTo>
                    <a:pt x="26790" y="781772"/>
                  </a:lnTo>
                  <a:lnTo>
                    <a:pt x="38285" y="737350"/>
                  </a:lnTo>
                  <a:lnTo>
                    <a:pt x="51713" y="693741"/>
                  </a:lnTo>
                  <a:lnTo>
                    <a:pt x="67024" y="650991"/>
                  </a:lnTo>
                  <a:lnTo>
                    <a:pt x="84170" y="609151"/>
                  </a:lnTo>
                  <a:lnTo>
                    <a:pt x="103101" y="568269"/>
                  </a:lnTo>
                  <a:lnTo>
                    <a:pt x="123770" y="528393"/>
                  </a:lnTo>
                  <a:lnTo>
                    <a:pt x="146128" y="489573"/>
                  </a:lnTo>
                  <a:lnTo>
                    <a:pt x="170125" y="451856"/>
                  </a:lnTo>
                  <a:lnTo>
                    <a:pt x="195714" y="415293"/>
                  </a:lnTo>
                  <a:lnTo>
                    <a:pt x="222845" y="379930"/>
                  </a:lnTo>
                  <a:lnTo>
                    <a:pt x="251469" y="345818"/>
                  </a:lnTo>
                  <a:lnTo>
                    <a:pt x="281539" y="313005"/>
                  </a:lnTo>
                  <a:lnTo>
                    <a:pt x="313005" y="281539"/>
                  </a:lnTo>
                  <a:lnTo>
                    <a:pt x="345818" y="251469"/>
                  </a:lnTo>
                  <a:lnTo>
                    <a:pt x="379930" y="222845"/>
                  </a:lnTo>
                  <a:lnTo>
                    <a:pt x="415293" y="195714"/>
                  </a:lnTo>
                  <a:lnTo>
                    <a:pt x="451856" y="170125"/>
                  </a:lnTo>
                  <a:lnTo>
                    <a:pt x="489573" y="146128"/>
                  </a:lnTo>
                  <a:lnTo>
                    <a:pt x="528393" y="123770"/>
                  </a:lnTo>
                  <a:lnTo>
                    <a:pt x="568269" y="103101"/>
                  </a:lnTo>
                  <a:lnTo>
                    <a:pt x="609151" y="84170"/>
                  </a:lnTo>
                  <a:lnTo>
                    <a:pt x="650991" y="67024"/>
                  </a:lnTo>
                  <a:lnTo>
                    <a:pt x="693741" y="51713"/>
                  </a:lnTo>
                  <a:lnTo>
                    <a:pt x="737350" y="38285"/>
                  </a:lnTo>
                  <a:lnTo>
                    <a:pt x="781772" y="26790"/>
                  </a:lnTo>
                  <a:lnTo>
                    <a:pt x="826956" y="17275"/>
                  </a:lnTo>
                  <a:lnTo>
                    <a:pt x="872854" y="9790"/>
                  </a:lnTo>
                  <a:lnTo>
                    <a:pt x="919418" y="4383"/>
                  </a:lnTo>
                  <a:lnTo>
                    <a:pt x="966599" y="1104"/>
                  </a:lnTo>
                  <a:lnTo>
                    <a:pt x="1014349" y="0"/>
                  </a:lnTo>
                  <a:lnTo>
                    <a:pt x="1062098" y="1104"/>
                  </a:lnTo>
                  <a:lnTo>
                    <a:pt x="1109280" y="4383"/>
                  </a:lnTo>
                  <a:lnTo>
                    <a:pt x="1155845" y="9790"/>
                  </a:lnTo>
                  <a:lnTo>
                    <a:pt x="1201746" y="17275"/>
                  </a:lnTo>
                  <a:lnTo>
                    <a:pt x="1246933" y="26790"/>
                  </a:lnTo>
                  <a:lnTo>
                    <a:pt x="1291357" y="38285"/>
                  </a:lnTo>
                  <a:lnTo>
                    <a:pt x="1334970" y="51713"/>
                  </a:lnTo>
                  <a:lnTo>
                    <a:pt x="1377723" y="67024"/>
                  </a:lnTo>
                  <a:lnTo>
                    <a:pt x="1419567" y="84170"/>
                  </a:lnTo>
                  <a:lnTo>
                    <a:pt x="1460453" y="103101"/>
                  </a:lnTo>
                  <a:lnTo>
                    <a:pt x="1500334" y="123770"/>
                  </a:lnTo>
                  <a:lnTo>
                    <a:pt x="1539159" y="146128"/>
                  </a:lnTo>
                  <a:lnTo>
                    <a:pt x="1576880" y="170125"/>
                  </a:lnTo>
                  <a:lnTo>
                    <a:pt x="1613449" y="195714"/>
                  </a:lnTo>
                  <a:lnTo>
                    <a:pt x="1648817" y="222845"/>
                  </a:lnTo>
                  <a:lnTo>
                    <a:pt x="1682934" y="251469"/>
                  </a:lnTo>
                  <a:lnTo>
                    <a:pt x="1715753" y="281539"/>
                  </a:lnTo>
                  <a:lnTo>
                    <a:pt x="1747225" y="313005"/>
                  </a:lnTo>
                  <a:lnTo>
                    <a:pt x="1777300" y="345818"/>
                  </a:lnTo>
                  <a:lnTo>
                    <a:pt x="1805930" y="379930"/>
                  </a:lnTo>
                  <a:lnTo>
                    <a:pt x="1833066" y="415293"/>
                  </a:lnTo>
                  <a:lnTo>
                    <a:pt x="1858659" y="451856"/>
                  </a:lnTo>
                  <a:lnTo>
                    <a:pt x="1882662" y="489573"/>
                  </a:lnTo>
                  <a:lnTo>
                    <a:pt x="1905024" y="528393"/>
                  </a:lnTo>
                  <a:lnTo>
                    <a:pt x="1925698" y="568269"/>
                  </a:lnTo>
                  <a:lnTo>
                    <a:pt x="1944634" y="609151"/>
                  </a:lnTo>
                  <a:lnTo>
                    <a:pt x="1961783" y="650991"/>
                  </a:lnTo>
                  <a:lnTo>
                    <a:pt x="1977098" y="693741"/>
                  </a:lnTo>
                  <a:lnTo>
                    <a:pt x="1990529" y="737350"/>
                  </a:lnTo>
                  <a:lnTo>
                    <a:pt x="2002027" y="781772"/>
                  </a:lnTo>
                  <a:lnTo>
                    <a:pt x="2011544" y="826956"/>
                  </a:lnTo>
                  <a:lnTo>
                    <a:pt x="2019031" y="872854"/>
                  </a:lnTo>
                  <a:lnTo>
                    <a:pt x="2024439" y="919418"/>
                  </a:lnTo>
                  <a:lnTo>
                    <a:pt x="2027720" y="966599"/>
                  </a:lnTo>
                  <a:lnTo>
                    <a:pt x="2028825" y="1014349"/>
                  </a:lnTo>
                  <a:lnTo>
                    <a:pt x="2027720" y="1062098"/>
                  </a:lnTo>
                  <a:lnTo>
                    <a:pt x="2024439" y="1109280"/>
                  </a:lnTo>
                  <a:lnTo>
                    <a:pt x="2019031" y="1155845"/>
                  </a:lnTo>
                  <a:lnTo>
                    <a:pt x="2011544" y="1201746"/>
                  </a:lnTo>
                  <a:lnTo>
                    <a:pt x="2002027" y="1246933"/>
                  </a:lnTo>
                  <a:lnTo>
                    <a:pt x="1990529" y="1291357"/>
                  </a:lnTo>
                  <a:lnTo>
                    <a:pt x="1977098" y="1334970"/>
                  </a:lnTo>
                  <a:lnTo>
                    <a:pt x="1961783" y="1377723"/>
                  </a:lnTo>
                  <a:lnTo>
                    <a:pt x="1944634" y="1419567"/>
                  </a:lnTo>
                  <a:lnTo>
                    <a:pt x="1925698" y="1460453"/>
                  </a:lnTo>
                  <a:lnTo>
                    <a:pt x="1905024" y="1500334"/>
                  </a:lnTo>
                  <a:lnTo>
                    <a:pt x="1882662" y="1539159"/>
                  </a:lnTo>
                  <a:lnTo>
                    <a:pt x="1858659" y="1576880"/>
                  </a:lnTo>
                  <a:lnTo>
                    <a:pt x="1833066" y="1613449"/>
                  </a:lnTo>
                  <a:lnTo>
                    <a:pt x="1805930" y="1648817"/>
                  </a:lnTo>
                  <a:lnTo>
                    <a:pt x="1777300" y="1682934"/>
                  </a:lnTo>
                  <a:lnTo>
                    <a:pt x="1747225" y="1715753"/>
                  </a:lnTo>
                  <a:lnTo>
                    <a:pt x="1715753" y="1747225"/>
                  </a:lnTo>
                  <a:lnTo>
                    <a:pt x="1682934" y="1777300"/>
                  </a:lnTo>
                  <a:lnTo>
                    <a:pt x="1648817" y="1805930"/>
                  </a:lnTo>
                  <a:lnTo>
                    <a:pt x="1613449" y="1833066"/>
                  </a:lnTo>
                  <a:lnTo>
                    <a:pt x="1576880" y="1858659"/>
                  </a:lnTo>
                  <a:lnTo>
                    <a:pt x="1539159" y="1882662"/>
                  </a:lnTo>
                  <a:lnTo>
                    <a:pt x="1500334" y="1905024"/>
                  </a:lnTo>
                  <a:lnTo>
                    <a:pt x="1460453" y="1925698"/>
                  </a:lnTo>
                  <a:lnTo>
                    <a:pt x="1419567" y="1944634"/>
                  </a:lnTo>
                  <a:lnTo>
                    <a:pt x="1377723" y="1961783"/>
                  </a:lnTo>
                  <a:lnTo>
                    <a:pt x="1334970" y="1977098"/>
                  </a:lnTo>
                  <a:lnTo>
                    <a:pt x="1291357" y="1990529"/>
                  </a:lnTo>
                  <a:lnTo>
                    <a:pt x="1246933" y="2002027"/>
                  </a:lnTo>
                  <a:lnTo>
                    <a:pt x="1201746" y="2011544"/>
                  </a:lnTo>
                  <a:lnTo>
                    <a:pt x="1155845" y="2019031"/>
                  </a:lnTo>
                  <a:lnTo>
                    <a:pt x="1109280" y="2024439"/>
                  </a:lnTo>
                  <a:lnTo>
                    <a:pt x="1062098" y="2027720"/>
                  </a:lnTo>
                  <a:lnTo>
                    <a:pt x="1014349" y="2028825"/>
                  </a:lnTo>
                  <a:lnTo>
                    <a:pt x="966599" y="2027720"/>
                  </a:lnTo>
                  <a:lnTo>
                    <a:pt x="919418" y="2024439"/>
                  </a:lnTo>
                  <a:lnTo>
                    <a:pt x="872854" y="2019031"/>
                  </a:lnTo>
                  <a:lnTo>
                    <a:pt x="826956" y="2011544"/>
                  </a:lnTo>
                  <a:lnTo>
                    <a:pt x="781772" y="2002027"/>
                  </a:lnTo>
                  <a:lnTo>
                    <a:pt x="737350" y="1990529"/>
                  </a:lnTo>
                  <a:lnTo>
                    <a:pt x="693741" y="1977098"/>
                  </a:lnTo>
                  <a:lnTo>
                    <a:pt x="650991" y="1961783"/>
                  </a:lnTo>
                  <a:lnTo>
                    <a:pt x="609151" y="1944634"/>
                  </a:lnTo>
                  <a:lnTo>
                    <a:pt x="568269" y="1925698"/>
                  </a:lnTo>
                  <a:lnTo>
                    <a:pt x="528393" y="1905024"/>
                  </a:lnTo>
                  <a:lnTo>
                    <a:pt x="489573" y="1882662"/>
                  </a:lnTo>
                  <a:lnTo>
                    <a:pt x="451856" y="1858659"/>
                  </a:lnTo>
                  <a:lnTo>
                    <a:pt x="415293" y="1833066"/>
                  </a:lnTo>
                  <a:lnTo>
                    <a:pt x="379930" y="1805930"/>
                  </a:lnTo>
                  <a:lnTo>
                    <a:pt x="345818" y="1777300"/>
                  </a:lnTo>
                  <a:lnTo>
                    <a:pt x="313005" y="1747225"/>
                  </a:lnTo>
                  <a:lnTo>
                    <a:pt x="281539" y="1715753"/>
                  </a:lnTo>
                  <a:lnTo>
                    <a:pt x="251469" y="1682934"/>
                  </a:lnTo>
                  <a:lnTo>
                    <a:pt x="222845" y="1648817"/>
                  </a:lnTo>
                  <a:lnTo>
                    <a:pt x="195714" y="1613449"/>
                  </a:lnTo>
                  <a:lnTo>
                    <a:pt x="170125" y="1576880"/>
                  </a:lnTo>
                  <a:lnTo>
                    <a:pt x="146128" y="1539159"/>
                  </a:lnTo>
                  <a:lnTo>
                    <a:pt x="123770" y="1500334"/>
                  </a:lnTo>
                  <a:lnTo>
                    <a:pt x="103101" y="1460453"/>
                  </a:lnTo>
                  <a:lnTo>
                    <a:pt x="84170" y="1419567"/>
                  </a:lnTo>
                  <a:lnTo>
                    <a:pt x="67024" y="1377723"/>
                  </a:lnTo>
                  <a:lnTo>
                    <a:pt x="51713" y="1334970"/>
                  </a:lnTo>
                  <a:lnTo>
                    <a:pt x="38285" y="1291357"/>
                  </a:lnTo>
                  <a:lnTo>
                    <a:pt x="26790" y="1246933"/>
                  </a:lnTo>
                  <a:lnTo>
                    <a:pt x="17275" y="1201746"/>
                  </a:lnTo>
                  <a:lnTo>
                    <a:pt x="9790" y="1155845"/>
                  </a:lnTo>
                  <a:lnTo>
                    <a:pt x="4383" y="1109280"/>
                  </a:lnTo>
                  <a:lnTo>
                    <a:pt x="1104" y="1062098"/>
                  </a:lnTo>
                  <a:lnTo>
                    <a:pt x="0" y="1014349"/>
                  </a:lnTo>
                  <a:close/>
                </a:path>
              </a:pathLst>
            </a:custGeom>
            <a:ln w="63500">
              <a:solidFill>
                <a:srgbClr val="901727"/>
              </a:solidFill>
            </a:ln>
          </p:spPr>
          <p:txBody>
            <a:bodyPr wrap="square" lIns="0" tIns="0" rIns="0" bIns="0" rtlCol="0"/>
            <a:lstStyle/>
            <a:p>
              <a:endParaRPr/>
            </a:p>
          </p:txBody>
        </p:sp>
      </p:grpSp>
      <p:sp>
        <p:nvSpPr>
          <p:cNvPr id="20" name="object 20"/>
          <p:cNvSpPr txBox="1">
            <a:spLocks noGrp="1"/>
          </p:cNvSpPr>
          <p:nvPr>
            <p:ph type="sldNum" sz="quarter" idx="7"/>
          </p:nvPr>
        </p:nvSpPr>
        <p:spPr>
          <a:prstGeom prst="rect">
            <a:avLst/>
          </a:prstGeom>
        </p:spPr>
        <p:txBody>
          <a:bodyPr vert="horz" wrap="square" lIns="0" tIns="0" rIns="0" bIns="0" rtlCol="0">
            <a:spAutoFit/>
          </a:bodyPr>
          <a:lstStyle/>
          <a:p>
            <a:pPr marL="12700">
              <a:lnSpc>
                <a:spcPts val="1430"/>
              </a:lnSpc>
            </a:pPr>
            <a:r>
              <a:rPr sz="1575" baseline="2645" dirty="0">
                <a:solidFill>
                  <a:srgbClr val="CD9146"/>
                </a:solidFill>
              </a:rPr>
              <a:t>#TCCC-CPP-PPT-03</a:t>
            </a:r>
            <a:r>
              <a:rPr sz="1575" spc="337" baseline="2645" dirty="0">
                <a:solidFill>
                  <a:srgbClr val="CD9146"/>
                </a:solidFill>
              </a:rPr>
              <a:t> </a:t>
            </a:r>
            <a:r>
              <a:rPr sz="1575" spc="7" baseline="2645" dirty="0">
                <a:solidFill>
                  <a:srgbClr val="CD9146"/>
                </a:solidFill>
              </a:rPr>
              <a:t>08</a:t>
            </a:r>
            <a:r>
              <a:rPr sz="1575" spc="15" baseline="2645" dirty="0">
                <a:solidFill>
                  <a:srgbClr val="CD9146"/>
                </a:solidFill>
              </a:rPr>
              <a:t> </a:t>
            </a:r>
            <a:r>
              <a:rPr sz="1575" spc="-60" baseline="2645" dirty="0">
                <a:solidFill>
                  <a:srgbClr val="CD9146"/>
                </a:solidFill>
              </a:rPr>
              <a:t>AUG</a:t>
            </a:r>
            <a:r>
              <a:rPr sz="1575" spc="112" baseline="2645" dirty="0">
                <a:solidFill>
                  <a:srgbClr val="CD9146"/>
                </a:solidFill>
              </a:rPr>
              <a:t> </a:t>
            </a:r>
            <a:r>
              <a:rPr sz="1575" spc="7" baseline="2645" dirty="0">
                <a:solidFill>
                  <a:srgbClr val="CD9146"/>
                </a:solidFill>
              </a:rPr>
              <a:t>23 </a:t>
            </a:r>
            <a:r>
              <a:rPr sz="1575" spc="427" baseline="2645" dirty="0">
                <a:solidFill>
                  <a:srgbClr val="CD9146"/>
                </a:solidFill>
              </a:rPr>
              <a:t> </a:t>
            </a:r>
            <a:fld id="{81D60167-4931-47E6-BA6A-407CBD079E47}" type="slidenum">
              <a:rPr sz="1200" dirty="0">
                <a:solidFill>
                  <a:srgbClr val="000000"/>
                </a:solidFill>
              </a:rPr>
              <a:t>12</a:t>
            </a:fld>
            <a:endParaRPr sz="12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4073525" y="299338"/>
            <a:ext cx="4060825" cy="335280"/>
          </a:xfrm>
          <a:prstGeom prst="rect">
            <a:avLst/>
          </a:prstGeom>
        </p:spPr>
        <p:txBody>
          <a:bodyPr vert="horz" wrap="square" lIns="0" tIns="16510" rIns="0" bIns="0" rtlCol="0">
            <a:spAutoFit/>
          </a:bodyPr>
          <a:lstStyle/>
          <a:p>
            <a:pPr marL="12700">
              <a:lnSpc>
                <a:spcPct val="100000"/>
              </a:lnSpc>
              <a:spcBef>
                <a:spcPts val="130"/>
              </a:spcBef>
            </a:pPr>
            <a:r>
              <a:rPr sz="2000" b="1" spc="-90" dirty="0">
                <a:solidFill>
                  <a:srgbClr val="756F6F"/>
                </a:solidFill>
                <a:latin typeface="Arial"/>
                <a:cs typeface="Arial"/>
              </a:rPr>
              <a:t>M</a:t>
            </a:r>
            <a:r>
              <a:rPr sz="2000" b="1" spc="45" dirty="0">
                <a:solidFill>
                  <a:srgbClr val="756F6F"/>
                </a:solidFill>
                <a:latin typeface="Arial"/>
                <a:cs typeface="Arial"/>
              </a:rPr>
              <a:t>odu</a:t>
            </a:r>
            <a:r>
              <a:rPr sz="2000" b="1" spc="35" dirty="0">
                <a:solidFill>
                  <a:srgbClr val="756F6F"/>
                </a:solidFill>
                <a:latin typeface="Arial"/>
                <a:cs typeface="Arial"/>
              </a:rPr>
              <a:t>l</a:t>
            </a:r>
            <a:r>
              <a:rPr sz="2000" b="1" spc="15" dirty="0">
                <a:solidFill>
                  <a:srgbClr val="756F6F"/>
                </a:solidFill>
                <a:latin typeface="Arial"/>
                <a:cs typeface="Arial"/>
              </a:rPr>
              <a:t>e</a:t>
            </a:r>
            <a:r>
              <a:rPr sz="2000" b="1" spc="-110" dirty="0">
                <a:solidFill>
                  <a:srgbClr val="756F6F"/>
                </a:solidFill>
                <a:latin typeface="Arial"/>
                <a:cs typeface="Arial"/>
              </a:rPr>
              <a:t> </a:t>
            </a:r>
            <a:r>
              <a:rPr sz="2000" b="1" spc="10" dirty="0">
                <a:solidFill>
                  <a:srgbClr val="756F6F"/>
                </a:solidFill>
                <a:latin typeface="Arial"/>
                <a:cs typeface="Arial"/>
              </a:rPr>
              <a:t>3:</a:t>
            </a:r>
            <a:r>
              <a:rPr sz="2000" b="1" spc="-40" dirty="0">
                <a:solidFill>
                  <a:srgbClr val="756F6F"/>
                </a:solidFill>
                <a:latin typeface="Arial"/>
                <a:cs typeface="Arial"/>
              </a:rPr>
              <a:t> </a:t>
            </a:r>
            <a:r>
              <a:rPr sz="2000" b="1" spc="50" dirty="0">
                <a:solidFill>
                  <a:srgbClr val="756F6F"/>
                </a:solidFill>
                <a:latin typeface="Arial"/>
                <a:cs typeface="Arial"/>
              </a:rPr>
              <a:t>C</a:t>
            </a:r>
            <a:r>
              <a:rPr sz="2000" b="1" spc="15" dirty="0">
                <a:solidFill>
                  <a:srgbClr val="756F6F"/>
                </a:solidFill>
                <a:latin typeface="Arial"/>
                <a:cs typeface="Arial"/>
              </a:rPr>
              <a:t>a</a:t>
            </a:r>
            <a:r>
              <a:rPr sz="2000" b="1" spc="40" dirty="0">
                <a:solidFill>
                  <a:srgbClr val="756F6F"/>
                </a:solidFill>
                <a:latin typeface="Arial"/>
                <a:cs typeface="Arial"/>
              </a:rPr>
              <a:t>r</a:t>
            </a:r>
            <a:r>
              <a:rPr sz="2000" b="1" spc="15" dirty="0">
                <a:solidFill>
                  <a:srgbClr val="756F6F"/>
                </a:solidFill>
                <a:latin typeface="Arial"/>
                <a:cs typeface="Arial"/>
              </a:rPr>
              <a:t>e</a:t>
            </a:r>
            <a:r>
              <a:rPr sz="2000" b="1" spc="-185" dirty="0">
                <a:solidFill>
                  <a:srgbClr val="756F6F"/>
                </a:solidFill>
                <a:latin typeface="Arial"/>
                <a:cs typeface="Arial"/>
              </a:rPr>
              <a:t> </a:t>
            </a:r>
            <a:r>
              <a:rPr sz="2000" b="1" spc="50" dirty="0">
                <a:solidFill>
                  <a:srgbClr val="756F6F"/>
                </a:solidFill>
                <a:latin typeface="Arial"/>
                <a:cs typeface="Arial"/>
              </a:rPr>
              <a:t>U</a:t>
            </a:r>
            <a:r>
              <a:rPr sz="2000" b="1" spc="45" dirty="0">
                <a:solidFill>
                  <a:srgbClr val="756F6F"/>
                </a:solidFill>
                <a:latin typeface="Arial"/>
                <a:cs typeface="Arial"/>
              </a:rPr>
              <a:t>nd</a:t>
            </a:r>
            <a:r>
              <a:rPr sz="2000" b="1" spc="10" dirty="0">
                <a:solidFill>
                  <a:srgbClr val="756F6F"/>
                </a:solidFill>
                <a:latin typeface="Arial"/>
                <a:cs typeface="Arial"/>
              </a:rPr>
              <a:t>er</a:t>
            </a:r>
            <a:r>
              <a:rPr sz="2000" b="1" spc="-150" dirty="0">
                <a:solidFill>
                  <a:srgbClr val="756F6F"/>
                </a:solidFill>
                <a:latin typeface="Arial"/>
                <a:cs typeface="Arial"/>
              </a:rPr>
              <a:t> </a:t>
            </a:r>
            <a:r>
              <a:rPr sz="2000" b="1" spc="45" dirty="0">
                <a:solidFill>
                  <a:srgbClr val="756F6F"/>
                </a:solidFill>
                <a:latin typeface="Arial"/>
                <a:cs typeface="Arial"/>
              </a:rPr>
              <a:t>F</a:t>
            </a:r>
            <a:r>
              <a:rPr sz="2000" b="1" spc="35" dirty="0">
                <a:solidFill>
                  <a:srgbClr val="756F6F"/>
                </a:solidFill>
                <a:latin typeface="Arial"/>
                <a:cs typeface="Arial"/>
              </a:rPr>
              <a:t>i</a:t>
            </a:r>
            <a:r>
              <a:rPr sz="2000" b="1" spc="40" dirty="0">
                <a:solidFill>
                  <a:srgbClr val="756F6F"/>
                </a:solidFill>
                <a:latin typeface="Arial"/>
                <a:cs typeface="Arial"/>
              </a:rPr>
              <a:t>r</a:t>
            </a:r>
            <a:r>
              <a:rPr sz="2000" b="1" spc="15" dirty="0">
                <a:solidFill>
                  <a:srgbClr val="756F6F"/>
                </a:solidFill>
                <a:latin typeface="Arial"/>
                <a:cs typeface="Arial"/>
              </a:rPr>
              <a:t>e</a:t>
            </a:r>
            <a:r>
              <a:rPr sz="2000" b="1" spc="-40" dirty="0">
                <a:solidFill>
                  <a:srgbClr val="756F6F"/>
                </a:solidFill>
                <a:latin typeface="Arial"/>
                <a:cs typeface="Arial"/>
              </a:rPr>
              <a:t>/</a:t>
            </a:r>
            <a:r>
              <a:rPr sz="2000" b="1" spc="45" dirty="0">
                <a:solidFill>
                  <a:srgbClr val="756F6F"/>
                </a:solidFill>
                <a:latin typeface="Arial"/>
                <a:cs typeface="Arial"/>
              </a:rPr>
              <a:t>Th</a:t>
            </a:r>
            <a:r>
              <a:rPr sz="2000" b="1" spc="-35" dirty="0">
                <a:solidFill>
                  <a:srgbClr val="756F6F"/>
                </a:solidFill>
                <a:latin typeface="Arial"/>
                <a:cs typeface="Arial"/>
              </a:rPr>
              <a:t>r</a:t>
            </a:r>
            <a:r>
              <a:rPr sz="2000" b="1" spc="15" dirty="0">
                <a:solidFill>
                  <a:srgbClr val="756F6F"/>
                </a:solidFill>
                <a:latin typeface="Arial"/>
                <a:cs typeface="Arial"/>
              </a:rPr>
              <a:t>e</a:t>
            </a:r>
            <a:r>
              <a:rPr sz="2000" b="1" spc="5" dirty="0">
                <a:solidFill>
                  <a:srgbClr val="756F6F"/>
                </a:solidFill>
                <a:latin typeface="Arial"/>
                <a:cs typeface="Arial"/>
              </a:rPr>
              <a:t>a</a:t>
            </a:r>
            <a:r>
              <a:rPr sz="2000" b="1" spc="10" dirty="0">
                <a:solidFill>
                  <a:srgbClr val="756F6F"/>
                </a:solidFill>
                <a:latin typeface="Arial"/>
                <a:cs typeface="Arial"/>
              </a:rPr>
              <a:t>t</a:t>
            </a:r>
            <a:endParaRPr sz="2000">
              <a:latin typeface="Arial"/>
              <a:cs typeface="Arial"/>
            </a:endParaRPr>
          </a:p>
        </p:txBody>
      </p:sp>
      <p:pic>
        <p:nvPicPr>
          <p:cNvPr id="3" name="object 3"/>
          <p:cNvPicPr/>
          <p:nvPr/>
        </p:nvPicPr>
        <p:blipFill>
          <a:blip r:embed="rId3" cstate="print"/>
          <a:stretch>
            <a:fillRect/>
          </a:stretch>
        </p:blipFill>
        <p:spPr>
          <a:xfrm>
            <a:off x="276225" y="276225"/>
            <a:ext cx="1171575" cy="657225"/>
          </a:xfrm>
          <a:prstGeom prst="rect">
            <a:avLst/>
          </a:prstGeom>
        </p:spPr>
      </p:pic>
      <p:grpSp>
        <p:nvGrpSpPr>
          <p:cNvPr id="4" name="object 4"/>
          <p:cNvGrpSpPr/>
          <p:nvPr/>
        </p:nvGrpSpPr>
        <p:grpSpPr>
          <a:xfrm>
            <a:off x="5534025" y="4114800"/>
            <a:ext cx="5981700" cy="2239645"/>
            <a:chOff x="5534025" y="4114800"/>
            <a:chExt cx="5981700" cy="2239645"/>
          </a:xfrm>
        </p:grpSpPr>
        <p:sp>
          <p:nvSpPr>
            <p:cNvPr id="5" name="object 5"/>
            <p:cNvSpPr/>
            <p:nvPr/>
          </p:nvSpPr>
          <p:spPr>
            <a:xfrm>
              <a:off x="5534025" y="4114800"/>
              <a:ext cx="5981700" cy="2171700"/>
            </a:xfrm>
            <a:custGeom>
              <a:avLst/>
              <a:gdLst/>
              <a:ahLst/>
              <a:cxnLst/>
              <a:rect l="l" t="t" r="r" b="b"/>
              <a:pathLst>
                <a:path w="5981700" h="2171700">
                  <a:moveTo>
                    <a:pt x="5757799" y="0"/>
                  </a:moveTo>
                  <a:lnTo>
                    <a:pt x="223900" y="0"/>
                  </a:lnTo>
                  <a:lnTo>
                    <a:pt x="178765" y="4547"/>
                  </a:lnTo>
                  <a:lnTo>
                    <a:pt x="136731" y="17589"/>
                  </a:lnTo>
                  <a:lnTo>
                    <a:pt x="98697" y="38227"/>
                  </a:lnTo>
                  <a:lnTo>
                    <a:pt x="65563" y="65563"/>
                  </a:lnTo>
                  <a:lnTo>
                    <a:pt x="38227" y="98697"/>
                  </a:lnTo>
                  <a:lnTo>
                    <a:pt x="17589" y="136731"/>
                  </a:lnTo>
                  <a:lnTo>
                    <a:pt x="4547" y="178765"/>
                  </a:lnTo>
                  <a:lnTo>
                    <a:pt x="0" y="223900"/>
                  </a:lnTo>
                  <a:lnTo>
                    <a:pt x="0" y="1947811"/>
                  </a:lnTo>
                  <a:lnTo>
                    <a:pt x="4547" y="1992932"/>
                  </a:lnTo>
                  <a:lnTo>
                    <a:pt x="17589" y="2034957"/>
                  </a:lnTo>
                  <a:lnTo>
                    <a:pt x="38227" y="2072988"/>
                  </a:lnTo>
                  <a:lnTo>
                    <a:pt x="65563" y="2106123"/>
                  </a:lnTo>
                  <a:lnTo>
                    <a:pt x="98697" y="2133462"/>
                  </a:lnTo>
                  <a:lnTo>
                    <a:pt x="136731" y="2154105"/>
                  </a:lnTo>
                  <a:lnTo>
                    <a:pt x="178765" y="2167151"/>
                  </a:lnTo>
                  <a:lnTo>
                    <a:pt x="223900" y="2171700"/>
                  </a:lnTo>
                  <a:lnTo>
                    <a:pt x="5757799" y="2171700"/>
                  </a:lnTo>
                  <a:lnTo>
                    <a:pt x="5802934" y="2167151"/>
                  </a:lnTo>
                  <a:lnTo>
                    <a:pt x="5844968" y="2154105"/>
                  </a:lnTo>
                  <a:lnTo>
                    <a:pt x="5883002" y="2133462"/>
                  </a:lnTo>
                  <a:lnTo>
                    <a:pt x="5916136" y="2106123"/>
                  </a:lnTo>
                  <a:lnTo>
                    <a:pt x="5943472" y="2072988"/>
                  </a:lnTo>
                  <a:lnTo>
                    <a:pt x="5964110" y="2034957"/>
                  </a:lnTo>
                  <a:lnTo>
                    <a:pt x="5977152" y="1992932"/>
                  </a:lnTo>
                  <a:lnTo>
                    <a:pt x="5981700" y="1947811"/>
                  </a:lnTo>
                  <a:lnTo>
                    <a:pt x="5981700" y="223900"/>
                  </a:lnTo>
                  <a:lnTo>
                    <a:pt x="5977152" y="178765"/>
                  </a:lnTo>
                  <a:lnTo>
                    <a:pt x="5964110" y="136731"/>
                  </a:lnTo>
                  <a:lnTo>
                    <a:pt x="5943472" y="98697"/>
                  </a:lnTo>
                  <a:lnTo>
                    <a:pt x="5916136" y="65563"/>
                  </a:lnTo>
                  <a:lnTo>
                    <a:pt x="5883002" y="38227"/>
                  </a:lnTo>
                  <a:lnTo>
                    <a:pt x="5844968" y="17589"/>
                  </a:lnTo>
                  <a:lnTo>
                    <a:pt x="5802934" y="4547"/>
                  </a:lnTo>
                  <a:lnTo>
                    <a:pt x="5757799" y="0"/>
                  </a:lnTo>
                  <a:close/>
                </a:path>
              </a:pathLst>
            </a:custGeom>
            <a:solidFill>
              <a:srgbClr val="FFF5D2"/>
            </a:solidFill>
          </p:spPr>
          <p:txBody>
            <a:bodyPr wrap="square" lIns="0" tIns="0" rIns="0" bIns="0" rtlCol="0"/>
            <a:lstStyle/>
            <a:p>
              <a:endParaRPr/>
            </a:p>
          </p:txBody>
        </p:sp>
        <p:pic>
          <p:nvPicPr>
            <p:cNvPr id="6" name="object 6"/>
            <p:cNvPicPr/>
            <p:nvPr/>
          </p:nvPicPr>
          <p:blipFill>
            <a:blip r:embed="rId4" cstate="print"/>
            <a:stretch>
              <a:fillRect/>
            </a:stretch>
          </p:blipFill>
          <p:spPr>
            <a:xfrm>
              <a:off x="5752972" y="5396547"/>
              <a:ext cx="1545081" cy="957326"/>
            </a:xfrm>
            <a:prstGeom prst="rect">
              <a:avLst/>
            </a:prstGeom>
          </p:spPr>
        </p:pic>
        <p:pic>
          <p:nvPicPr>
            <p:cNvPr id="7" name="object 7"/>
            <p:cNvPicPr/>
            <p:nvPr/>
          </p:nvPicPr>
          <p:blipFill>
            <a:blip r:embed="rId5" cstate="print"/>
            <a:stretch>
              <a:fillRect/>
            </a:stretch>
          </p:blipFill>
          <p:spPr>
            <a:xfrm>
              <a:off x="5709822" y="4951857"/>
              <a:ext cx="1387699" cy="859434"/>
            </a:xfrm>
            <a:prstGeom prst="rect">
              <a:avLst/>
            </a:prstGeom>
          </p:spPr>
        </p:pic>
      </p:grpSp>
      <p:grpSp>
        <p:nvGrpSpPr>
          <p:cNvPr id="8" name="object 8"/>
          <p:cNvGrpSpPr/>
          <p:nvPr/>
        </p:nvGrpSpPr>
        <p:grpSpPr>
          <a:xfrm>
            <a:off x="609600" y="1914525"/>
            <a:ext cx="4667250" cy="4648200"/>
            <a:chOff x="609600" y="1914525"/>
            <a:chExt cx="4667250" cy="4648200"/>
          </a:xfrm>
        </p:grpSpPr>
        <p:pic>
          <p:nvPicPr>
            <p:cNvPr id="9" name="object 9"/>
            <p:cNvPicPr/>
            <p:nvPr/>
          </p:nvPicPr>
          <p:blipFill>
            <a:blip r:embed="rId6" cstate="print"/>
            <a:stretch>
              <a:fillRect/>
            </a:stretch>
          </p:blipFill>
          <p:spPr>
            <a:xfrm>
              <a:off x="609600" y="1914525"/>
              <a:ext cx="4667250" cy="4648200"/>
            </a:xfrm>
            <a:prstGeom prst="rect">
              <a:avLst/>
            </a:prstGeom>
          </p:spPr>
        </p:pic>
        <p:pic>
          <p:nvPicPr>
            <p:cNvPr id="10" name="object 10"/>
            <p:cNvPicPr/>
            <p:nvPr/>
          </p:nvPicPr>
          <p:blipFill>
            <a:blip r:embed="rId7" cstate="print"/>
            <a:stretch>
              <a:fillRect/>
            </a:stretch>
          </p:blipFill>
          <p:spPr>
            <a:xfrm>
              <a:off x="3381375" y="4019550"/>
              <a:ext cx="590550" cy="514350"/>
            </a:xfrm>
            <a:prstGeom prst="rect">
              <a:avLst/>
            </a:prstGeom>
          </p:spPr>
        </p:pic>
      </p:grpSp>
      <p:sp>
        <p:nvSpPr>
          <p:cNvPr id="11" name="object 11"/>
          <p:cNvSpPr txBox="1"/>
          <p:nvPr/>
        </p:nvSpPr>
        <p:spPr>
          <a:xfrm>
            <a:off x="6906006" y="4376356"/>
            <a:ext cx="4441190" cy="1816735"/>
          </a:xfrm>
          <a:prstGeom prst="rect">
            <a:avLst/>
          </a:prstGeom>
        </p:spPr>
        <p:txBody>
          <a:bodyPr vert="horz" wrap="square" lIns="0" tIns="12700" rIns="0" bIns="0" rtlCol="0">
            <a:spAutoFit/>
          </a:bodyPr>
          <a:lstStyle/>
          <a:p>
            <a:pPr marL="12700">
              <a:lnSpc>
                <a:spcPct val="100000"/>
              </a:lnSpc>
              <a:spcBef>
                <a:spcPts val="100"/>
              </a:spcBef>
              <a:tabLst>
                <a:tab pos="1908810" algn="l"/>
              </a:tabLst>
            </a:pPr>
            <a:r>
              <a:rPr sz="2400" b="1" spc="-70" dirty="0">
                <a:solidFill>
                  <a:srgbClr val="C00000"/>
                </a:solidFill>
                <a:latin typeface="Arial"/>
                <a:cs typeface="Arial"/>
              </a:rPr>
              <a:t>I</a:t>
            </a:r>
            <a:r>
              <a:rPr sz="2400" b="1" spc="20" dirty="0">
                <a:solidFill>
                  <a:srgbClr val="C00000"/>
                </a:solidFill>
                <a:latin typeface="Arial"/>
                <a:cs typeface="Arial"/>
              </a:rPr>
              <a:t>M</a:t>
            </a:r>
            <a:r>
              <a:rPr sz="2400" b="1" spc="-105" dirty="0">
                <a:solidFill>
                  <a:srgbClr val="C00000"/>
                </a:solidFill>
                <a:latin typeface="Arial"/>
                <a:cs typeface="Arial"/>
              </a:rPr>
              <a:t>P</a:t>
            </a:r>
            <a:r>
              <a:rPr sz="2400" b="1" spc="-70" dirty="0">
                <a:solidFill>
                  <a:srgbClr val="C00000"/>
                </a:solidFill>
                <a:latin typeface="Arial"/>
                <a:cs typeface="Arial"/>
              </a:rPr>
              <a:t>O</a:t>
            </a:r>
            <a:r>
              <a:rPr sz="2400" b="1" spc="-85" dirty="0">
                <a:solidFill>
                  <a:srgbClr val="C00000"/>
                </a:solidFill>
                <a:latin typeface="Arial"/>
                <a:cs typeface="Arial"/>
              </a:rPr>
              <a:t>R</a:t>
            </a:r>
            <a:r>
              <a:rPr sz="2400" b="1" spc="25" dirty="0">
                <a:solidFill>
                  <a:srgbClr val="C00000"/>
                </a:solidFill>
                <a:latin typeface="Arial"/>
                <a:cs typeface="Arial"/>
              </a:rPr>
              <a:t>T</a:t>
            </a:r>
            <a:r>
              <a:rPr sz="2400" b="1" spc="-10" dirty="0">
                <a:solidFill>
                  <a:srgbClr val="C00000"/>
                </a:solidFill>
                <a:latin typeface="Arial"/>
                <a:cs typeface="Arial"/>
              </a:rPr>
              <a:t>A</a:t>
            </a:r>
            <a:r>
              <a:rPr sz="2400" b="1" spc="-85" dirty="0">
                <a:solidFill>
                  <a:srgbClr val="C00000"/>
                </a:solidFill>
                <a:latin typeface="Arial"/>
                <a:cs typeface="Arial"/>
              </a:rPr>
              <a:t>N</a:t>
            </a:r>
            <a:r>
              <a:rPr sz="2400" b="1" dirty="0">
                <a:solidFill>
                  <a:srgbClr val="C00000"/>
                </a:solidFill>
                <a:latin typeface="Arial"/>
                <a:cs typeface="Arial"/>
              </a:rPr>
              <a:t>T	</a:t>
            </a:r>
            <a:r>
              <a:rPr sz="2400" b="1" dirty="0">
                <a:latin typeface="Arial"/>
                <a:cs typeface="Arial"/>
              </a:rPr>
              <a:t>C</a:t>
            </a:r>
            <a:r>
              <a:rPr sz="2400" b="1" spc="-75" dirty="0">
                <a:latin typeface="Arial"/>
                <a:cs typeface="Arial"/>
              </a:rPr>
              <a:t>O</a:t>
            </a:r>
            <a:r>
              <a:rPr sz="2400" b="1" spc="-85" dirty="0">
                <a:latin typeface="Arial"/>
                <a:cs typeface="Arial"/>
              </a:rPr>
              <a:t>N</a:t>
            </a:r>
            <a:r>
              <a:rPr sz="2400" b="1" spc="-25" dirty="0">
                <a:latin typeface="Arial"/>
                <a:cs typeface="Arial"/>
              </a:rPr>
              <a:t>S</a:t>
            </a:r>
            <a:r>
              <a:rPr sz="2400" b="1" spc="-70" dirty="0">
                <a:latin typeface="Arial"/>
                <a:cs typeface="Arial"/>
              </a:rPr>
              <a:t>I</a:t>
            </a:r>
            <a:r>
              <a:rPr sz="2400" b="1" dirty="0">
                <a:latin typeface="Arial"/>
                <a:cs typeface="Arial"/>
              </a:rPr>
              <a:t>D</a:t>
            </a:r>
            <a:r>
              <a:rPr sz="2400" b="1" spc="-35" dirty="0">
                <a:latin typeface="Arial"/>
                <a:cs typeface="Arial"/>
              </a:rPr>
              <a:t>E</a:t>
            </a:r>
            <a:r>
              <a:rPr sz="2400" b="1" spc="-85" dirty="0">
                <a:latin typeface="Arial"/>
                <a:cs typeface="Arial"/>
              </a:rPr>
              <a:t>R</a:t>
            </a:r>
            <a:r>
              <a:rPr sz="2400" b="1" dirty="0">
                <a:latin typeface="Arial"/>
                <a:cs typeface="Arial"/>
              </a:rPr>
              <a:t>A</a:t>
            </a:r>
            <a:r>
              <a:rPr sz="2400" b="1" spc="20" dirty="0">
                <a:latin typeface="Arial"/>
                <a:cs typeface="Arial"/>
              </a:rPr>
              <a:t>T</a:t>
            </a:r>
            <a:r>
              <a:rPr sz="2400" b="1" dirty="0">
                <a:latin typeface="Arial"/>
                <a:cs typeface="Arial"/>
              </a:rPr>
              <a:t>I</a:t>
            </a:r>
            <a:r>
              <a:rPr sz="2400" b="1" spc="10" dirty="0">
                <a:latin typeface="Arial"/>
                <a:cs typeface="Arial"/>
              </a:rPr>
              <a:t>O</a:t>
            </a:r>
            <a:r>
              <a:rPr sz="2400" b="1" dirty="0">
                <a:latin typeface="Arial"/>
                <a:cs typeface="Arial"/>
              </a:rPr>
              <a:t>N</a:t>
            </a:r>
            <a:endParaRPr sz="2400">
              <a:latin typeface="Arial"/>
              <a:cs typeface="Arial"/>
            </a:endParaRPr>
          </a:p>
          <a:p>
            <a:pPr marL="462915" marR="33020">
              <a:lnSpc>
                <a:spcPct val="100000"/>
              </a:lnSpc>
              <a:spcBef>
                <a:spcPts val="1605"/>
              </a:spcBef>
            </a:pPr>
            <a:r>
              <a:rPr sz="2000" spc="45" dirty="0">
                <a:latin typeface="Arial MT"/>
                <a:cs typeface="Arial MT"/>
              </a:rPr>
              <a:t>C</a:t>
            </a:r>
            <a:r>
              <a:rPr sz="2000" spc="15" dirty="0">
                <a:latin typeface="Arial MT"/>
                <a:cs typeface="Arial MT"/>
              </a:rPr>
              <a:t>on</a:t>
            </a:r>
            <a:r>
              <a:rPr sz="2000" spc="40" dirty="0">
                <a:latin typeface="Arial MT"/>
                <a:cs typeface="Arial MT"/>
              </a:rPr>
              <a:t>s</a:t>
            </a:r>
            <a:r>
              <a:rPr sz="2000" spc="10" dirty="0">
                <a:latin typeface="Arial MT"/>
                <a:cs typeface="Arial MT"/>
              </a:rPr>
              <a:t>ider</a:t>
            </a:r>
            <a:r>
              <a:rPr sz="2000" spc="-185" dirty="0">
                <a:latin typeface="Arial MT"/>
                <a:cs typeface="Arial MT"/>
              </a:rPr>
              <a:t> </a:t>
            </a:r>
            <a:r>
              <a:rPr sz="2000" spc="15" dirty="0">
                <a:latin typeface="Arial MT"/>
                <a:cs typeface="Arial MT"/>
              </a:rPr>
              <a:t>u</a:t>
            </a:r>
            <a:r>
              <a:rPr sz="2000" spc="40" dirty="0">
                <a:latin typeface="Arial MT"/>
                <a:cs typeface="Arial MT"/>
              </a:rPr>
              <a:t>s</a:t>
            </a:r>
            <a:r>
              <a:rPr sz="2000" spc="10" dirty="0">
                <a:latin typeface="Arial MT"/>
                <a:cs typeface="Arial MT"/>
              </a:rPr>
              <a:t>ing</a:t>
            </a:r>
            <a:r>
              <a:rPr sz="2000" spc="-110" dirty="0">
                <a:latin typeface="Arial MT"/>
                <a:cs typeface="Arial MT"/>
              </a:rPr>
              <a:t> </a:t>
            </a:r>
            <a:r>
              <a:rPr sz="2000" spc="5" dirty="0">
                <a:latin typeface="Arial MT"/>
                <a:cs typeface="Arial MT"/>
              </a:rPr>
              <a:t>i</a:t>
            </a:r>
            <a:r>
              <a:rPr sz="2000" spc="35" dirty="0">
                <a:latin typeface="Arial MT"/>
                <a:cs typeface="Arial MT"/>
              </a:rPr>
              <a:t>t</a:t>
            </a:r>
            <a:r>
              <a:rPr sz="2000" spc="15" dirty="0">
                <a:latin typeface="Arial MT"/>
                <a:cs typeface="Arial MT"/>
              </a:rPr>
              <a:t>e</a:t>
            </a:r>
            <a:r>
              <a:rPr sz="2000" spc="-25" dirty="0">
                <a:latin typeface="Arial MT"/>
                <a:cs typeface="Arial MT"/>
              </a:rPr>
              <a:t>m</a:t>
            </a:r>
            <a:r>
              <a:rPr sz="2000" spc="10" dirty="0">
                <a:latin typeface="Arial MT"/>
                <a:cs typeface="Arial MT"/>
              </a:rPr>
              <a:t>s</a:t>
            </a:r>
            <a:r>
              <a:rPr sz="2000" spc="-75" dirty="0">
                <a:latin typeface="Arial MT"/>
                <a:cs typeface="Arial MT"/>
              </a:rPr>
              <a:t> </a:t>
            </a:r>
            <a:r>
              <a:rPr sz="2000" spc="40" dirty="0">
                <a:latin typeface="Arial MT"/>
                <a:cs typeface="Arial MT"/>
              </a:rPr>
              <a:t>s</a:t>
            </a:r>
            <a:r>
              <a:rPr sz="2000" spc="15" dirty="0">
                <a:latin typeface="Arial MT"/>
                <a:cs typeface="Arial MT"/>
              </a:rPr>
              <a:t>u</a:t>
            </a:r>
            <a:r>
              <a:rPr sz="2000" spc="40" dirty="0">
                <a:latin typeface="Arial MT"/>
                <a:cs typeface="Arial MT"/>
              </a:rPr>
              <a:t>c</a:t>
            </a:r>
            <a:r>
              <a:rPr sz="2000" spc="15" dirty="0">
                <a:latin typeface="Arial MT"/>
                <a:cs typeface="Arial MT"/>
              </a:rPr>
              <a:t>h</a:t>
            </a:r>
            <a:r>
              <a:rPr sz="2000" spc="-110" dirty="0">
                <a:latin typeface="Arial MT"/>
                <a:cs typeface="Arial MT"/>
              </a:rPr>
              <a:t> </a:t>
            </a:r>
            <a:r>
              <a:rPr sz="2000" spc="10" dirty="0">
                <a:latin typeface="Arial MT"/>
                <a:cs typeface="Arial MT"/>
              </a:rPr>
              <a:t>as</a:t>
            </a:r>
            <a:r>
              <a:rPr sz="2000" spc="-45" dirty="0">
                <a:latin typeface="Arial MT"/>
                <a:cs typeface="Arial MT"/>
              </a:rPr>
              <a:t> </a:t>
            </a:r>
            <a:r>
              <a:rPr sz="2000" b="1" spc="40" dirty="0">
                <a:latin typeface="Arial"/>
                <a:cs typeface="Arial"/>
              </a:rPr>
              <a:t>r</a:t>
            </a:r>
            <a:r>
              <a:rPr sz="2000" b="1" spc="-25" dirty="0">
                <a:latin typeface="Arial"/>
                <a:cs typeface="Arial"/>
              </a:rPr>
              <a:t>op</a:t>
            </a:r>
            <a:r>
              <a:rPr sz="2000" b="1" spc="10" dirty="0">
                <a:latin typeface="Arial"/>
                <a:cs typeface="Arial"/>
              </a:rPr>
              <a:t>e  </a:t>
            </a:r>
            <a:r>
              <a:rPr sz="2000" b="1" spc="15" dirty="0">
                <a:latin typeface="Arial"/>
                <a:cs typeface="Arial"/>
              </a:rPr>
              <a:t>a</a:t>
            </a:r>
            <a:r>
              <a:rPr sz="2000" b="1" spc="45" dirty="0">
                <a:latin typeface="Arial"/>
                <a:cs typeface="Arial"/>
              </a:rPr>
              <a:t>n</a:t>
            </a:r>
            <a:r>
              <a:rPr sz="2000" b="1" spc="15" dirty="0">
                <a:latin typeface="Arial"/>
                <a:cs typeface="Arial"/>
              </a:rPr>
              <a:t>d</a:t>
            </a:r>
            <a:r>
              <a:rPr sz="2000" b="1" spc="-75" dirty="0">
                <a:latin typeface="Arial"/>
                <a:cs typeface="Arial"/>
              </a:rPr>
              <a:t> </a:t>
            </a:r>
            <a:r>
              <a:rPr sz="2000" b="1" spc="45" dirty="0">
                <a:latin typeface="Arial"/>
                <a:cs typeface="Arial"/>
              </a:rPr>
              <a:t>d</a:t>
            </a:r>
            <a:r>
              <a:rPr sz="2000" b="1" spc="40" dirty="0">
                <a:latin typeface="Arial"/>
                <a:cs typeface="Arial"/>
              </a:rPr>
              <a:t>r</a:t>
            </a:r>
            <a:r>
              <a:rPr sz="2000" b="1" spc="15" dirty="0">
                <a:latin typeface="Arial"/>
                <a:cs typeface="Arial"/>
              </a:rPr>
              <a:t>a</a:t>
            </a:r>
            <a:r>
              <a:rPr sz="2000" b="1" spc="45" dirty="0">
                <a:latin typeface="Arial"/>
                <a:cs typeface="Arial"/>
              </a:rPr>
              <a:t>gg</a:t>
            </a:r>
            <a:r>
              <a:rPr sz="2000" b="1" spc="-35" dirty="0">
                <a:latin typeface="Arial"/>
                <a:cs typeface="Arial"/>
              </a:rPr>
              <a:t>i</a:t>
            </a:r>
            <a:r>
              <a:rPr sz="2000" b="1" spc="45" dirty="0">
                <a:latin typeface="Arial"/>
                <a:cs typeface="Arial"/>
              </a:rPr>
              <a:t>n</a:t>
            </a:r>
            <a:r>
              <a:rPr sz="2000" b="1" spc="15" dirty="0">
                <a:latin typeface="Arial"/>
                <a:cs typeface="Arial"/>
              </a:rPr>
              <a:t>g</a:t>
            </a:r>
            <a:r>
              <a:rPr sz="2000" b="1" spc="-220" dirty="0">
                <a:latin typeface="Arial"/>
                <a:cs typeface="Arial"/>
              </a:rPr>
              <a:t> </a:t>
            </a:r>
            <a:r>
              <a:rPr sz="2000" b="1" spc="10" dirty="0">
                <a:latin typeface="Arial"/>
                <a:cs typeface="Arial"/>
              </a:rPr>
              <a:t>st</a:t>
            </a:r>
            <a:r>
              <a:rPr sz="2000" b="1" spc="40" dirty="0">
                <a:latin typeface="Arial"/>
                <a:cs typeface="Arial"/>
              </a:rPr>
              <a:t>r</a:t>
            </a:r>
            <a:r>
              <a:rPr sz="2000" b="1" spc="15" dirty="0">
                <a:latin typeface="Arial"/>
                <a:cs typeface="Arial"/>
              </a:rPr>
              <a:t>a</a:t>
            </a:r>
            <a:r>
              <a:rPr sz="2000" b="1" spc="45" dirty="0">
                <a:latin typeface="Arial"/>
                <a:cs typeface="Arial"/>
              </a:rPr>
              <a:t>p</a:t>
            </a:r>
            <a:r>
              <a:rPr sz="2000" b="1" spc="15" dirty="0">
                <a:latin typeface="Arial"/>
                <a:cs typeface="Arial"/>
              </a:rPr>
              <a:t>s</a:t>
            </a:r>
            <a:r>
              <a:rPr sz="2000" b="1" spc="-155" dirty="0">
                <a:latin typeface="Arial"/>
                <a:cs typeface="Arial"/>
              </a:rPr>
              <a:t> </a:t>
            </a:r>
            <a:r>
              <a:rPr sz="2000" spc="35" dirty="0">
                <a:latin typeface="Arial MT"/>
                <a:cs typeface="Arial MT"/>
              </a:rPr>
              <a:t>t</a:t>
            </a:r>
            <a:r>
              <a:rPr sz="2000" spc="15" dirty="0">
                <a:latin typeface="Arial MT"/>
                <a:cs typeface="Arial MT"/>
              </a:rPr>
              <a:t>o</a:t>
            </a:r>
            <a:r>
              <a:rPr sz="2000" spc="-110" dirty="0">
                <a:latin typeface="Arial MT"/>
                <a:cs typeface="Arial MT"/>
              </a:rPr>
              <a:t> </a:t>
            </a:r>
            <a:r>
              <a:rPr sz="2000" spc="15" dirty="0">
                <a:latin typeface="Arial MT"/>
                <a:cs typeface="Arial MT"/>
              </a:rPr>
              <a:t>a</a:t>
            </a:r>
            <a:r>
              <a:rPr sz="2000" spc="-35" dirty="0">
                <a:latin typeface="Arial MT"/>
                <a:cs typeface="Arial MT"/>
              </a:rPr>
              <a:t>v</a:t>
            </a:r>
            <a:r>
              <a:rPr sz="2000" spc="10" dirty="0">
                <a:latin typeface="Arial MT"/>
                <a:cs typeface="Arial MT"/>
              </a:rPr>
              <a:t>oid  </a:t>
            </a:r>
            <a:r>
              <a:rPr sz="2000" spc="-20" dirty="0">
                <a:latin typeface="Arial MT"/>
                <a:cs typeface="Arial MT"/>
              </a:rPr>
              <a:t>m</a:t>
            </a:r>
            <a:r>
              <a:rPr sz="2000" spc="15" dirty="0">
                <a:latin typeface="Arial MT"/>
                <a:cs typeface="Arial MT"/>
              </a:rPr>
              <a:t>a</a:t>
            </a:r>
            <a:r>
              <a:rPr sz="2000" spc="40" dirty="0">
                <a:latin typeface="Arial MT"/>
                <a:cs typeface="Arial MT"/>
              </a:rPr>
              <a:t>k</a:t>
            </a:r>
            <a:r>
              <a:rPr sz="2000" spc="10" dirty="0">
                <a:latin typeface="Arial MT"/>
                <a:cs typeface="Arial MT"/>
              </a:rPr>
              <a:t>ing</a:t>
            </a:r>
            <a:r>
              <a:rPr sz="2000" spc="-110" dirty="0">
                <a:latin typeface="Arial MT"/>
                <a:cs typeface="Arial MT"/>
              </a:rPr>
              <a:t> </a:t>
            </a:r>
            <a:r>
              <a:rPr sz="2000" spc="10" dirty="0">
                <a:latin typeface="Arial MT"/>
                <a:cs typeface="Arial MT"/>
              </a:rPr>
              <a:t>re</a:t>
            </a:r>
            <a:r>
              <a:rPr sz="2000" spc="40" dirty="0">
                <a:latin typeface="Arial MT"/>
                <a:cs typeface="Arial MT"/>
              </a:rPr>
              <a:t>s</a:t>
            </a:r>
            <a:r>
              <a:rPr sz="2000" spc="15" dirty="0">
                <a:latin typeface="Arial MT"/>
                <a:cs typeface="Arial MT"/>
              </a:rPr>
              <a:t>po</a:t>
            </a:r>
            <a:r>
              <a:rPr sz="2000" spc="5" dirty="0">
                <a:latin typeface="Arial MT"/>
                <a:cs typeface="Arial MT"/>
              </a:rPr>
              <a:t>n</a:t>
            </a:r>
            <a:r>
              <a:rPr sz="2000" spc="10" dirty="0">
                <a:latin typeface="Arial MT"/>
                <a:cs typeface="Arial MT"/>
              </a:rPr>
              <a:t>ders</a:t>
            </a:r>
            <a:r>
              <a:rPr sz="2000" spc="-155" dirty="0">
                <a:latin typeface="Arial MT"/>
                <a:cs typeface="Arial MT"/>
              </a:rPr>
              <a:t> </a:t>
            </a:r>
            <a:r>
              <a:rPr sz="2000" spc="10" dirty="0">
                <a:latin typeface="Arial MT"/>
                <a:cs typeface="Arial MT"/>
              </a:rPr>
              <a:t>lea</a:t>
            </a:r>
            <a:r>
              <a:rPr sz="2000" spc="-35" dirty="0">
                <a:latin typeface="Arial MT"/>
                <a:cs typeface="Arial MT"/>
              </a:rPr>
              <a:t>v</a:t>
            </a:r>
            <a:r>
              <a:rPr sz="2000" spc="15" dirty="0">
                <a:latin typeface="Arial MT"/>
                <a:cs typeface="Arial MT"/>
              </a:rPr>
              <a:t>e</a:t>
            </a:r>
            <a:r>
              <a:rPr sz="2000" spc="-35" dirty="0">
                <a:latin typeface="Arial MT"/>
                <a:cs typeface="Arial MT"/>
              </a:rPr>
              <a:t> </a:t>
            </a:r>
            <a:r>
              <a:rPr sz="2000" spc="40" dirty="0">
                <a:latin typeface="Arial MT"/>
                <a:cs typeface="Arial MT"/>
              </a:rPr>
              <a:t>c</a:t>
            </a:r>
            <a:r>
              <a:rPr sz="2000" spc="15" dirty="0">
                <a:latin typeface="Arial MT"/>
                <a:cs typeface="Arial MT"/>
              </a:rPr>
              <a:t>o</a:t>
            </a:r>
            <a:r>
              <a:rPr sz="2000" spc="-35" dirty="0">
                <a:latin typeface="Arial MT"/>
                <a:cs typeface="Arial MT"/>
              </a:rPr>
              <a:t>v</a:t>
            </a:r>
            <a:r>
              <a:rPr sz="2000" spc="10" dirty="0">
                <a:latin typeface="Arial MT"/>
                <a:cs typeface="Arial MT"/>
              </a:rPr>
              <a:t>er</a:t>
            </a:r>
            <a:r>
              <a:rPr sz="2000" spc="-35" dirty="0">
                <a:latin typeface="Arial MT"/>
                <a:cs typeface="Arial MT"/>
              </a:rPr>
              <a:t> </a:t>
            </a:r>
            <a:r>
              <a:rPr sz="2000" spc="35" dirty="0">
                <a:latin typeface="Arial MT"/>
                <a:cs typeface="Arial MT"/>
              </a:rPr>
              <a:t>t</a:t>
            </a:r>
            <a:r>
              <a:rPr sz="2000" spc="10" dirty="0">
                <a:latin typeface="Arial MT"/>
                <a:cs typeface="Arial MT"/>
              </a:rPr>
              <a:t>o  </a:t>
            </a:r>
            <a:r>
              <a:rPr sz="2000" spc="20" dirty="0">
                <a:latin typeface="Arial MT"/>
                <a:cs typeface="Arial MT"/>
              </a:rPr>
              <a:t>care</a:t>
            </a:r>
            <a:r>
              <a:rPr sz="2000" spc="-114" dirty="0">
                <a:latin typeface="Arial MT"/>
                <a:cs typeface="Arial MT"/>
              </a:rPr>
              <a:t> </a:t>
            </a:r>
            <a:r>
              <a:rPr sz="2000" spc="-5" dirty="0">
                <a:latin typeface="Arial MT"/>
                <a:cs typeface="Arial MT"/>
              </a:rPr>
              <a:t>for</a:t>
            </a:r>
            <a:r>
              <a:rPr sz="2000" spc="-35" dirty="0">
                <a:latin typeface="Arial MT"/>
                <a:cs typeface="Arial MT"/>
              </a:rPr>
              <a:t> </a:t>
            </a:r>
            <a:r>
              <a:rPr sz="2000" spc="20" dirty="0">
                <a:latin typeface="Arial MT"/>
                <a:cs typeface="Arial MT"/>
              </a:rPr>
              <a:t>the</a:t>
            </a:r>
            <a:r>
              <a:rPr sz="2000" spc="-40" dirty="0">
                <a:latin typeface="Arial MT"/>
                <a:cs typeface="Arial MT"/>
              </a:rPr>
              <a:t> </a:t>
            </a:r>
            <a:r>
              <a:rPr sz="2000" spc="20" dirty="0">
                <a:latin typeface="Arial MT"/>
                <a:cs typeface="Arial MT"/>
              </a:rPr>
              <a:t>casualty</a:t>
            </a:r>
            <a:endParaRPr sz="2000">
              <a:latin typeface="Arial MT"/>
              <a:cs typeface="Arial MT"/>
            </a:endParaRPr>
          </a:p>
        </p:txBody>
      </p:sp>
      <p:sp>
        <p:nvSpPr>
          <p:cNvPr id="12" name="object 12"/>
          <p:cNvSpPr txBox="1">
            <a:spLocks noGrp="1"/>
          </p:cNvSpPr>
          <p:nvPr>
            <p:ph type="title"/>
          </p:nvPr>
        </p:nvSpPr>
        <p:spPr>
          <a:xfrm>
            <a:off x="2157476" y="714755"/>
            <a:ext cx="7889240" cy="575310"/>
          </a:xfrm>
          <a:prstGeom prst="rect">
            <a:avLst/>
          </a:prstGeom>
        </p:spPr>
        <p:txBody>
          <a:bodyPr vert="horz" wrap="square" lIns="0" tIns="13335" rIns="0" bIns="0" rtlCol="0">
            <a:spAutoFit/>
          </a:bodyPr>
          <a:lstStyle/>
          <a:p>
            <a:pPr marL="12700">
              <a:lnSpc>
                <a:spcPct val="100000"/>
              </a:lnSpc>
              <a:spcBef>
                <a:spcPts val="105"/>
              </a:spcBef>
            </a:pPr>
            <a:r>
              <a:rPr spc="-15" dirty="0">
                <a:solidFill>
                  <a:srgbClr val="000000"/>
                </a:solidFill>
              </a:rPr>
              <a:t>IF</a:t>
            </a:r>
            <a:r>
              <a:rPr spc="10" dirty="0">
                <a:solidFill>
                  <a:srgbClr val="000000"/>
                </a:solidFill>
              </a:rPr>
              <a:t> </a:t>
            </a:r>
            <a:r>
              <a:rPr spc="-25" dirty="0">
                <a:solidFill>
                  <a:srgbClr val="000000"/>
                </a:solidFill>
              </a:rPr>
              <a:t>CASUALTY</a:t>
            </a:r>
            <a:r>
              <a:rPr spc="180" dirty="0">
                <a:solidFill>
                  <a:srgbClr val="000000"/>
                </a:solidFill>
              </a:rPr>
              <a:t> </a:t>
            </a:r>
            <a:r>
              <a:rPr spc="-15" dirty="0">
                <a:solidFill>
                  <a:srgbClr val="000000"/>
                </a:solidFill>
              </a:rPr>
              <a:t>IS</a:t>
            </a:r>
            <a:r>
              <a:rPr spc="-30" dirty="0">
                <a:solidFill>
                  <a:srgbClr val="000000"/>
                </a:solidFill>
              </a:rPr>
              <a:t> </a:t>
            </a:r>
            <a:r>
              <a:rPr spc="-15" dirty="0">
                <a:solidFill>
                  <a:srgbClr val="BB8542"/>
                </a:solidFill>
              </a:rPr>
              <a:t>UNABLE</a:t>
            </a:r>
            <a:r>
              <a:rPr spc="120" dirty="0">
                <a:solidFill>
                  <a:srgbClr val="BB8542"/>
                </a:solidFill>
              </a:rPr>
              <a:t> </a:t>
            </a:r>
            <a:r>
              <a:rPr spc="25" dirty="0">
                <a:solidFill>
                  <a:srgbClr val="000000"/>
                </a:solidFill>
              </a:rPr>
              <a:t>TO</a:t>
            </a:r>
            <a:r>
              <a:rPr spc="-65" dirty="0">
                <a:solidFill>
                  <a:srgbClr val="000000"/>
                </a:solidFill>
              </a:rPr>
              <a:t> </a:t>
            </a:r>
            <a:r>
              <a:rPr spc="10" dirty="0">
                <a:solidFill>
                  <a:srgbClr val="000000"/>
                </a:solidFill>
              </a:rPr>
              <a:t>MOVE</a:t>
            </a:r>
          </a:p>
        </p:txBody>
      </p:sp>
      <p:sp>
        <p:nvSpPr>
          <p:cNvPr id="13" name="object 13"/>
          <p:cNvSpPr txBox="1"/>
          <p:nvPr/>
        </p:nvSpPr>
        <p:spPr>
          <a:xfrm>
            <a:off x="5618226" y="1765045"/>
            <a:ext cx="5531485" cy="1692910"/>
          </a:xfrm>
          <a:prstGeom prst="rect">
            <a:avLst/>
          </a:prstGeom>
        </p:spPr>
        <p:txBody>
          <a:bodyPr vert="horz" wrap="square" lIns="0" tIns="16510" rIns="0" bIns="0" rtlCol="0">
            <a:spAutoFit/>
          </a:bodyPr>
          <a:lstStyle/>
          <a:p>
            <a:pPr marL="12700">
              <a:lnSpc>
                <a:spcPct val="100000"/>
              </a:lnSpc>
              <a:spcBef>
                <a:spcPts val="130"/>
              </a:spcBef>
              <a:tabLst>
                <a:tab pos="1938655" algn="l"/>
              </a:tabLst>
            </a:pPr>
            <a:r>
              <a:rPr sz="2150" b="1" spc="10" dirty="0">
                <a:solidFill>
                  <a:srgbClr val="BB8542"/>
                </a:solidFill>
                <a:latin typeface="Arial"/>
                <a:cs typeface="Arial"/>
              </a:rPr>
              <a:t>IF</a:t>
            </a:r>
            <a:r>
              <a:rPr sz="2150" b="1" spc="30" dirty="0">
                <a:solidFill>
                  <a:srgbClr val="BB8542"/>
                </a:solidFill>
                <a:latin typeface="Arial"/>
                <a:cs typeface="Arial"/>
              </a:rPr>
              <a:t> </a:t>
            </a:r>
            <a:r>
              <a:rPr sz="2150" b="1" spc="-20" dirty="0">
                <a:solidFill>
                  <a:srgbClr val="BB8542"/>
                </a:solidFill>
                <a:latin typeface="Arial"/>
                <a:cs typeface="Arial"/>
              </a:rPr>
              <a:t>CASUALTY	</a:t>
            </a:r>
            <a:r>
              <a:rPr sz="2150" b="1" spc="10" dirty="0">
                <a:solidFill>
                  <a:srgbClr val="BB8542"/>
                </a:solidFill>
                <a:latin typeface="Arial"/>
                <a:cs typeface="Arial"/>
              </a:rPr>
              <a:t>IS</a:t>
            </a:r>
            <a:r>
              <a:rPr sz="2150" b="1" spc="35" dirty="0">
                <a:solidFill>
                  <a:srgbClr val="BB8542"/>
                </a:solidFill>
                <a:latin typeface="Arial"/>
                <a:cs typeface="Arial"/>
              </a:rPr>
              <a:t> </a:t>
            </a:r>
            <a:r>
              <a:rPr sz="2150" b="1" spc="-15" dirty="0">
                <a:solidFill>
                  <a:srgbClr val="BB8542"/>
                </a:solidFill>
                <a:latin typeface="Arial"/>
                <a:cs typeface="Arial"/>
              </a:rPr>
              <a:t>UNABLE</a:t>
            </a:r>
            <a:r>
              <a:rPr sz="2150" b="1" spc="260" dirty="0">
                <a:solidFill>
                  <a:srgbClr val="BB8542"/>
                </a:solidFill>
                <a:latin typeface="Arial"/>
                <a:cs typeface="Arial"/>
              </a:rPr>
              <a:t> </a:t>
            </a:r>
            <a:r>
              <a:rPr sz="2150" b="1" spc="25" dirty="0">
                <a:solidFill>
                  <a:srgbClr val="BB8542"/>
                </a:solidFill>
                <a:latin typeface="Arial"/>
                <a:cs typeface="Arial"/>
              </a:rPr>
              <a:t>TO</a:t>
            </a:r>
            <a:r>
              <a:rPr sz="2150" b="1" spc="15" dirty="0">
                <a:solidFill>
                  <a:srgbClr val="BB8542"/>
                </a:solidFill>
                <a:latin typeface="Arial"/>
                <a:cs typeface="Arial"/>
              </a:rPr>
              <a:t> MOVE</a:t>
            </a:r>
            <a:r>
              <a:rPr sz="2150" b="1" spc="100" dirty="0">
                <a:solidFill>
                  <a:srgbClr val="BB8542"/>
                </a:solidFill>
                <a:latin typeface="Arial"/>
                <a:cs typeface="Arial"/>
              </a:rPr>
              <a:t> </a:t>
            </a:r>
            <a:r>
              <a:rPr sz="2150" spc="10" dirty="0">
                <a:latin typeface="Arial MT"/>
                <a:cs typeface="Arial MT"/>
              </a:rPr>
              <a:t>to</a:t>
            </a:r>
            <a:endParaRPr sz="2150">
              <a:latin typeface="Arial MT"/>
              <a:cs typeface="Arial MT"/>
            </a:endParaRPr>
          </a:p>
          <a:p>
            <a:pPr marL="12700" marR="5080">
              <a:lnSpc>
                <a:spcPct val="101899"/>
              </a:lnSpc>
            </a:pPr>
            <a:r>
              <a:rPr sz="2150" b="1" dirty="0">
                <a:latin typeface="Arial"/>
                <a:cs typeface="Arial"/>
              </a:rPr>
              <a:t>COVER</a:t>
            </a:r>
            <a:r>
              <a:rPr sz="2150" dirty="0">
                <a:latin typeface="Arial MT"/>
                <a:cs typeface="Arial MT"/>
              </a:rPr>
              <a:t>,</a:t>
            </a:r>
            <a:r>
              <a:rPr sz="2150" spc="140" dirty="0">
                <a:latin typeface="Arial MT"/>
                <a:cs typeface="Arial MT"/>
              </a:rPr>
              <a:t> </a:t>
            </a:r>
            <a:r>
              <a:rPr sz="2150" spc="5" dirty="0">
                <a:latin typeface="Arial MT"/>
                <a:cs typeface="Arial MT"/>
              </a:rPr>
              <a:t>when</a:t>
            </a:r>
            <a:r>
              <a:rPr sz="2150" spc="145" dirty="0">
                <a:latin typeface="Arial MT"/>
                <a:cs typeface="Arial MT"/>
              </a:rPr>
              <a:t> </a:t>
            </a:r>
            <a:r>
              <a:rPr sz="2150" b="1" spc="5" dirty="0">
                <a:latin typeface="Arial"/>
                <a:cs typeface="Arial"/>
              </a:rPr>
              <a:t>tactically</a:t>
            </a:r>
            <a:r>
              <a:rPr sz="2150" b="1" spc="135" dirty="0">
                <a:latin typeface="Arial"/>
                <a:cs typeface="Arial"/>
              </a:rPr>
              <a:t> </a:t>
            </a:r>
            <a:r>
              <a:rPr sz="2150" b="1" spc="10" dirty="0">
                <a:latin typeface="Arial"/>
                <a:cs typeface="Arial"/>
              </a:rPr>
              <a:t>feasible</a:t>
            </a:r>
            <a:r>
              <a:rPr sz="2150" b="1" spc="80" dirty="0">
                <a:latin typeface="Arial"/>
                <a:cs typeface="Arial"/>
              </a:rPr>
              <a:t> </a:t>
            </a:r>
            <a:r>
              <a:rPr sz="2150" spc="5" dirty="0">
                <a:latin typeface="Arial MT"/>
                <a:cs typeface="Arial MT"/>
              </a:rPr>
              <a:t>(ideally, </a:t>
            </a:r>
            <a:r>
              <a:rPr sz="2150" spc="10" dirty="0">
                <a:latin typeface="Arial MT"/>
                <a:cs typeface="Arial MT"/>
              </a:rPr>
              <a:t> </a:t>
            </a:r>
            <a:r>
              <a:rPr sz="2150" b="1" spc="15" dirty="0">
                <a:latin typeface="Arial"/>
                <a:cs typeface="Arial"/>
              </a:rPr>
              <a:t>after</a:t>
            </a:r>
            <a:r>
              <a:rPr sz="2150" b="1" spc="45" dirty="0">
                <a:latin typeface="Arial"/>
                <a:cs typeface="Arial"/>
              </a:rPr>
              <a:t> </a:t>
            </a:r>
            <a:r>
              <a:rPr sz="2150" spc="20" dirty="0">
                <a:latin typeface="Arial MT"/>
                <a:cs typeface="Arial MT"/>
              </a:rPr>
              <a:t>fire</a:t>
            </a:r>
            <a:r>
              <a:rPr sz="2150" dirty="0">
                <a:latin typeface="Arial MT"/>
                <a:cs typeface="Arial MT"/>
              </a:rPr>
              <a:t> </a:t>
            </a:r>
            <a:r>
              <a:rPr sz="2150" spc="20" dirty="0">
                <a:latin typeface="Arial MT"/>
                <a:cs typeface="Arial MT"/>
              </a:rPr>
              <a:t>superiority</a:t>
            </a:r>
            <a:r>
              <a:rPr sz="2150" spc="-50" dirty="0">
                <a:latin typeface="Arial MT"/>
                <a:cs typeface="Arial MT"/>
              </a:rPr>
              <a:t> </a:t>
            </a:r>
            <a:r>
              <a:rPr sz="2150" spc="5" dirty="0">
                <a:latin typeface="Arial MT"/>
                <a:cs typeface="Arial MT"/>
              </a:rPr>
              <a:t>has</a:t>
            </a:r>
            <a:r>
              <a:rPr sz="2150" spc="105" dirty="0">
                <a:latin typeface="Arial MT"/>
                <a:cs typeface="Arial MT"/>
              </a:rPr>
              <a:t> </a:t>
            </a:r>
            <a:r>
              <a:rPr sz="2150" spc="5" dirty="0">
                <a:latin typeface="Arial MT"/>
                <a:cs typeface="Arial MT"/>
              </a:rPr>
              <a:t>been</a:t>
            </a:r>
            <a:r>
              <a:rPr sz="2150" spc="70" dirty="0">
                <a:latin typeface="Arial MT"/>
                <a:cs typeface="Arial MT"/>
              </a:rPr>
              <a:t> </a:t>
            </a:r>
            <a:r>
              <a:rPr sz="2150" b="1" spc="20" dirty="0">
                <a:latin typeface="Arial"/>
                <a:cs typeface="Arial"/>
              </a:rPr>
              <a:t>obtained</a:t>
            </a:r>
            <a:r>
              <a:rPr sz="2150" spc="20" dirty="0">
                <a:latin typeface="Arial MT"/>
                <a:cs typeface="Arial MT"/>
              </a:rPr>
              <a:t>), </a:t>
            </a:r>
            <a:r>
              <a:rPr sz="2150" spc="25" dirty="0">
                <a:latin typeface="Arial MT"/>
                <a:cs typeface="Arial MT"/>
              </a:rPr>
              <a:t> </a:t>
            </a:r>
            <a:r>
              <a:rPr sz="2150" dirty="0">
                <a:latin typeface="Arial MT"/>
                <a:cs typeface="Arial MT"/>
              </a:rPr>
              <a:t>devise</a:t>
            </a:r>
            <a:r>
              <a:rPr sz="2150" spc="140" dirty="0">
                <a:latin typeface="Arial MT"/>
                <a:cs typeface="Arial MT"/>
              </a:rPr>
              <a:t> </a:t>
            </a:r>
            <a:r>
              <a:rPr sz="2150" spc="5" dirty="0">
                <a:latin typeface="Arial MT"/>
                <a:cs typeface="Arial MT"/>
              </a:rPr>
              <a:t>and</a:t>
            </a:r>
            <a:r>
              <a:rPr sz="2150" spc="65" dirty="0">
                <a:latin typeface="Arial MT"/>
                <a:cs typeface="Arial MT"/>
              </a:rPr>
              <a:t> </a:t>
            </a:r>
            <a:r>
              <a:rPr sz="2150" spc="-5" dirty="0">
                <a:latin typeface="Arial MT"/>
                <a:cs typeface="Arial MT"/>
              </a:rPr>
              <a:t>execute</a:t>
            </a:r>
            <a:r>
              <a:rPr sz="2150" spc="215" dirty="0">
                <a:latin typeface="Arial MT"/>
                <a:cs typeface="Arial MT"/>
              </a:rPr>
              <a:t> </a:t>
            </a:r>
            <a:r>
              <a:rPr sz="2150" spc="15" dirty="0">
                <a:latin typeface="Arial MT"/>
                <a:cs typeface="Arial MT"/>
              </a:rPr>
              <a:t>a</a:t>
            </a:r>
            <a:r>
              <a:rPr sz="2150" spc="65" dirty="0">
                <a:latin typeface="Arial MT"/>
                <a:cs typeface="Arial MT"/>
              </a:rPr>
              <a:t> </a:t>
            </a:r>
            <a:r>
              <a:rPr sz="2150" spc="15" dirty="0">
                <a:latin typeface="Arial MT"/>
                <a:cs typeface="Arial MT"/>
              </a:rPr>
              <a:t>plan</a:t>
            </a:r>
            <a:r>
              <a:rPr sz="2150" spc="-5" dirty="0">
                <a:latin typeface="Arial MT"/>
                <a:cs typeface="Arial MT"/>
              </a:rPr>
              <a:t> </a:t>
            </a:r>
            <a:r>
              <a:rPr sz="2150" spc="10" dirty="0">
                <a:latin typeface="Arial MT"/>
                <a:cs typeface="Arial MT"/>
              </a:rPr>
              <a:t>to</a:t>
            </a:r>
            <a:r>
              <a:rPr sz="2150" spc="60" dirty="0">
                <a:latin typeface="Arial MT"/>
                <a:cs typeface="Arial MT"/>
              </a:rPr>
              <a:t> </a:t>
            </a:r>
            <a:r>
              <a:rPr sz="2150" spc="5" dirty="0">
                <a:latin typeface="Arial MT"/>
                <a:cs typeface="Arial MT"/>
              </a:rPr>
              <a:t>get</a:t>
            </a:r>
            <a:r>
              <a:rPr sz="2150" spc="75" dirty="0">
                <a:latin typeface="Arial MT"/>
                <a:cs typeface="Arial MT"/>
              </a:rPr>
              <a:t> </a:t>
            </a:r>
            <a:r>
              <a:rPr sz="2150" spc="5" dirty="0">
                <a:latin typeface="Arial MT"/>
                <a:cs typeface="Arial MT"/>
              </a:rPr>
              <a:t>them</a:t>
            </a:r>
            <a:r>
              <a:rPr sz="2150" spc="65" dirty="0">
                <a:latin typeface="Arial MT"/>
                <a:cs typeface="Arial MT"/>
              </a:rPr>
              <a:t> </a:t>
            </a:r>
            <a:r>
              <a:rPr sz="2150" dirty="0">
                <a:latin typeface="Arial MT"/>
                <a:cs typeface="Arial MT"/>
              </a:rPr>
              <a:t>out</a:t>
            </a:r>
            <a:r>
              <a:rPr sz="2150" spc="75" dirty="0">
                <a:latin typeface="Arial MT"/>
                <a:cs typeface="Arial MT"/>
              </a:rPr>
              <a:t> </a:t>
            </a:r>
            <a:r>
              <a:rPr sz="2150" spc="5" dirty="0">
                <a:latin typeface="Arial MT"/>
                <a:cs typeface="Arial MT"/>
              </a:rPr>
              <a:t>of </a:t>
            </a:r>
            <a:r>
              <a:rPr sz="2150" spc="-585" dirty="0">
                <a:latin typeface="Arial MT"/>
                <a:cs typeface="Arial MT"/>
              </a:rPr>
              <a:t> </a:t>
            </a:r>
            <a:r>
              <a:rPr sz="2150" spc="5" dirty="0">
                <a:latin typeface="Arial MT"/>
                <a:cs typeface="Arial MT"/>
              </a:rPr>
              <a:t>the</a:t>
            </a:r>
            <a:r>
              <a:rPr sz="2150" spc="60" dirty="0">
                <a:latin typeface="Arial MT"/>
                <a:cs typeface="Arial MT"/>
              </a:rPr>
              <a:t> </a:t>
            </a:r>
            <a:r>
              <a:rPr sz="2150" spc="15" dirty="0">
                <a:latin typeface="Arial MT"/>
                <a:cs typeface="Arial MT"/>
              </a:rPr>
              <a:t>kill</a:t>
            </a:r>
            <a:r>
              <a:rPr sz="2150" spc="-30" dirty="0">
                <a:latin typeface="Arial MT"/>
                <a:cs typeface="Arial MT"/>
              </a:rPr>
              <a:t> </a:t>
            </a:r>
            <a:r>
              <a:rPr sz="2150" spc="-5" dirty="0">
                <a:latin typeface="Arial MT"/>
                <a:cs typeface="Arial MT"/>
              </a:rPr>
              <a:t>zone</a:t>
            </a:r>
            <a:endParaRPr sz="2150">
              <a:latin typeface="Arial MT"/>
              <a:cs typeface="Arial MT"/>
            </a:endParaRPr>
          </a:p>
        </p:txBody>
      </p:sp>
      <p:pic>
        <p:nvPicPr>
          <p:cNvPr id="14" name="object 14"/>
          <p:cNvPicPr/>
          <p:nvPr/>
        </p:nvPicPr>
        <p:blipFill>
          <a:blip r:embed="rId8" cstate="print"/>
          <a:stretch>
            <a:fillRect/>
          </a:stretch>
        </p:blipFill>
        <p:spPr>
          <a:xfrm>
            <a:off x="5943600" y="4248150"/>
            <a:ext cx="695325" cy="571500"/>
          </a:xfrm>
          <a:prstGeom prst="rect">
            <a:avLst/>
          </a:prstGeom>
        </p:spPr>
      </p:pic>
      <p:sp>
        <p:nvSpPr>
          <p:cNvPr id="15" name="object 15"/>
          <p:cNvSpPr/>
          <p:nvPr/>
        </p:nvSpPr>
        <p:spPr>
          <a:xfrm>
            <a:off x="5419725" y="1781175"/>
            <a:ext cx="0" cy="4573905"/>
          </a:xfrm>
          <a:custGeom>
            <a:avLst/>
            <a:gdLst/>
            <a:ahLst/>
            <a:cxnLst/>
            <a:rect l="l" t="t" r="r" b="b"/>
            <a:pathLst>
              <a:path h="4573905">
                <a:moveTo>
                  <a:pt x="0" y="0"/>
                </a:moveTo>
                <a:lnTo>
                  <a:pt x="0" y="4573358"/>
                </a:lnTo>
              </a:path>
            </a:pathLst>
          </a:custGeom>
          <a:ln w="38100">
            <a:solidFill>
              <a:srgbClr val="888888"/>
            </a:solidFill>
            <a:prstDash val="dot"/>
          </a:ln>
        </p:spPr>
        <p:txBody>
          <a:bodyPr wrap="square" lIns="0" tIns="0" rIns="0" bIns="0" rtlCol="0"/>
          <a:lstStyle/>
          <a:p>
            <a:endParaRPr/>
          </a:p>
        </p:txBody>
      </p:sp>
      <p:sp>
        <p:nvSpPr>
          <p:cNvPr id="16" name="object 16"/>
          <p:cNvSpPr txBox="1">
            <a:spLocks noGrp="1"/>
          </p:cNvSpPr>
          <p:nvPr>
            <p:ph type="sldNum" sz="quarter" idx="7"/>
          </p:nvPr>
        </p:nvSpPr>
        <p:spPr>
          <a:prstGeom prst="rect">
            <a:avLst/>
          </a:prstGeom>
        </p:spPr>
        <p:txBody>
          <a:bodyPr vert="horz" wrap="square" lIns="0" tIns="0" rIns="0" bIns="0" rtlCol="0">
            <a:spAutoFit/>
          </a:bodyPr>
          <a:lstStyle/>
          <a:p>
            <a:pPr marL="12700">
              <a:lnSpc>
                <a:spcPts val="1430"/>
              </a:lnSpc>
            </a:pPr>
            <a:r>
              <a:rPr sz="1575" baseline="2645" dirty="0">
                <a:solidFill>
                  <a:srgbClr val="CD9146"/>
                </a:solidFill>
              </a:rPr>
              <a:t>#TCCC-CPP-PPT-03</a:t>
            </a:r>
            <a:r>
              <a:rPr sz="1575" spc="337" baseline="2645" dirty="0">
                <a:solidFill>
                  <a:srgbClr val="CD9146"/>
                </a:solidFill>
              </a:rPr>
              <a:t> </a:t>
            </a:r>
            <a:r>
              <a:rPr sz="1575" spc="7" baseline="2645" dirty="0">
                <a:solidFill>
                  <a:srgbClr val="CD9146"/>
                </a:solidFill>
              </a:rPr>
              <a:t>08</a:t>
            </a:r>
            <a:r>
              <a:rPr sz="1575" spc="15" baseline="2645" dirty="0">
                <a:solidFill>
                  <a:srgbClr val="CD9146"/>
                </a:solidFill>
              </a:rPr>
              <a:t> </a:t>
            </a:r>
            <a:r>
              <a:rPr sz="1575" spc="-60" baseline="2645" dirty="0">
                <a:solidFill>
                  <a:srgbClr val="CD9146"/>
                </a:solidFill>
              </a:rPr>
              <a:t>AUG</a:t>
            </a:r>
            <a:r>
              <a:rPr sz="1575" spc="112" baseline="2645" dirty="0">
                <a:solidFill>
                  <a:srgbClr val="CD9146"/>
                </a:solidFill>
              </a:rPr>
              <a:t> </a:t>
            </a:r>
            <a:r>
              <a:rPr sz="1575" spc="7" baseline="2645" dirty="0">
                <a:solidFill>
                  <a:srgbClr val="CD9146"/>
                </a:solidFill>
              </a:rPr>
              <a:t>23 </a:t>
            </a:r>
            <a:r>
              <a:rPr sz="1575" spc="427" baseline="2645" dirty="0">
                <a:solidFill>
                  <a:srgbClr val="CD9146"/>
                </a:solidFill>
              </a:rPr>
              <a:t> </a:t>
            </a:r>
            <a:fld id="{81D60167-4931-47E6-BA6A-407CBD079E47}" type="slidenum">
              <a:rPr sz="1200" dirty="0">
                <a:solidFill>
                  <a:srgbClr val="000000"/>
                </a:solidFill>
              </a:rPr>
              <a:t>13</a:t>
            </a:fld>
            <a:endParaRPr sz="12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558036" y="822705"/>
            <a:ext cx="9060815" cy="575310"/>
          </a:xfrm>
          <a:prstGeom prst="rect">
            <a:avLst/>
          </a:prstGeom>
        </p:spPr>
        <p:txBody>
          <a:bodyPr vert="horz" wrap="square" lIns="0" tIns="13335" rIns="0" bIns="0" rtlCol="0">
            <a:spAutoFit/>
          </a:bodyPr>
          <a:lstStyle/>
          <a:p>
            <a:pPr marL="12700">
              <a:lnSpc>
                <a:spcPct val="100000"/>
              </a:lnSpc>
              <a:spcBef>
                <a:spcPts val="105"/>
              </a:spcBef>
            </a:pPr>
            <a:r>
              <a:rPr spc="-25" dirty="0"/>
              <a:t>CARE</a:t>
            </a:r>
            <a:r>
              <a:rPr spc="30" dirty="0"/>
              <a:t> </a:t>
            </a:r>
            <a:r>
              <a:rPr spc="10" dirty="0"/>
              <a:t>UNDER</a:t>
            </a:r>
            <a:r>
              <a:rPr spc="-95" dirty="0"/>
              <a:t> </a:t>
            </a:r>
            <a:r>
              <a:rPr spc="-10" dirty="0"/>
              <a:t>FIRE</a:t>
            </a:r>
            <a:r>
              <a:rPr spc="35" dirty="0"/>
              <a:t> </a:t>
            </a:r>
            <a:r>
              <a:rPr dirty="0"/>
              <a:t>/</a:t>
            </a:r>
            <a:r>
              <a:rPr spc="5" dirty="0"/>
              <a:t> </a:t>
            </a:r>
            <a:r>
              <a:rPr spc="-10" dirty="0"/>
              <a:t>THREAT</a:t>
            </a:r>
            <a:r>
              <a:rPr spc="10" dirty="0"/>
              <a:t> </a:t>
            </a:r>
            <a:r>
              <a:rPr spc="-5" dirty="0"/>
              <a:t>OVERVIEW</a:t>
            </a:r>
          </a:p>
        </p:txBody>
      </p:sp>
      <p:grpSp>
        <p:nvGrpSpPr>
          <p:cNvPr id="3" name="object 3"/>
          <p:cNvGrpSpPr/>
          <p:nvPr/>
        </p:nvGrpSpPr>
        <p:grpSpPr>
          <a:xfrm>
            <a:off x="2933700" y="2247900"/>
            <a:ext cx="6324600" cy="3581400"/>
            <a:chOff x="2933700" y="2247900"/>
            <a:chExt cx="6324600" cy="3581400"/>
          </a:xfrm>
        </p:grpSpPr>
        <p:sp>
          <p:nvSpPr>
            <p:cNvPr id="4" name="object 4"/>
            <p:cNvSpPr/>
            <p:nvPr/>
          </p:nvSpPr>
          <p:spPr>
            <a:xfrm>
              <a:off x="2943225" y="2257425"/>
              <a:ext cx="6305550" cy="3562350"/>
            </a:xfrm>
            <a:custGeom>
              <a:avLst/>
              <a:gdLst/>
              <a:ahLst/>
              <a:cxnLst/>
              <a:rect l="l" t="t" r="r" b="b"/>
              <a:pathLst>
                <a:path w="6305550" h="3562350">
                  <a:moveTo>
                    <a:pt x="0" y="3562350"/>
                  </a:moveTo>
                  <a:lnTo>
                    <a:pt x="6305550" y="3562350"/>
                  </a:lnTo>
                  <a:lnTo>
                    <a:pt x="6305550" y="0"/>
                  </a:lnTo>
                  <a:lnTo>
                    <a:pt x="0" y="0"/>
                  </a:lnTo>
                  <a:lnTo>
                    <a:pt x="0" y="3562350"/>
                  </a:lnTo>
                  <a:close/>
                </a:path>
              </a:pathLst>
            </a:custGeom>
            <a:ln w="19050">
              <a:solidFill>
                <a:srgbClr val="898B8B"/>
              </a:solidFill>
            </a:ln>
          </p:spPr>
          <p:txBody>
            <a:bodyPr wrap="square" lIns="0" tIns="0" rIns="0" bIns="0" rtlCol="0"/>
            <a:lstStyle/>
            <a:p>
              <a:endParaRPr/>
            </a:p>
          </p:txBody>
        </p:sp>
        <p:sp>
          <p:nvSpPr>
            <p:cNvPr id="5" name="object 5"/>
            <p:cNvSpPr/>
            <p:nvPr/>
          </p:nvSpPr>
          <p:spPr>
            <a:xfrm>
              <a:off x="5505450" y="3448050"/>
              <a:ext cx="1181100" cy="1190625"/>
            </a:xfrm>
            <a:custGeom>
              <a:avLst/>
              <a:gdLst/>
              <a:ahLst/>
              <a:cxnLst/>
              <a:rect l="l" t="t" r="r" b="b"/>
              <a:pathLst>
                <a:path w="1181100" h="1190625">
                  <a:moveTo>
                    <a:pt x="590550" y="0"/>
                  </a:moveTo>
                  <a:lnTo>
                    <a:pt x="542117" y="1973"/>
                  </a:lnTo>
                  <a:lnTo>
                    <a:pt x="494763" y="7792"/>
                  </a:lnTo>
                  <a:lnTo>
                    <a:pt x="448639" y="17303"/>
                  </a:lnTo>
                  <a:lnTo>
                    <a:pt x="403896" y="30353"/>
                  </a:lnTo>
                  <a:lnTo>
                    <a:pt x="360687" y="46787"/>
                  </a:lnTo>
                  <a:lnTo>
                    <a:pt x="319165" y="66454"/>
                  </a:lnTo>
                  <a:lnTo>
                    <a:pt x="279480" y="89198"/>
                  </a:lnTo>
                  <a:lnTo>
                    <a:pt x="241785" y="114868"/>
                  </a:lnTo>
                  <a:lnTo>
                    <a:pt x="206232" y="143310"/>
                  </a:lnTo>
                  <a:lnTo>
                    <a:pt x="172973" y="174370"/>
                  </a:lnTo>
                  <a:lnTo>
                    <a:pt x="142161" y="207896"/>
                  </a:lnTo>
                  <a:lnTo>
                    <a:pt x="113946" y="243733"/>
                  </a:lnTo>
                  <a:lnTo>
                    <a:pt x="88481" y="281728"/>
                  </a:lnTo>
                  <a:lnTo>
                    <a:pt x="65919" y="321729"/>
                  </a:lnTo>
                  <a:lnTo>
                    <a:pt x="46410" y="363581"/>
                  </a:lnTo>
                  <a:lnTo>
                    <a:pt x="30108" y="407131"/>
                  </a:lnTo>
                  <a:lnTo>
                    <a:pt x="17163" y="452226"/>
                  </a:lnTo>
                  <a:lnTo>
                    <a:pt x="7729" y="498713"/>
                  </a:lnTo>
                  <a:lnTo>
                    <a:pt x="1957" y="546438"/>
                  </a:lnTo>
                  <a:lnTo>
                    <a:pt x="0" y="595249"/>
                  </a:lnTo>
                  <a:lnTo>
                    <a:pt x="1957" y="644077"/>
                  </a:lnTo>
                  <a:lnTo>
                    <a:pt x="7729" y="691818"/>
                  </a:lnTo>
                  <a:lnTo>
                    <a:pt x="17163" y="738320"/>
                  </a:lnTo>
                  <a:lnTo>
                    <a:pt x="30108" y="783428"/>
                  </a:lnTo>
                  <a:lnTo>
                    <a:pt x="46410" y="826990"/>
                  </a:lnTo>
                  <a:lnTo>
                    <a:pt x="65919" y="868852"/>
                  </a:lnTo>
                  <a:lnTo>
                    <a:pt x="88481" y="908861"/>
                  </a:lnTo>
                  <a:lnTo>
                    <a:pt x="113946" y="946864"/>
                  </a:lnTo>
                  <a:lnTo>
                    <a:pt x="142161" y="982707"/>
                  </a:lnTo>
                  <a:lnTo>
                    <a:pt x="172974" y="1016238"/>
                  </a:lnTo>
                  <a:lnTo>
                    <a:pt x="206232" y="1047302"/>
                  </a:lnTo>
                  <a:lnTo>
                    <a:pt x="241785" y="1075747"/>
                  </a:lnTo>
                  <a:lnTo>
                    <a:pt x="279480" y="1101420"/>
                  </a:lnTo>
                  <a:lnTo>
                    <a:pt x="319165" y="1124167"/>
                  </a:lnTo>
                  <a:lnTo>
                    <a:pt x="360687" y="1143835"/>
                  </a:lnTo>
                  <a:lnTo>
                    <a:pt x="403896" y="1160270"/>
                  </a:lnTo>
                  <a:lnTo>
                    <a:pt x="448639" y="1173320"/>
                  </a:lnTo>
                  <a:lnTo>
                    <a:pt x="494763" y="1182832"/>
                  </a:lnTo>
                  <a:lnTo>
                    <a:pt x="542117" y="1188651"/>
                  </a:lnTo>
                  <a:lnTo>
                    <a:pt x="590550" y="1190625"/>
                  </a:lnTo>
                  <a:lnTo>
                    <a:pt x="638982" y="1188651"/>
                  </a:lnTo>
                  <a:lnTo>
                    <a:pt x="686336" y="1182832"/>
                  </a:lnTo>
                  <a:lnTo>
                    <a:pt x="732460" y="1173320"/>
                  </a:lnTo>
                  <a:lnTo>
                    <a:pt x="777203" y="1160270"/>
                  </a:lnTo>
                  <a:lnTo>
                    <a:pt x="820412" y="1143835"/>
                  </a:lnTo>
                  <a:lnTo>
                    <a:pt x="861934" y="1124167"/>
                  </a:lnTo>
                  <a:lnTo>
                    <a:pt x="901619" y="1101420"/>
                  </a:lnTo>
                  <a:lnTo>
                    <a:pt x="939314" y="1075747"/>
                  </a:lnTo>
                  <a:lnTo>
                    <a:pt x="974867" y="1047302"/>
                  </a:lnTo>
                  <a:lnTo>
                    <a:pt x="1008126" y="1016238"/>
                  </a:lnTo>
                  <a:lnTo>
                    <a:pt x="1038938" y="982707"/>
                  </a:lnTo>
                  <a:lnTo>
                    <a:pt x="1067153" y="946864"/>
                  </a:lnTo>
                  <a:lnTo>
                    <a:pt x="1092618" y="908861"/>
                  </a:lnTo>
                  <a:lnTo>
                    <a:pt x="1115180" y="868852"/>
                  </a:lnTo>
                  <a:lnTo>
                    <a:pt x="1134689" y="826990"/>
                  </a:lnTo>
                  <a:lnTo>
                    <a:pt x="1150991" y="783428"/>
                  </a:lnTo>
                  <a:lnTo>
                    <a:pt x="1163936" y="738320"/>
                  </a:lnTo>
                  <a:lnTo>
                    <a:pt x="1173370" y="691818"/>
                  </a:lnTo>
                  <a:lnTo>
                    <a:pt x="1179142" y="644077"/>
                  </a:lnTo>
                  <a:lnTo>
                    <a:pt x="1181100" y="595249"/>
                  </a:lnTo>
                  <a:lnTo>
                    <a:pt x="1179142" y="546438"/>
                  </a:lnTo>
                  <a:lnTo>
                    <a:pt x="1173370" y="498713"/>
                  </a:lnTo>
                  <a:lnTo>
                    <a:pt x="1163936" y="452226"/>
                  </a:lnTo>
                  <a:lnTo>
                    <a:pt x="1150991" y="407131"/>
                  </a:lnTo>
                  <a:lnTo>
                    <a:pt x="1134689" y="363581"/>
                  </a:lnTo>
                  <a:lnTo>
                    <a:pt x="1115180" y="321729"/>
                  </a:lnTo>
                  <a:lnTo>
                    <a:pt x="1092618" y="281728"/>
                  </a:lnTo>
                  <a:lnTo>
                    <a:pt x="1067153" y="243733"/>
                  </a:lnTo>
                  <a:lnTo>
                    <a:pt x="1038938" y="207896"/>
                  </a:lnTo>
                  <a:lnTo>
                    <a:pt x="1008126" y="174370"/>
                  </a:lnTo>
                  <a:lnTo>
                    <a:pt x="974867" y="143310"/>
                  </a:lnTo>
                  <a:lnTo>
                    <a:pt x="939314" y="114868"/>
                  </a:lnTo>
                  <a:lnTo>
                    <a:pt x="901619" y="89198"/>
                  </a:lnTo>
                  <a:lnTo>
                    <a:pt x="861934" y="66454"/>
                  </a:lnTo>
                  <a:lnTo>
                    <a:pt x="820412" y="46787"/>
                  </a:lnTo>
                  <a:lnTo>
                    <a:pt x="777203" y="30353"/>
                  </a:lnTo>
                  <a:lnTo>
                    <a:pt x="732460" y="17303"/>
                  </a:lnTo>
                  <a:lnTo>
                    <a:pt x="686336" y="7792"/>
                  </a:lnTo>
                  <a:lnTo>
                    <a:pt x="638982" y="1973"/>
                  </a:lnTo>
                  <a:lnTo>
                    <a:pt x="590550" y="0"/>
                  </a:lnTo>
                  <a:close/>
                </a:path>
              </a:pathLst>
            </a:custGeom>
            <a:solidFill>
              <a:srgbClr val="606667"/>
            </a:solidFill>
          </p:spPr>
          <p:txBody>
            <a:bodyPr wrap="square" lIns="0" tIns="0" rIns="0" bIns="0" rtlCol="0"/>
            <a:lstStyle/>
            <a:p>
              <a:endParaRPr/>
            </a:p>
          </p:txBody>
        </p:sp>
        <p:sp>
          <p:nvSpPr>
            <p:cNvPr id="6" name="object 6"/>
            <p:cNvSpPr/>
            <p:nvPr/>
          </p:nvSpPr>
          <p:spPr>
            <a:xfrm>
              <a:off x="5895975" y="3733800"/>
              <a:ext cx="523875" cy="609600"/>
            </a:xfrm>
            <a:custGeom>
              <a:avLst/>
              <a:gdLst/>
              <a:ahLst/>
              <a:cxnLst/>
              <a:rect l="l" t="t" r="r" b="b"/>
              <a:pathLst>
                <a:path w="523875" h="609600">
                  <a:moveTo>
                    <a:pt x="0" y="0"/>
                  </a:moveTo>
                  <a:lnTo>
                    <a:pt x="0" y="609600"/>
                  </a:lnTo>
                  <a:lnTo>
                    <a:pt x="523875" y="304800"/>
                  </a:lnTo>
                  <a:lnTo>
                    <a:pt x="0" y="0"/>
                  </a:lnTo>
                  <a:close/>
                </a:path>
              </a:pathLst>
            </a:custGeom>
            <a:solidFill>
              <a:srgbClr val="FFFFFF"/>
            </a:solidFill>
          </p:spPr>
          <p:txBody>
            <a:bodyPr wrap="square" lIns="0" tIns="0" rIns="0" bIns="0" rtlCol="0"/>
            <a:lstStyle/>
            <a:p>
              <a:endParaRPr/>
            </a:p>
          </p:txBody>
        </p:sp>
      </p:grpSp>
      <p:sp>
        <p:nvSpPr>
          <p:cNvPr id="7" name="object 7"/>
          <p:cNvSpPr txBox="1"/>
          <p:nvPr/>
        </p:nvSpPr>
        <p:spPr>
          <a:xfrm>
            <a:off x="3910965" y="6044565"/>
            <a:ext cx="4711065" cy="300355"/>
          </a:xfrm>
          <a:prstGeom prst="rect">
            <a:avLst/>
          </a:prstGeom>
        </p:spPr>
        <p:txBody>
          <a:bodyPr vert="horz" wrap="square" lIns="0" tIns="12700" rIns="0" bIns="0" rtlCol="0">
            <a:spAutoFit/>
          </a:bodyPr>
          <a:lstStyle/>
          <a:p>
            <a:pPr marL="12700">
              <a:lnSpc>
                <a:spcPct val="100000"/>
              </a:lnSpc>
              <a:spcBef>
                <a:spcPts val="100"/>
              </a:spcBef>
            </a:pPr>
            <a:r>
              <a:rPr sz="1800" i="1" spc="-5" dirty="0">
                <a:solidFill>
                  <a:srgbClr val="898B8B"/>
                </a:solidFill>
                <a:latin typeface="Arial"/>
                <a:cs typeface="Arial"/>
              </a:rPr>
              <a:t>Video</a:t>
            </a:r>
            <a:r>
              <a:rPr sz="1800" i="1" dirty="0">
                <a:solidFill>
                  <a:srgbClr val="898B8B"/>
                </a:solidFill>
                <a:latin typeface="Arial"/>
                <a:cs typeface="Arial"/>
              </a:rPr>
              <a:t> </a:t>
            </a:r>
            <a:r>
              <a:rPr sz="1800" i="1" spc="-10" dirty="0">
                <a:solidFill>
                  <a:srgbClr val="898B8B"/>
                </a:solidFill>
                <a:latin typeface="Arial"/>
                <a:cs typeface="Arial"/>
              </a:rPr>
              <a:t>can</a:t>
            </a:r>
            <a:r>
              <a:rPr sz="1800" i="1" dirty="0">
                <a:solidFill>
                  <a:srgbClr val="898B8B"/>
                </a:solidFill>
                <a:latin typeface="Arial"/>
                <a:cs typeface="Arial"/>
              </a:rPr>
              <a:t> </a:t>
            </a:r>
            <a:r>
              <a:rPr sz="1800" i="1" spc="-15" dirty="0">
                <a:solidFill>
                  <a:srgbClr val="898B8B"/>
                </a:solidFill>
                <a:latin typeface="Arial"/>
                <a:cs typeface="Arial"/>
              </a:rPr>
              <a:t>be</a:t>
            </a:r>
            <a:r>
              <a:rPr sz="1800" i="1" spc="75" dirty="0">
                <a:solidFill>
                  <a:srgbClr val="898B8B"/>
                </a:solidFill>
                <a:latin typeface="Arial"/>
                <a:cs typeface="Arial"/>
              </a:rPr>
              <a:t> </a:t>
            </a:r>
            <a:r>
              <a:rPr sz="1800" i="1" spc="-15" dirty="0">
                <a:solidFill>
                  <a:srgbClr val="898B8B"/>
                </a:solidFill>
                <a:latin typeface="Arial"/>
                <a:cs typeface="Arial"/>
              </a:rPr>
              <a:t>found</a:t>
            </a:r>
            <a:r>
              <a:rPr sz="1800" i="1" dirty="0">
                <a:solidFill>
                  <a:srgbClr val="898B8B"/>
                </a:solidFill>
                <a:latin typeface="Arial"/>
                <a:cs typeface="Arial"/>
              </a:rPr>
              <a:t> </a:t>
            </a:r>
            <a:r>
              <a:rPr sz="1800" i="1" spc="-15" dirty="0">
                <a:solidFill>
                  <a:srgbClr val="898B8B"/>
                </a:solidFill>
                <a:latin typeface="Arial"/>
                <a:cs typeface="Arial"/>
              </a:rPr>
              <a:t>on</a:t>
            </a:r>
            <a:r>
              <a:rPr sz="1800" i="1" spc="75" dirty="0">
                <a:solidFill>
                  <a:srgbClr val="898B8B"/>
                </a:solidFill>
                <a:latin typeface="Arial"/>
                <a:cs typeface="Arial"/>
              </a:rPr>
              <a:t> </a:t>
            </a:r>
            <a:r>
              <a:rPr sz="1800" i="1" spc="-10" dirty="0">
                <a:solidFill>
                  <a:srgbClr val="898B8B"/>
                </a:solidFill>
                <a:latin typeface="Arial"/>
                <a:cs typeface="Arial"/>
              </a:rPr>
              <a:t>deployedmedicine.com</a:t>
            </a:r>
            <a:endParaRPr sz="1800">
              <a:latin typeface="Arial"/>
              <a:cs typeface="Arial"/>
            </a:endParaRPr>
          </a:p>
        </p:txBody>
      </p:sp>
      <p:sp>
        <p:nvSpPr>
          <p:cNvPr id="8" name="object 8"/>
          <p:cNvSpPr txBox="1">
            <a:spLocks noGrp="1"/>
          </p:cNvSpPr>
          <p:nvPr>
            <p:ph type="sldNum" sz="quarter" idx="7"/>
          </p:nvPr>
        </p:nvSpPr>
        <p:spPr>
          <a:prstGeom prst="rect">
            <a:avLst/>
          </a:prstGeom>
        </p:spPr>
        <p:txBody>
          <a:bodyPr vert="horz" wrap="square" lIns="0" tIns="0" rIns="0" bIns="0" rtlCol="0">
            <a:spAutoFit/>
          </a:bodyPr>
          <a:lstStyle/>
          <a:p>
            <a:pPr marL="2125345">
              <a:lnSpc>
                <a:spcPts val="1430"/>
              </a:lnSpc>
            </a:pPr>
            <a:fld id="{81D60167-4931-47E6-BA6A-407CBD079E47}" type="slidenum">
              <a:rPr dirty="0"/>
              <a:t>14</a:t>
            </a:fld>
            <a:endParaRPr dirty="0"/>
          </a:p>
        </p:txBody>
      </p:sp>
      <p:pic>
        <p:nvPicPr>
          <p:cNvPr id="9" name="03. Care Under Fire Bleeding Control">
            <a:hlinkClick r:id="" action="ppaction://media"/>
            <a:extLst>
              <a:ext uri="{FF2B5EF4-FFF2-40B4-BE49-F238E27FC236}">
                <a16:creationId xmlns:a16="http://schemas.microsoft.com/office/drawing/2014/main" id="{CB3A7B89-208D-4262-C6C0-334D2457A1C0}"/>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898840" y="1553464"/>
            <a:ext cx="8518144" cy="47914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1286"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0" y="679323"/>
            <a:ext cx="4150995" cy="4241800"/>
            <a:chOff x="0" y="679323"/>
            <a:chExt cx="4150995" cy="4241800"/>
          </a:xfrm>
        </p:grpSpPr>
        <p:sp>
          <p:nvSpPr>
            <p:cNvPr id="3" name="object 3"/>
            <p:cNvSpPr/>
            <p:nvPr/>
          </p:nvSpPr>
          <p:spPr>
            <a:xfrm>
              <a:off x="962025" y="2228850"/>
              <a:ext cx="1438275" cy="1447800"/>
            </a:xfrm>
            <a:custGeom>
              <a:avLst/>
              <a:gdLst/>
              <a:ahLst/>
              <a:cxnLst/>
              <a:rect l="l" t="t" r="r" b="b"/>
              <a:pathLst>
                <a:path w="1438275" h="1447800">
                  <a:moveTo>
                    <a:pt x="719201" y="0"/>
                  </a:moveTo>
                  <a:lnTo>
                    <a:pt x="671907" y="1539"/>
                  </a:lnTo>
                  <a:lnTo>
                    <a:pt x="625431" y="6095"/>
                  </a:lnTo>
                  <a:lnTo>
                    <a:pt x="579868" y="13572"/>
                  </a:lnTo>
                  <a:lnTo>
                    <a:pt x="535312" y="23873"/>
                  </a:lnTo>
                  <a:lnTo>
                    <a:pt x="491857" y="36905"/>
                  </a:lnTo>
                  <a:lnTo>
                    <a:pt x="449599" y="52571"/>
                  </a:lnTo>
                  <a:lnTo>
                    <a:pt x="408633" y="70776"/>
                  </a:lnTo>
                  <a:lnTo>
                    <a:pt x="369052" y="91424"/>
                  </a:lnTo>
                  <a:lnTo>
                    <a:pt x="330952" y="114421"/>
                  </a:lnTo>
                  <a:lnTo>
                    <a:pt x="294427" y="139671"/>
                  </a:lnTo>
                  <a:lnTo>
                    <a:pt x="259572" y="167078"/>
                  </a:lnTo>
                  <a:lnTo>
                    <a:pt x="226483" y="196548"/>
                  </a:lnTo>
                  <a:lnTo>
                    <a:pt x="195252" y="227984"/>
                  </a:lnTo>
                  <a:lnTo>
                    <a:pt x="165976" y="261291"/>
                  </a:lnTo>
                  <a:lnTo>
                    <a:pt x="138749" y="296375"/>
                  </a:lnTo>
                  <a:lnTo>
                    <a:pt x="113665" y="333139"/>
                  </a:lnTo>
                  <a:lnTo>
                    <a:pt x="90819" y="371488"/>
                  </a:lnTo>
                  <a:lnTo>
                    <a:pt x="70307" y="411327"/>
                  </a:lnTo>
                  <a:lnTo>
                    <a:pt x="52222" y="452560"/>
                  </a:lnTo>
                  <a:lnTo>
                    <a:pt x="36660" y="495092"/>
                  </a:lnTo>
                  <a:lnTo>
                    <a:pt x="23715" y="538828"/>
                  </a:lnTo>
                  <a:lnTo>
                    <a:pt x="13481" y="583672"/>
                  </a:lnTo>
                  <a:lnTo>
                    <a:pt x="6055" y="629529"/>
                  </a:lnTo>
                  <a:lnTo>
                    <a:pt x="1529" y="676303"/>
                  </a:lnTo>
                  <a:lnTo>
                    <a:pt x="0" y="723900"/>
                  </a:lnTo>
                  <a:lnTo>
                    <a:pt x="1529" y="771496"/>
                  </a:lnTo>
                  <a:lnTo>
                    <a:pt x="6055" y="818270"/>
                  </a:lnTo>
                  <a:lnTo>
                    <a:pt x="13481" y="864127"/>
                  </a:lnTo>
                  <a:lnTo>
                    <a:pt x="23715" y="908971"/>
                  </a:lnTo>
                  <a:lnTo>
                    <a:pt x="36660" y="952707"/>
                  </a:lnTo>
                  <a:lnTo>
                    <a:pt x="52222" y="995239"/>
                  </a:lnTo>
                  <a:lnTo>
                    <a:pt x="70307" y="1036472"/>
                  </a:lnTo>
                  <a:lnTo>
                    <a:pt x="90819" y="1076311"/>
                  </a:lnTo>
                  <a:lnTo>
                    <a:pt x="113665" y="1114660"/>
                  </a:lnTo>
                  <a:lnTo>
                    <a:pt x="138749" y="1151424"/>
                  </a:lnTo>
                  <a:lnTo>
                    <a:pt x="165976" y="1186508"/>
                  </a:lnTo>
                  <a:lnTo>
                    <a:pt x="195252" y="1219815"/>
                  </a:lnTo>
                  <a:lnTo>
                    <a:pt x="226483" y="1251251"/>
                  </a:lnTo>
                  <a:lnTo>
                    <a:pt x="259572" y="1280721"/>
                  </a:lnTo>
                  <a:lnTo>
                    <a:pt x="294427" y="1308128"/>
                  </a:lnTo>
                  <a:lnTo>
                    <a:pt x="330952" y="1333378"/>
                  </a:lnTo>
                  <a:lnTo>
                    <a:pt x="369052" y="1356375"/>
                  </a:lnTo>
                  <a:lnTo>
                    <a:pt x="408633" y="1377023"/>
                  </a:lnTo>
                  <a:lnTo>
                    <a:pt x="449599" y="1395228"/>
                  </a:lnTo>
                  <a:lnTo>
                    <a:pt x="491857" y="1410894"/>
                  </a:lnTo>
                  <a:lnTo>
                    <a:pt x="535312" y="1423926"/>
                  </a:lnTo>
                  <a:lnTo>
                    <a:pt x="579868" y="1434227"/>
                  </a:lnTo>
                  <a:lnTo>
                    <a:pt x="625431" y="1441704"/>
                  </a:lnTo>
                  <a:lnTo>
                    <a:pt x="671907" y="1446260"/>
                  </a:lnTo>
                  <a:lnTo>
                    <a:pt x="719201" y="1447800"/>
                  </a:lnTo>
                  <a:lnTo>
                    <a:pt x="766479" y="1446260"/>
                  </a:lnTo>
                  <a:lnTo>
                    <a:pt x="812942" y="1441704"/>
                  </a:lnTo>
                  <a:lnTo>
                    <a:pt x="858493" y="1434227"/>
                  </a:lnTo>
                  <a:lnTo>
                    <a:pt x="903038" y="1423926"/>
                  </a:lnTo>
                  <a:lnTo>
                    <a:pt x="946482" y="1410894"/>
                  </a:lnTo>
                  <a:lnTo>
                    <a:pt x="988730" y="1395228"/>
                  </a:lnTo>
                  <a:lnTo>
                    <a:pt x="1029689" y="1377023"/>
                  </a:lnTo>
                  <a:lnTo>
                    <a:pt x="1069262" y="1356375"/>
                  </a:lnTo>
                  <a:lnTo>
                    <a:pt x="1107355" y="1333378"/>
                  </a:lnTo>
                  <a:lnTo>
                    <a:pt x="1143874" y="1308128"/>
                  </a:lnTo>
                  <a:lnTo>
                    <a:pt x="1178724" y="1280721"/>
                  </a:lnTo>
                  <a:lnTo>
                    <a:pt x="1211809" y="1251251"/>
                  </a:lnTo>
                  <a:lnTo>
                    <a:pt x="1243036" y="1219815"/>
                  </a:lnTo>
                  <a:lnTo>
                    <a:pt x="1272309" y="1186508"/>
                  </a:lnTo>
                  <a:lnTo>
                    <a:pt x="1299534" y="1151424"/>
                  </a:lnTo>
                  <a:lnTo>
                    <a:pt x="1324615" y="1114660"/>
                  </a:lnTo>
                  <a:lnTo>
                    <a:pt x="1347459" y="1076311"/>
                  </a:lnTo>
                  <a:lnTo>
                    <a:pt x="1367970" y="1036472"/>
                  </a:lnTo>
                  <a:lnTo>
                    <a:pt x="1386054" y="995239"/>
                  </a:lnTo>
                  <a:lnTo>
                    <a:pt x="1401615" y="952707"/>
                  </a:lnTo>
                  <a:lnTo>
                    <a:pt x="1414560" y="908971"/>
                  </a:lnTo>
                  <a:lnTo>
                    <a:pt x="1424793" y="864127"/>
                  </a:lnTo>
                  <a:lnTo>
                    <a:pt x="1432219" y="818270"/>
                  </a:lnTo>
                  <a:lnTo>
                    <a:pt x="1436745" y="771496"/>
                  </a:lnTo>
                  <a:lnTo>
                    <a:pt x="1438275" y="723900"/>
                  </a:lnTo>
                  <a:lnTo>
                    <a:pt x="1436745" y="676303"/>
                  </a:lnTo>
                  <a:lnTo>
                    <a:pt x="1432219" y="629529"/>
                  </a:lnTo>
                  <a:lnTo>
                    <a:pt x="1424793" y="583672"/>
                  </a:lnTo>
                  <a:lnTo>
                    <a:pt x="1414560" y="538828"/>
                  </a:lnTo>
                  <a:lnTo>
                    <a:pt x="1401615" y="495092"/>
                  </a:lnTo>
                  <a:lnTo>
                    <a:pt x="1386054" y="452560"/>
                  </a:lnTo>
                  <a:lnTo>
                    <a:pt x="1367970" y="411327"/>
                  </a:lnTo>
                  <a:lnTo>
                    <a:pt x="1347459" y="371488"/>
                  </a:lnTo>
                  <a:lnTo>
                    <a:pt x="1324615" y="333139"/>
                  </a:lnTo>
                  <a:lnTo>
                    <a:pt x="1299534" y="296375"/>
                  </a:lnTo>
                  <a:lnTo>
                    <a:pt x="1272309" y="261291"/>
                  </a:lnTo>
                  <a:lnTo>
                    <a:pt x="1243036" y="227984"/>
                  </a:lnTo>
                  <a:lnTo>
                    <a:pt x="1211809" y="196548"/>
                  </a:lnTo>
                  <a:lnTo>
                    <a:pt x="1178724" y="167078"/>
                  </a:lnTo>
                  <a:lnTo>
                    <a:pt x="1143874" y="139671"/>
                  </a:lnTo>
                  <a:lnTo>
                    <a:pt x="1107355" y="114421"/>
                  </a:lnTo>
                  <a:lnTo>
                    <a:pt x="1069262" y="91424"/>
                  </a:lnTo>
                  <a:lnTo>
                    <a:pt x="1029689" y="70776"/>
                  </a:lnTo>
                  <a:lnTo>
                    <a:pt x="988730" y="52571"/>
                  </a:lnTo>
                  <a:lnTo>
                    <a:pt x="946482" y="36905"/>
                  </a:lnTo>
                  <a:lnTo>
                    <a:pt x="903038" y="23873"/>
                  </a:lnTo>
                  <a:lnTo>
                    <a:pt x="858493" y="13572"/>
                  </a:lnTo>
                  <a:lnTo>
                    <a:pt x="812942" y="6095"/>
                  </a:lnTo>
                  <a:lnTo>
                    <a:pt x="766479" y="1539"/>
                  </a:lnTo>
                  <a:lnTo>
                    <a:pt x="719201" y="0"/>
                  </a:lnTo>
                  <a:close/>
                </a:path>
              </a:pathLst>
            </a:custGeom>
            <a:solidFill>
              <a:srgbClr val="D53439"/>
            </a:solidFill>
          </p:spPr>
          <p:txBody>
            <a:bodyPr wrap="square" lIns="0" tIns="0" rIns="0" bIns="0" rtlCol="0"/>
            <a:lstStyle/>
            <a:p>
              <a:endParaRPr/>
            </a:p>
          </p:txBody>
        </p:sp>
        <p:pic>
          <p:nvPicPr>
            <p:cNvPr id="4" name="object 4"/>
            <p:cNvPicPr/>
            <p:nvPr/>
          </p:nvPicPr>
          <p:blipFill>
            <a:blip r:embed="rId3" cstate="print"/>
            <a:stretch>
              <a:fillRect/>
            </a:stretch>
          </p:blipFill>
          <p:spPr>
            <a:xfrm>
              <a:off x="2332101" y="679323"/>
              <a:ext cx="1818893" cy="1804289"/>
            </a:xfrm>
            <a:prstGeom prst="rect">
              <a:avLst/>
            </a:prstGeom>
          </p:spPr>
        </p:pic>
        <p:pic>
          <p:nvPicPr>
            <p:cNvPr id="5" name="object 5"/>
            <p:cNvPicPr/>
            <p:nvPr/>
          </p:nvPicPr>
          <p:blipFill>
            <a:blip r:embed="rId4" cstate="print"/>
            <a:stretch>
              <a:fillRect/>
            </a:stretch>
          </p:blipFill>
          <p:spPr>
            <a:xfrm>
              <a:off x="0" y="3048647"/>
              <a:ext cx="1583880" cy="1872361"/>
            </a:xfrm>
            <a:prstGeom prst="rect">
              <a:avLst/>
            </a:prstGeom>
          </p:spPr>
        </p:pic>
      </p:grpSp>
      <p:pic>
        <p:nvPicPr>
          <p:cNvPr id="6" name="object 6"/>
          <p:cNvPicPr/>
          <p:nvPr/>
        </p:nvPicPr>
        <p:blipFill>
          <a:blip r:embed="rId5" cstate="print"/>
          <a:stretch>
            <a:fillRect/>
          </a:stretch>
        </p:blipFill>
        <p:spPr>
          <a:xfrm>
            <a:off x="9991725" y="3305175"/>
            <a:ext cx="1295400" cy="1219200"/>
          </a:xfrm>
          <a:prstGeom prst="rect">
            <a:avLst/>
          </a:prstGeom>
        </p:spPr>
      </p:pic>
      <p:pic>
        <p:nvPicPr>
          <p:cNvPr id="7" name="object 7"/>
          <p:cNvPicPr/>
          <p:nvPr/>
        </p:nvPicPr>
        <p:blipFill>
          <a:blip r:embed="rId6" cstate="print"/>
          <a:stretch>
            <a:fillRect/>
          </a:stretch>
        </p:blipFill>
        <p:spPr>
          <a:xfrm>
            <a:off x="8201025" y="4657725"/>
            <a:ext cx="2495550" cy="1819275"/>
          </a:xfrm>
          <a:prstGeom prst="rect">
            <a:avLst/>
          </a:prstGeom>
        </p:spPr>
      </p:pic>
      <p:sp>
        <p:nvSpPr>
          <p:cNvPr id="8" name="object 8"/>
          <p:cNvSpPr txBox="1">
            <a:spLocks noGrp="1"/>
          </p:cNvSpPr>
          <p:nvPr>
            <p:ph type="title"/>
          </p:nvPr>
        </p:nvSpPr>
        <p:spPr>
          <a:xfrm>
            <a:off x="1239202" y="2117035"/>
            <a:ext cx="10659745" cy="2244090"/>
          </a:xfrm>
          <a:prstGeom prst="rect">
            <a:avLst/>
          </a:prstGeom>
        </p:spPr>
        <p:txBody>
          <a:bodyPr vert="horz" wrap="square" lIns="0" tIns="245745" rIns="0" bIns="0" rtlCol="0">
            <a:spAutoFit/>
          </a:bodyPr>
          <a:lstStyle/>
          <a:p>
            <a:pPr marL="12700">
              <a:lnSpc>
                <a:spcPct val="100000"/>
              </a:lnSpc>
              <a:spcBef>
                <a:spcPts val="1935"/>
              </a:spcBef>
            </a:pPr>
            <a:r>
              <a:rPr sz="7200" b="0" spc="5" dirty="0">
                <a:solidFill>
                  <a:srgbClr val="FFFFFF"/>
                </a:solidFill>
                <a:latin typeface="Arial Black"/>
                <a:cs typeface="Arial Black"/>
              </a:rPr>
              <a:t>M</a:t>
            </a:r>
            <a:r>
              <a:rPr sz="7200" b="0" spc="10" dirty="0">
                <a:solidFill>
                  <a:srgbClr val="FFFFFF"/>
                </a:solidFill>
                <a:latin typeface="Arial Black"/>
                <a:cs typeface="Arial Black"/>
              </a:rPr>
              <a:t> </a:t>
            </a:r>
            <a:r>
              <a:rPr sz="6600" spc="-30" dirty="0"/>
              <a:t>ASSIVE</a:t>
            </a:r>
            <a:r>
              <a:rPr sz="6600" spc="170" dirty="0"/>
              <a:t> </a:t>
            </a:r>
            <a:r>
              <a:rPr sz="6600" spc="-5" dirty="0"/>
              <a:t>HEMORRHAGE</a:t>
            </a:r>
            <a:endParaRPr sz="6600">
              <a:latin typeface="Arial Black"/>
              <a:cs typeface="Arial Black"/>
            </a:endParaRPr>
          </a:p>
          <a:p>
            <a:pPr marR="223520" algn="ctr">
              <a:lnSpc>
                <a:spcPct val="100000"/>
              </a:lnSpc>
              <a:spcBef>
                <a:spcPts val="1230"/>
              </a:spcBef>
            </a:pPr>
            <a:r>
              <a:rPr sz="4800" dirty="0">
                <a:solidFill>
                  <a:srgbClr val="FFFFFF"/>
                </a:solidFill>
              </a:rPr>
              <a:t>in </a:t>
            </a:r>
            <a:r>
              <a:rPr sz="4800" spc="-30" dirty="0">
                <a:solidFill>
                  <a:srgbClr val="FFFFFF"/>
                </a:solidFill>
              </a:rPr>
              <a:t>CARE</a:t>
            </a:r>
            <a:r>
              <a:rPr sz="4800" spc="80" dirty="0">
                <a:solidFill>
                  <a:srgbClr val="FFFFFF"/>
                </a:solidFill>
              </a:rPr>
              <a:t> </a:t>
            </a:r>
            <a:r>
              <a:rPr sz="4800" spc="-10" dirty="0">
                <a:solidFill>
                  <a:srgbClr val="FFFFFF"/>
                </a:solidFill>
              </a:rPr>
              <a:t>UNDER</a:t>
            </a:r>
            <a:r>
              <a:rPr sz="4800" spc="-35" dirty="0">
                <a:solidFill>
                  <a:srgbClr val="FFFFFF"/>
                </a:solidFill>
              </a:rPr>
              <a:t> </a:t>
            </a:r>
            <a:r>
              <a:rPr sz="4800" dirty="0">
                <a:solidFill>
                  <a:srgbClr val="FFFFFF"/>
                </a:solidFill>
              </a:rPr>
              <a:t>FIRE</a:t>
            </a:r>
            <a:endParaRPr sz="4800"/>
          </a:p>
        </p:txBody>
      </p:sp>
      <p:sp>
        <p:nvSpPr>
          <p:cNvPr id="9" name="object 9"/>
          <p:cNvSpPr txBox="1">
            <a:spLocks noGrp="1"/>
          </p:cNvSpPr>
          <p:nvPr>
            <p:ph type="sldNum" sz="quarter" idx="7"/>
          </p:nvPr>
        </p:nvSpPr>
        <p:spPr>
          <a:prstGeom prst="rect">
            <a:avLst/>
          </a:prstGeom>
        </p:spPr>
        <p:txBody>
          <a:bodyPr vert="horz" wrap="square" lIns="0" tIns="0" rIns="0" bIns="0" rtlCol="0">
            <a:spAutoFit/>
          </a:bodyPr>
          <a:lstStyle/>
          <a:p>
            <a:pPr marL="2125345">
              <a:lnSpc>
                <a:spcPts val="1430"/>
              </a:lnSpc>
            </a:pPr>
            <a:fld id="{81D60167-4931-47E6-BA6A-407CBD079E47}" type="slidenum">
              <a:rPr dirty="0"/>
              <a:t>15</a:t>
            </a:fld>
            <a:endParaRPr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4073525" y="299338"/>
            <a:ext cx="4060825" cy="335280"/>
          </a:xfrm>
          <a:prstGeom prst="rect">
            <a:avLst/>
          </a:prstGeom>
        </p:spPr>
        <p:txBody>
          <a:bodyPr vert="horz" wrap="square" lIns="0" tIns="16510" rIns="0" bIns="0" rtlCol="0">
            <a:spAutoFit/>
          </a:bodyPr>
          <a:lstStyle/>
          <a:p>
            <a:pPr marL="12700">
              <a:lnSpc>
                <a:spcPct val="100000"/>
              </a:lnSpc>
              <a:spcBef>
                <a:spcPts val="130"/>
              </a:spcBef>
            </a:pPr>
            <a:r>
              <a:rPr sz="2000" b="1" spc="-90" dirty="0">
                <a:solidFill>
                  <a:srgbClr val="756F6F"/>
                </a:solidFill>
                <a:latin typeface="Arial"/>
                <a:cs typeface="Arial"/>
              </a:rPr>
              <a:t>M</a:t>
            </a:r>
            <a:r>
              <a:rPr sz="2000" b="1" spc="45" dirty="0">
                <a:solidFill>
                  <a:srgbClr val="756F6F"/>
                </a:solidFill>
                <a:latin typeface="Arial"/>
                <a:cs typeface="Arial"/>
              </a:rPr>
              <a:t>odu</a:t>
            </a:r>
            <a:r>
              <a:rPr sz="2000" b="1" spc="35" dirty="0">
                <a:solidFill>
                  <a:srgbClr val="756F6F"/>
                </a:solidFill>
                <a:latin typeface="Arial"/>
                <a:cs typeface="Arial"/>
              </a:rPr>
              <a:t>l</a:t>
            </a:r>
            <a:r>
              <a:rPr sz="2000" b="1" spc="15" dirty="0">
                <a:solidFill>
                  <a:srgbClr val="756F6F"/>
                </a:solidFill>
                <a:latin typeface="Arial"/>
                <a:cs typeface="Arial"/>
              </a:rPr>
              <a:t>e</a:t>
            </a:r>
            <a:r>
              <a:rPr sz="2000" b="1" spc="-110" dirty="0">
                <a:solidFill>
                  <a:srgbClr val="756F6F"/>
                </a:solidFill>
                <a:latin typeface="Arial"/>
                <a:cs typeface="Arial"/>
              </a:rPr>
              <a:t> </a:t>
            </a:r>
            <a:r>
              <a:rPr sz="2000" b="1" spc="10" dirty="0">
                <a:solidFill>
                  <a:srgbClr val="756F6F"/>
                </a:solidFill>
                <a:latin typeface="Arial"/>
                <a:cs typeface="Arial"/>
              </a:rPr>
              <a:t>3:</a:t>
            </a:r>
            <a:r>
              <a:rPr sz="2000" b="1" spc="-40" dirty="0">
                <a:solidFill>
                  <a:srgbClr val="756F6F"/>
                </a:solidFill>
                <a:latin typeface="Arial"/>
                <a:cs typeface="Arial"/>
              </a:rPr>
              <a:t> </a:t>
            </a:r>
            <a:r>
              <a:rPr sz="2000" b="1" spc="50" dirty="0">
                <a:solidFill>
                  <a:srgbClr val="756F6F"/>
                </a:solidFill>
                <a:latin typeface="Arial"/>
                <a:cs typeface="Arial"/>
              </a:rPr>
              <a:t>C</a:t>
            </a:r>
            <a:r>
              <a:rPr sz="2000" b="1" spc="15" dirty="0">
                <a:solidFill>
                  <a:srgbClr val="756F6F"/>
                </a:solidFill>
                <a:latin typeface="Arial"/>
                <a:cs typeface="Arial"/>
              </a:rPr>
              <a:t>a</a:t>
            </a:r>
            <a:r>
              <a:rPr sz="2000" b="1" spc="40" dirty="0">
                <a:solidFill>
                  <a:srgbClr val="756F6F"/>
                </a:solidFill>
                <a:latin typeface="Arial"/>
                <a:cs typeface="Arial"/>
              </a:rPr>
              <a:t>r</a:t>
            </a:r>
            <a:r>
              <a:rPr sz="2000" b="1" spc="15" dirty="0">
                <a:solidFill>
                  <a:srgbClr val="756F6F"/>
                </a:solidFill>
                <a:latin typeface="Arial"/>
                <a:cs typeface="Arial"/>
              </a:rPr>
              <a:t>e</a:t>
            </a:r>
            <a:r>
              <a:rPr sz="2000" b="1" spc="-185" dirty="0">
                <a:solidFill>
                  <a:srgbClr val="756F6F"/>
                </a:solidFill>
                <a:latin typeface="Arial"/>
                <a:cs typeface="Arial"/>
              </a:rPr>
              <a:t> </a:t>
            </a:r>
            <a:r>
              <a:rPr sz="2000" b="1" spc="50" dirty="0">
                <a:solidFill>
                  <a:srgbClr val="756F6F"/>
                </a:solidFill>
                <a:latin typeface="Arial"/>
                <a:cs typeface="Arial"/>
              </a:rPr>
              <a:t>U</a:t>
            </a:r>
            <a:r>
              <a:rPr sz="2000" b="1" spc="45" dirty="0">
                <a:solidFill>
                  <a:srgbClr val="756F6F"/>
                </a:solidFill>
                <a:latin typeface="Arial"/>
                <a:cs typeface="Arial"/>
              </a:rPr>
              <a:t>nd</a:t>
            </a:r>
            <a:r>
              <a:rPr sz="2000" b="1" spc="10" dirty="0">
                <a:solidFill>
                  <a:srgbClr val="756F6F"/>
                </a:solidFill>
                <a:latin typeface="Arial"/>
                <a:cs typeface="Arial"/>
              </a:rPr>
              <a:t>er</a:t>
            </a:r>
            <a:r>
              <a:rPr sz="2000" b="1" spc="-150" dirty="0">
                <a:solidFill>
                  <a:srgbClr val="756F6F"/>
                </a:solidFill>
                <a:latin typeface="Arial"/>
                <a:cs typeface="Arial"/>
              </a:rPr>
              <a:t> </a:t>
            </a:r>
            <a:r>
              <a:rPr sz="2000" b="1" spc="45" dirty="0">
                <a:solidFill>
                  <a:srgbClr val="756F6F"/>
                </a:solidFill>
                <a:latin typeface="Arial"/>
                <a:cs typeface="Arial"/>
              </a:rPr>
              <a:t>F</a:t>
            </a:r>
            <a:r>
              <a:rPr sz="2000" b="1" spc="35" dirty="0">
                <a:solidFill>
                  <a:srgbClr val="756F6F"/>
                </a:solidFill>
                <a:latin typeface="Arial"/>
                <a:cs typeface="Arial"/>
              </a:rPr>
              <a:t>i</a:t>
            </a:r>
            <a:r>
              <a:rPr sz="2000" b="1" spc="40" dirty="0">
                <a:solidFill>
                  <a:srgbClr val="756F6F"/>
                </a:solidFill>
                <a:latin typeface="Arial"/>
                <a:cs typeface="Arial"/>
              </a:rPr>
              <a:t>r</a:t>
            </a:r>
            <a:r>
              <a:rPr sz="2000" b="1" spc="15" dirty="0">
                <a:solidFill>
                  <a:srgbClr val="756F6F"/>
                </a:solidFill>
                <a:latin typeface="Arial"/>
                <a:cs typeface="Arial"/>
              </a:rPr>
              <a:t>e</a:t>
            </a:r>
            <a:r>
              <a:rPr sz="2000" b="1" spc="-40" dirty="0">
                <a:solidFill>
                  <a:srgbClr val="756F6F"/>
                </a:solidFill>
                <a:latin typeface="Arial"/>
                <a:cs typeface="Arial"/>
              </a:rPr>
              <a:t>/</a:t>
            </a:r>
            <a:r>
              <a:rPr sz="2000" b="1" spc="45" dirty="0">
                <a:solidFill>
                  <a:srgbClr val="756F6F"/>
                </a:solidFill>
                <a:latin typeface="Arial"/>
                <a:cs typeface="Arial"/>
              </a:rPr>
              <a:t>Th</a:t>
            </a:r>
            <a:r>
              <a:rPr sz="2000" b="1" spc="-35" dirty="0">
                <a:solidFill>
                  <a:srgbClr val="756F6F"/>
                </a:solidFill>
                <a:latin typeface="Arial"/>
                <a:cs typeface="Arial"/>
              </a:rPr>
              <a:t>r</a:t>
            </a:r>
            <a:r>
              <a:rPr sz="2000" b="1" spc="15" dirty="0">
                <a:solidFill>
                  <a:srgbClr val="756F6F"/>
                </a:solidFill>
                <a:latin typeface="Arial"/>
                <a:cs typeface="Arial"/>
              </a:rPr>
              <a:t>e</a:t>
            </a:r>
            <a:r>
              <a:rPr sz="2000" b="1" spc="5" dirty="0">
                <a:solidFill>
                  <a:srgbClr val="756F6F"/>
                </a:solidFill>
                <a:latin typeface="Arial"/>
                <a:cs typeface="Arial"/>
              </a:rPr>
              <a:t>a</a:t>
            </a:r>
            <a:r>
              <a:rPr sz="2000" b="1" spc="10" dirty="0">
                <a:solidFill>
                  <a:srgbClr val="756F6F"/>
                </a:solidFill>
                <a:latin typeface="Arial"/>
                <a:cs typeface="Arial"/>
              </a:rPr>
              <a:t>t</a:t>
            </a:r>
            <a:endParaRPr sz="2000">
              <a:latin typeface="Arial"/>
              <a:cs typeface="Arial"/>
            </a:endParaRPr>
          </a:p>
        </p:txBody>
      </p:sp>
      <p:pic>
        <p:nvPicPr>
          <p:cNvPr id="3" name="object 3"/>
          <p:cNvPicPr/>
          <p:nvPr/>
        </p:nvPicPr>
        <p:blipFill>
          <a:blip r:embed="rId3" cstate="print"/>
          <a:stretch>
            <a:fillRect/>
          </a:stretch>
        </p:blipFill>
        <p:spPr>
          <a:xfrm>
            <a:off x="276225" y="276225"/>
            <a:ext cx="1171575" cy="657225"/>
          </a:xfrm>
          <a:prstGeom prst="rect">
            <a:avLst/>
          </a:prstGeom>
        </p:spPr>
      </p:pic>
      <p:pic>
        <p:nvPicPr>
          <p:cNvPr id="4" name="object 4"/>
          <p:cNvPicPr/>
          <p:nvPr/>
        </p:nvPicPr>
        <p:blipFill>
          <a:blip r:embed="rId4" cstate="print"/>
          <a:stretch>
            <a:fillRect/>
          </a:stretch>
        </p:blipFill>
        <p:spPr>
          <a:xfrm>
            <a:off x="3581400" y="2438400"/>
            <a:ext cx="5200650" cy="2781300"/>
          </a:xfrm>
          <a:prstGeom prst="rect">
            <a:avLst/>
          </a:prstGeom>
        </p:spPr>
      </p:pic>
      <p:sp>
        <p:nvSpPr>
          <p:cNvPr id="5" name="object 5"/>
          <p:cNvSpPr txBox="1">
            <a:spLocks noGrp="1"/>
          </p:cNvSpPr>
          <p:nvPr>
            <p:ph type="title"/>
          </p:nvPr>
        </p:nvSpPr>
        <p:spPr>
          <a:xfrm>
            <a:off x="1509394" y="808990"/>
            <a:ext cx="9178925" cy="1071245"/>
          </a:xfrm>
          <a:prstGeom prst="rect">
            <a:avLst/>
          </a:prstGeom>
        </p:spPr>
        <p:txBody>
          <a:bodyPr vert="horz" wrap="square" lIns="0" tIns="74295" rIns="0" bIns="0" rtlCol="0">
            <a:spAutoFit/>
          </a:bodyPr>
          <a:lstStyle/>
          <a:p>
            <a:pPr marL="1976120" marR="5080" indent="-1963420">
              <a:lnSpc>
                <a:spcPts val="3900"/>
              </a:lnSpc>
              <a:spcBef>
                <a:spcPts val="585"/>
              </a:spcBef>
            </a:pPr>
            <a:r>
              <a:rPr dirty="0">
                <a:solidFill>
                  <a:srgbClr val="BB8542"/>
                </a:solidFill>
              </a:rPr>
              <a:t>IDENTIFY</a:t>
            </a:r>
            <a:r>
              <a:rPr spc="-30" dirty="0">
                <a:solidFill>
                  <a:srgbClr val="BB8542"/>
                </a:solidFill>
              </a:rPr>
              <a:t> </a:t>
            </a:r>
            <a:r>
              <a:rPr spc="-5" dirty="0">
                <a:solidFill>
                  <a:srgbClr val="000000"/>
                </a:solidFill>
              </a:rPr>
              <a:t>LIFE-THREATENING</a:t>
            </a:r>
            <a:r>
              <a:rPr spc="25" dirty="0">
                <a:solidFill>
                  <a:srgbClr val="000000"/>
                </a:solidFill>
              </a:rPr>
              <a:t> </a:t>
            </a:r>
            <a:r>
              <a:rPr dirty="0">
                <a:solidFill>
                  <a:srgbClr val="BB8542"/>
                </a:solidFill>
              </a:rPr>
              <a:t>BLEEDING </a:t>
            </a:r>
            <a:r>
              <a:rPr spc="-985" dirty="0">
                <a:solidFill>
                  <a:srgbClr val="BB8542"/>
                </a:solidFill>
              </a:rPr>
              <a:t> </a:t>
            </a:r>
            <a:r>
              <a:rPr spc="-25" dirty="0">
                <a:solidFill>
                  <a:srgbClr val="000000"/>
                </a:solidFill>
              </a:rPr>
              <a:t>VISUAL</a:t>
            </a:r>
            <a:r>
              <a:rPr spc="90" dirty="0">
                <a:solidFill>
                  <a:srgbClr val="000000"/>
                </a:solidFill>
              </a:rPr>
              <a:t> </a:t>
            </a:r>
            <a:r>
              <a:rPr spc="-15" dirty="0">
                <a:solidFill>
                  <a:srgbClr val="000000"/>
                </a:solidFill>
              </a:rPr>
              <a:t>BLOOD</a:t>
            </a:r>
            <a:r>
              <a:rPr spc="70" dirty="0">
                <a:solidFill>
                  <a:srgbClr val="000000"/>
                </a:solidFill>
              </a:rPr>
              <a:t> </a:t>
            </a:r>
            <a:r>
              <a:rPr spc="-5" dirty="0">
                <a:solidFill>
                  <a:srgbClr val="000000"/>
                </a:solidFill>
              </a:rPr>
              <a:t>SWEEP</a:t>
            </a:r>
          </a:p>
        </p:txBody>
      </p:sp>
      <p:sp>
        <p:nvSpPr>
          <p:cNvPr id="6" name="object 6"/>
          <p:cNvSpPr txBox="1"/>
          <p:nvPr/>
        </p:nvSpPr>
        <p:spPr>
          <a:xfrm>
            <a:off x="812482" y="4650485"/>
            <a:ext cx="5393055" cy="1764030"/>
          </a:xfrm>
          <a:prstGeom prst="rect">
            <a:avLst/>
          </a:prstGeom>
        </p:spPr>
        <p:txBody>
          <a:bodyPr vert="horz" wrap="square" lIns="0" tIns="13335" rIns="0" bIns="0" rtlCol="0">
            <a:spAutoFit/>
          </a:bodyPr>
          <a:lstStyle/>
          <a:p>
            <a:pPr marL="12700">
              <a:lnSpc>
                <a:spcPct val="100000"/>
              </a:lnSpc>
              <a:spcBef>
                <a:spcPts val="105"/>
              </a:spcBef>
            </a:pPr>
            <a:r>
              <a:rPr sz="2100" spc="-20" dirty="0">
                <a:latin typeface="Arial MT"/>
                <a:cs typeface="Arial MT"/>
              </a:rPr>
              <a:t>Traumatic</a:t>
            </a:r>
            <a:endParaRPr sz="2100">
              <a:latin typeface="Arial MT"/>
              <a:cs typeface="Arial MT"/>
            </a:endParaRPr>
          </a:p>
          <a:p>
            <a:pPr marL="12700">
              <a:lnSpc>
                <a:spcPts val="2500"/>
              </a:lnSpc>
              <a:spcBef>
                <a:spcPts val="35"/>
              </a:spcBef>
            </a:pPr>
            <a:r>
              <a:rPr sz="2100" b="1" spc="-5" dirty="0">
                <a:solidFill>
                  <a:srgbClr val="BB8542"/>
                </a:solidFill>
                <a:latin typeface="Arial"/>
                <a:cs typeface="Arial"/>
              </a:rPr>
              <a:t>AMPUTATION</a:t>
            </a:r>
            <a:r>
              <a:rPr sz="2100" b="1" spc="-40" dirty="0">
                <a:solidFill>
                  <a:srgbClr val="BB8542"/>
                </a:solidFill>
                <a:latin typeface="Arial"/>
                <a:cs typeface="Arial"/>
              </a:rPr>
              <a:t> </a:t>
            </a:r>
            <a:r>
              <a:rPr sz="2100" spc="-25" dirty="0">
                <a:latin typeface="Arial MT"/>
                <a:cs typeface="Arial MT"/>
              </a:rPr>
              <a:t>of</a:t>
            </a:r>
            <a:endParaRPr sz="2100">
              <a:latin typeface="Arial MT"/>
              <a:cs typeface="Arial MT"/>
            </a:endParaRPr>
          </a:p>
          <a:p>
            <a:pPr marL="12700">
              <a:lnSpc>
                <a:spcPts val="2500"/>
              </a:lnSpc>
            </a:pPr>
            <a:r>
              <a:rPr sz="2100" spc="10" dirty="0">
                <a:latin typeface="Arial MT"/>
                <a:cs typeface="Arial MT"/>
              </a:rPr>
              <a:t>the</a:t>
            </a:r>
            <a:r>
              <a:rPr sz="2100" spc="-45" dirty="0">
                <a:latin typeface="Arial MT"/>
                <a:cs typeface="Arial MT"/>
              </a:rPr>
              <a:t> </a:t>
            </a:r>
            <a:r>
              <a:rPr sz="2100" b="1" spc="-35" dirty="0">
                <a:latin typeface="Arial"/>
                <a:cs typeface="Arial"/>
              </a:rPr>
              <a:t>ARM</a:t>
            </a:r>
            <a:r>
              <a:rPr sz="2100" b="1" spc="45" dirty="0">
                <a:latin typeface="Arial"/>
                <a:cs typeface="Arial"/>
              </a:rPr>
              <a:t> </a:t>
            </a:r>
            <a:r>
              <a:rPr sz="2100" spc="-25" dirty="0">
                <a:latin typeface="Arial MT"/>
                <a:cs typeface="Arial MT"/>
              </a:rPr>
              <a:t>or</a:t>
            </a:r>
            <a:r>
              <a:rPr sz="2100" spc="45" dirty="0">
                <a:latin typeface="Arial MT"/>
                <a:cs typeface="Arial MT"/>
              </a:rPr>
              <a:t> </a:t>
            </a:r>
            <a:r>
              <a:rPr sz="2100" b="1" dirty="0">
                <a:latin typeface="Arial"/>
                <a:cs typeface="Arial"/>
              </a:rPr>
              <a:t>LEG</a:t>
            </a:r>
            <a:endParaRPr sz="2100">
              <a:latin typeface="Arial"/>
              <a:cs typeface="Arial"/>
            </a:endParaRPr>
          </a:p>
          <a:p>
            <a:pPr marL="2708910">
              <a:lnSpc>
                <a:spcPts val="2385"/>
              </a:lnSpc>
              <a:spcBef>
                <a:spcPts val="1350"/>
              </a:spcBef>
            </a:pPr>
            <a:r>
              <a:rPr sz="2100" b="1" spc="-20" dirty="0">
                <a:solidFill>
                  <a:srgbClr val="BB8542"/>
                </a:solidFill>
                <a:latin typeface="Arial"/>
                <a:cs typeface="Arial"/>
              </a:rPr>
              <a:t>BRIGHT</a:t>
            </a:r>
            <a:r>
              <a:rPr sz="2100" b="1" spc="45" dirty="0">
                <a:solidFill>
                  <a:srgbClr val="BB8542"/>
                </a:solidFill>
                <a:latin typeface="Arial"/>
                <a:cs typeface="Arial"/>
              </a:rPr>
              <a:t> </a:t>
            </a:r>
            <a:r>
              <a:rPr sz="2100" b="1" dirty="0">
                <a:solidFill>
                  <a:srgbClr val="BB8542"/>
                </a:solidFill>
                <a:latin typeface="Arial"/>
                <a:cs typeface="Arial"/>
              </a:rPr>
              <a:t>RED</a:t>
            </a:r>
            <a:r>
              <a:rPr sz="2100" b="1" spc="-30" dirty="0">
                <a:solidFill>
                  <a:srgbClr val="BB8542"/>
                </a:solidFill>
                <a:latin typeface="Arial"/>
                <a:cs typeface="Arial"/>
              </a:rPr>
              <a:t> </a:t>
            </a:r>
            <a:r>
              <a:rPr sz="2100" b="1" spc="-45" dirty="0">
                <a:solidFill>
                  <a:srgbClr val="BB8542"/>
                </a:solidFill>
                <a:latin typeface="Arial"/>
                <a:cs typeface="Arial"/>
              </a:rPr>
              <a:t>BLOOD</a:t>
            </a:r>
            <a:endParaRPr sz="2100">
              <a:latin typeface="Arial"/>
              <a:cs typeface="Arial"/>
            </a:endParaRPr>
          </a:p>
          <a:p>
            <a:pPr marL="2708910">
              <a:lnSpc>
                <a:spcPts val="2385"/>
              </a:lnSpc>
            </a:pPr>
            <a:r>
              <a:rPr sz="2100" spc="-10" dirty="0">
                <a:latin typeface="Arial MT"/>
                <a:cs typeface="Arial MT"/>
              </a:rPr>
              <a:t>pooling</a:t>
            </a:r>
            <a:r>
              <a:rPr sz="2100" spc="30" dirty="0">
                <a:latin typeface="Arial MT"/>
                <a:cs typeface="Arial MT"/>
              </a:rPr>
              <a:t> </a:t>
            </a:r>
            <a:r>
              <a:rPr sz="2100" spc="-25" dirty="0">
                <a:latin typeface="Arial MT"/>
                <a:cs typeface="Arial MT"/>
              </a:rPr>
              <a:t>on</a:t>
            </a:r>
            <a:r>
              <a:rPr sz="2100" spc="-40" dirty="0">
                <a:latin typeface="Arial MT"/>
                <a:cs typeface="Arial MT"/>
              </a:rPr>
              <a:t> </a:t>
            </a:r>
            <a:r>
              <a:rPr sz="2100" spc="15" dirty="0">
                <a:latin typeface="Arial MT"/>
                <a:cs typeface="Arial MT"/>
              </a:rPr>
              <a:t>the</a:t>
            </a:r>
            <a:r>
              <a:rPr sz="2100" spc="-40" dirty="0">
                <a:latin typeface="Arial MT"/>
                <a:cs typeface="Arial MT"/>
              </a:rPr>
              <a:t> </a:t>
            </a:r>
            <a:r>
              <a:rPr sz="2100" dirty="0">
                <a:latin typeface="Arial MT"/>
                <a:cs typeface="Arial MT"/>
              </a:rPr>
              <a:t>ground</a:t>
            </a:r>
            <a:endParaRPr sz="2100">
              <a:latin typeface="Arial MT"/>
              <a:cs typeface="Arial MT"/>
            </a:endParaRPr>
          </a:p>
        </p:txBody>
      </p:sp>
      <p:grpSp>
        <p:nvGrpSpPr>
          <p:cNvPr id="7" name="object 7"/>
          <p:cNvGrpSpPr/>
          <p:nvPr/>
        </p:nvGrpSpPr>
        <p:grpSpPr>
          <a:xfrm>
            <a:off x="4719320" y="4762500"/>
            <a:ext cx="6977380" cy="1743075"/>
            <a:chOff x="4719320" y="4762500"/>
            <a:chExt cx="6977380" cy="1743075"/>
          </a:xfrm>
        </p:grpSpPr>
        <p:pic>
          <p:nvPicPr>
            <p:cNvPr id="8" name="object 8"/>
            <p:cNvPicPr/>
            <p:nvPr/>
          </p:nvPicPr>
          <p:blipFill>
            <a:blip r:embed="rId5" cstate="print"/>
            <a:stretch>
              <a:fillRect/>
            </a:stretch>
          </p:blipFill>
          <p:spPr>
            <a:xfrm>
              <a:off x="8496300" y="4762500"/>
              <a:ext cx="3200400" cy="1743075"/>
            </a:xfrm>
            <a:prstGeom prst="rect">
              <a:avLst/>
            </a:prstGeom>
          </p:spPr>
        </p:pic>
        <p:sp>
          <p:nvSpPr>
            <p:cNvPr id="9" name="object 9"/>
            <p:cNvSpPr/>
            <p:nvPr/>
          </p:nvSpPr>
          <p:spPr>
            <a:xfrm>
              <a:off x="4719320" y="4948443"/>
              <a:ext cx="610235" cy="737235"/>
            </a:xfrm>
            <a:custGeom>
              <a:avLst/>
              <a:gdLst/>
              <a:ahLst/>
              <a:cxnLst/>
              <a:rect l="l" t="t" r="r" b="b"/>
              <a:pathLst>
                <a:path w="610235" h="737235">
                  <a:moveTo>
                    <a:pt x="539631" y="57464"/>
                  </a:moveTo>
                  <a:lnTo>
                    <a:pt x="0" y="721128"/>
                  </a:lnTo>
                  <a:lnTo>
                    <a:pt x="19684" y="737155"/>
                  </a:lnTo>
                  <a:lnTo>
                    <a:pt x="559386" y="73502"/>
                  </a:lnTo>
                  <a:lnTo>
                    <a:pt x="547877" y="67421"/>
                  </a:lnTo>
                  <a:lnTo>
                    <a:pt x="539631" y="57464"/>
                  </a:lnTo>
                  <a:close/>
                </a:path>
                <a:path w="610235" h="737235">
                  <a:moveTo>
                    <a:pt x="608514" y="29829"/>
                  </a:moveTo>
                  <a:lnTo>
                    <a:pt x="562101" y="29829"/>
                  </a:lnTo>
                  <a:lnTo>
                    <a:pt x="581787" y="45958"/>
                  </a:lnTo>
                  <a:lnTo>
                    <a:pt x="559386" y="73502"/>
                  </a:lnTo>
                  <a:lnTo>
                    <a:pt x="561234" y="74479"/>
                  </a:lnTo>
                  <a:lnTo>
                    <a:pt x="575770" y="75787"/>
                  </a:lnTo>
                  <a:lnTo>
                    <a:pt x="589758" y="71546"/>
                  </a:lnTo>
                  <a:lnTo>
                    <a:pt x="601471" y="61960"/>
                  </a:lnTo>
                  <a:lnTo>
                    <a:pt x="608474" y="48531"/>
                  </a:lnTo>
                  <a:lnTo>
                    <a:pt x="609774" y="33972"/>
                  </a:lnTo>
                  <a:lnTo>
                    <a:pt x="608514" y="29829"/>
                  </a:lnTo>
                  <a:close/>
                </a:path>
                <a:path w="610235" h="737235">
                  <a:moveTo>
                    <a:pt x="562101" y="29829"/>
                  </a:moveTo>
                  <a:lnTo>
                    <a:pt x="539631" y="57464"/>
                  </a:lnTo>
                  <a:lnTo>
                    <a:pt x="547877" y="67421"/>
                  </a:lnTo>
                  <a:lnTo>
                    <a:pt x="559386" y="73502"/>
                  </a:lnTo>
                  <a:lnTo>
                    <a:pt x="581787" y="45958"/>
                  </a:lnTo>
                  <a:lnTo>
                    <a:pt x="562101" y="29829"/>
                  </a:lnTo>
                  <a:close/>
                </a:path>
                <a:path w="610235" h="737235">
                  <a:moveTo>
                    <a:pt x="567991" y="0"/>
                  </a:moveTo>
                  <a:lnTo>
                    <a:pt x="554003" y="4240"/>
                  </a:lnTo>
                  <a:lnTo>
                    <a:pt x="542289" y="13827"/>
                  </a:lnTo>
                  <a:lnTo>
                    <a:pt x="535287" y="27255"/>
                  </a:lnTo>
                  <a:lnTo>
                    <a:pt x="533987" y="41814"/>
                  </a:lnTo>
                  <a:lnTo>
                    <a:pt x="538235" y="55778"/>
                  </a:lnTo>
                  <a:lnTo>
                    <a:pt x="539631" y="57464"/>
                  </a:lnTo>
                  <a:lnTo>
                    <a:pt x="562101" y="29829"/>
                  </a:lnTo>
                  <a:lnTo>
                    <a:pt x="608514" y="29829"/>
                  </a:lnTo>
                  <a:lnTo>
                    <a:pt x="605526" y="20008"/>
                  </a:lnTo>
                  <a:lnTo>
                    <a:pt x="595883" y="8366"/>
                  </a:lnTo>
                  <a:lnTo>
                    <a:pt x="582527" y="1307"/>
                  </a:lnTo>
                  <a:lnTo>
                    <a:pt x="567991" y="0"/>
                  </a:lnTo>
                  <a:close/>
                </a:path>
              </a:pathLst>
            </a:custGeom>
            <a:solidFill>
              <a:srgbClr val="2D3334"/>
            </a:solidFill>
          </p:spPr>
          <p:txBody>
            <a:bodyPr wrap="square" lIns="0" tIns="0" rIns="0" bIns="0" rtlCol="0"/>
            <a:lstStyle/>
            <a:p>
              <a:endParaRPr/>
            </a:p>
          </p:txBody>
        </p:sp>
      </p:grpSp>
      <p:sp>
        <p:nvSpPr>
          <p:cNvPr id="10" name="object 10"/>
          <p:cNvSpPr txBox="1"/>
          <p:nvPr/>
        </p:nvSpPr>
        <p:spPr>
          <a:xfrm>
            <a:off x="6398640" y="1965007"/>
            <a:ext cx="3372485" cy="670560"/>
          </a:xfrm>
          <a:prstGeom prst="rect">
            <a:avLst/>
          </a:prstGeom>
        </p:spPr>
        <p:txBody>
          <a:bodyPr vert="horz" wrap="square" lIns="0" tIns="12700" rIns="0" bIns="0" rtlCol="0">
            <a:spAutoFit/>
          </a:bodyPr>
          <a:lstStyle/>
          <a:p>
            <a:pPr marL="12700">
              <a:lnSpc>
                <a:spcPct val="100000"/>
              </a:lnSpc>
              <a:spcBef>
                <a:spcPts val="100"/>
              </a:spcBef>
            </a:pPr>
            <a:r>
              <a:rPr sz="2100" spc="-30" dirty="0">
                <a:latin typeface="Arial MT"/>
                <a:cs typeface="Arial MT"/>
              </a:rPr>
              <a:t>Overlying</a:t>
            </a:r>
            <a:r>
              <a:rPr sz="2100" spc="180" dirty="0">
                <a:latin typeface="Arial MT"/>
                <a:cs typeface="Arial MT"/>
              </a:rPr>
              <a:t> </a:t>
            </a:r>
            <a:r>
              <a:rPr sz="2100" spc="-5" dirty="0">
                <a:latin typeface="Arial MT"/>
                <a:cs typeface="Arial MT"/>
              </a:rPr>
              <a:t>clothing</a:t>
            </a:r>
            <a:r>
              <a:rPr sz="2100" spc="-30" dirty="0">
                <a:latin typeface="Arial MT"/>
                <a:cs typeface="Arial MT"/>
              </a:rPr>
              <a:t> </a:t>
            </a:r>
            <a:r>
              <a:rPr sz="2100" spc="-5" dirty="0">
                <a:latin typeface="Arial MT"/>
                <a:cs typeface="Arial MT"/>
              </a:rPr>
              <a:t>becoming</a:t>
            </a:r>
            <a:endParaRPr sz="2100">
              <a:latin typeface="Arial MT"/>
              <a:cs typeface="Arial MT"/>
            </a:endParaRPr>
          </a:p>
          <a:p>
            <a:pPr marL="12700">
              <a:lnSpc>
                <a:spcPct val="100000"/>
              </a:lnSpc>
              <a:spcBef>
                <a:spcPts val="35"/>
              </a:spcBef>
            </a:pPr>
            <a:r>
              <a:rPr sz="2100" b="1" spc="-25" dirty="0">
                <a:solidFill>
                  <a:srgbClr val="BB8542"/>
                </a:solidFill>
                <a:latin typeface="Arial"/>
                <a:cs typeface="Arial"/>
              </a:rPr>
              <a:t>SOAKED</a:t>
            </a:r>
            <a:r>
              <a:rPr sz="2100" b="1" spc="50" dirty="0">
                <a:solidFill>
                  <a:srgbClr val="BB8542"/>
                </a:solidFill>
                <a:latin typeface="Arial"/>
                <a:cs typeface="Arial"/>
              </a:rPr>
              <a:t> </a:t>
            </a:r>
            <a:r>
              <a:rPr sz="2100" b="1" spc="25" dirty="0">
                <a:solidFill>
                  <a:srgbClr val="BB8542"/>
                </a:solidFill>
                <a:latin typeface="Arial"/>
                <a:cs typeface="Arial"/>
              </a:rPr>
              <a:t>WITH</a:t>
            </a:r>
            <a:r>
              <a:rPr sz="2100" b="1" spc="-95" dirty="0">
                <a:solidFill>
                  <a:srgbClr val="BB8542"/>
                </a:solidFill>
                <a:latin typeface="Arial"/>
                <a:cs typeface="Arial"/>
              </a:rPr>
              <a:t> </a:t>
            </a:r>
            <a:r>
              <a:rPr sz="2100" b="1" spc="-50" dirty="0">
                <a:solidFill>
                  <a:srgbClr val="BB8542"/>
                </a:solidFill>
                <a:latin typeface="Arial"/>
                <a:cs typeface="Arial"/>
              </a:rPr>
              <a:t>BLOOD</a:t>
            </a:r>
            <a:endParaRPr sz="2100">
              <a:latin typeface="Arial"/>
              <a:cs typeface="Arial"/>
            </a:endParaRPr>
          </a:p>
        </p:txBody>
      </p:sp>
      <p:pic>
        <p:nvPicPr>
          <p:cNvPr id="11" name="object 11"/>
          <p:cNvPicPr/>
          <p:nvPr/>
        </p:nvPicPr>
        <p:blipFill>
          <a:blip r:embed="rId6" cstate="print"/>
          <a:stretch>
            <a:fillRect/>
          </a:stretch>
        </p:blipFill>
        <p:spPr>
          <a:xfrm>
            <a:off x="600075" y="2124075"/>
            <a:ext cx="2171700" cy="2476500"/>
          </a:xfrm>
          <a:prstGeom prst="rect">
            <a:avLst/>
          </a:prstGeom>
        </p:spPr>
      </p:pic>
      <p:sp>
        <p:nvSpPr>
          <p:cNvPr id="12" name="object 12"/>
          <p:cNvSpPr txBox="1"/>
          <p:nvPr/>
        </p:nvSpPr>
        <p:spPr>
          <a:xfrm>
            <a:off x="9236075" y="3764978"/>
            <a:ext cx="2547620" cy="984885"/>
          </a:xfrm>
          <a:prstGeom prst="rect">
            <a:avLst/>
          </a:prstGeom>
        </p:spPr>
        <p:txBody>
          <a:bodyPr vert="horz" wrap="square" lIns="0" tIns="12700" rIns="0" bIns="0" rtlCol="0">
            <a:spAutoFit/>
          </a:bodyPr>
          <a:lstStyle/>
          <a:p>
            <a:pPr marL="12700">
              <a:lnSpc>
                <a:spcPct val="100000"/>
              </a:lnSpc>
              <a:spcBef>
                <a:spcPts val="100"/>
              </a:spcBef>
            </a:pPr>
            <a:r>
              <a:rPr sz="2100" b="1" spc="-10" dirty="0">
                <a:solidFill>
                  <a:srgbClr val="BB8542"/>
                </a:solidFill>
                <a:latin typeface="Arial"/>
                <a:cs typeface="Arial"/>
              </a:rPr>
              <a:t>PULSING</a:t>
            </a:r>
            <a:r>
              <a:rPr sz="2100" b="1" dirty="0">
                <a:solidFill>
                  <a:srgbClr val="BB8542"/>
                </a:solidFill>
                <a:latin typeface="Arial"/>
                <a:cs typeface="Arial"/>
              </a:rPr>
              <a:t> </a:t>
            </a:r>
            <a:r>
              <a:rPr sz="2100" spc="-25" dirty="0">
                <a:latin typeface="Arial MT"/>
                <a:cs typeface="Arial MT"/>
              </a:rPr>
              <a:t>or</a:t>
            </a:r>
            <a:endParaRPr sz="2100">
              <a:latin typeface="Arial MT"/>
              <a:cs typeface="Arial MT"/>
            </a:endParaRPr>
          </a:p>
          <a:p>
            <a:pPr marL="12700">
              <a:lnSpc>
                <a:spcPts val="2500"/>
              </a:lnSpc>
              <a:spcBef>
                <a:spcPts val="35"/>
              </a:spcBef>
            </a:pPr>
            <a:r>
              <a:rPr sz="2100" b="1" spc="-5" dirty="0">
                <a:solidFill>
                  <a:srgbClr val="BB8542"/>
                </a:solidFill>
                <a:latin typeface="Arial"/>
                <a:cs typeface="Arial"/>
              </a:rPr>
              <a:t>STEADY</a:t>
            </a:r>
            <a:r>
              <a:rPr sz="2100" b="1" spc="-60" dirty="0">
                <a:solidFill>
                  <a:srgbClr val="BB8542"/>
                </a:solidFill>
                <a:latin typeface="Arial"/>
                <a:cs typeface="Arial"/>
              </a:rPr>
              <a:t> </a:t>
            </a:r>
            <a:r>
              <a:rPr sz="2100" b="1" spc="-15" dirty="0">
                <a:solidFill>
                  <a:srgbClr val="BB8542"/>
                </a:solidFill>
                <a:latin typeface="Arial"/>
                <a:cs typeface="Arial"/>
              </a:rPr>
              <a:t>BLEEDING</a:t>
            </a:r>
            <a:endParaRPr sz="2100">
              <a:latin typeface="Arial"/>
              <a:cs typeface="Arial"/>
            </a:endParaRPr>
          </a:p>
          <a:p>
            <a:pPr marL="12700">
              <a:lnSpc>
                <a:spcPts val="2500"/>
              </a:lnSpc>
            </a:pPr>
            <a:r>
              <a:rPr sz="2100" spc="-35" dirty="0">
                <a:latin typeface="Arial MT"/>
                <a:cs typeface="Arial MT"/>
              </a:rPr>
              <a:t>from</a:t>
            </a:r>
            <a:r>
              <a:rPr sz="2100" spc="110" dirty="0">
                <a:latin typeface="Arial MT"/>
                <a:cs typeface="Arial MT"/>
              </a:rPr>
              <a:t> </a:t>
            </a:r>
            <a:r>
              <a:rPr sz="2100" spc="10" dirty="0">
                <a:latin typeface="Arial MT"/>
                <a:cs typeface="Arial MT"/>
              </a:rPr>
              <a:t>the</a:t>
            </a:r>
            <a:r>
              <a:rPr sz="2100" spc="-130" dirty="0">
                <a:latin typeface="Arial MT"/>
                <a:cs typeface="Arial MT"/>
              </a:rPr>
              <a:t> </a:t>
            </a:r>
            <a:r>
              <a:rPr sz="2100" spc="-20" dirty="0">
                <a:latin typeface="Arial MT"/>
                <a:cs typeface="Arial MT"/>
              </a:rPr>
              <a:t>wound</a:t>
            </a:r>
            <a:endParaRPr sz="2100">
              <a:latin typeface="Arial MT"/>
              <a:cs typeface="Arial MT"/>
            </a:endParaRPr>
          </a:p>
        </p:txBody>
      </p:sp>
      <p:sp>
        <p:nvSpPr>
          <p:cNvPr id="13" name="object 13"/>
          <p:cNvSpPr/>
          <p:nvPr/>
        </p:nvSpPr>
        <p:spPr>
          <a:xfrm>
            <a:off x="6424818" y="2806573"/>
            <a:ext cx="558165" cy="673100"/>
          </a:xfrm>
          <a:custGeom>
            <a:avLst/>
            <a:gdLst/>
            <a:ahLst/>
            <a:cxnLst/>
            <a:rect l="l" t="t" r="r" b="b"/>
            <a:pathLst>
              <a:path w="558165" h="673100">
                <a:moveTo>
                  <a:pt x="33972" y="597296"/>
                </a:moveTo>
                <a:lnTo>
                  <a:pt x="20008" y="601537"/>
                </a:lnTo>
                <a:lnTo>
                  <a:pt x="8366" y="611124"/>
                </a:lnTo>
                <a:lnTo>
                  <a:pt x="1307" y="624552"/>
                </a:lnTo>
                <a:lnTo>
                  <a:pt x="0" y="639111"/>
                </a:lnTo>
                <a:lnTo>
                  <a:pt x="4240" y="653075"/>
                </a:lnTo>
                <a:lnTo>
                  <a:pt x="13827" y="664717"/>
                </a:lnTo>
                <a:lnTo>
                  <a:pt x="27255" y="671776"/>
                </a:lnTo>
                <a:lnTo>
                  <a:pt x="41814" y="673084"/>
                </a:lnTo>
                <a:lnTo>
                  <a:pt x="55778" y="668843"/>
                </a:lnTo>
                <a:lnTo>
                  <a:pt x="67421" y="659256"/>
                </a:lnTo>
                <a:lnTo>
                  <a:pt x="74479" y="645828"/>
                </a:lnTo>
                <a:lnTo>
                  <a:pt x="74710" y="643254"/>
                </a:lnTo>
                <a:lnTo>
                  <a:pt x="47736" y="643254"/>
                </a:lnTo>
                <a:lnTo>
                  <a:pt x="28051" y="627126"/>
                </a:lnTo>
                <a:lnTo>
                  <a:pt x="50430" y="599602"/>
                </a:lnTo>
                <a:lnTo>
                  <a:pt x="48531" y="598604"/>
                </a:lnTo>
                <a:lnTo>
                  <a:pt x="33972" y="597296"/>
                </a:lnTo>
                <a:close/>
              </a:path>
              <a:path w="558165" h="673100">
                <a:moveTo>
                  <a:pt x="50430" y="599602"/>
                </a:moveTo>
                <a:lnTo>
                  <a:pt x="28051" y="627126"/>
                </a:lnTo>
                <a:lnTo>
                  <a:pt x="47736" y="643254"/>
                </a:lnTo>
                <a:lnTo>
                  <a:pt x="70182" y="615648"/>
                </a:lnTo>
                <a:lnTo>
                  <a:pt x="61960" y="605663"/>
                </a:lnTo>
                <a:lnTo>
                  <a:pt x="50430" y="599602"/>
                </a:lnTo>
                <a:close/>
              </a:path>
              <a:path w="558165" h="673100">
                <a:moveTo>
                  <a:pt x="70182" y="615648"/>
                </a:moveTo>
                <a:lnTo>
                  <a:pt x="47736" y="643254"/>
                </a:lnTo>
                <a:lnTo>
                  <a:pt x="74710" y="643254"/>
                </a:lnTo>
                <a:lnTo>
                  <a:pt x="75787" y="631269"/>
                </a:lnTo>
                <a:lnTo>
                  <a:pt x="71546" y="617305"/>
                </a:lnTo>
                <a:lnTo>
                  <a:pt x="70182" y="615648"/>
                </a:lnTo>
                <a:close/>
              </a:path>
              <a:path w="558165" h="673100">
                <a:moveTo>
                  <a:pt x="537956" y="0"/>
                </a:moveTo>
                <a:lnTo>
                  <a:pt x="50430" y="599602"/>
                </a:lnTo>
                <a:lnTo>
                  <a:pt x="61960" y="605663"/>
                </a:lnTo>
                <a:lnTo>
                  <a:pt x="70182" y="615648"/>
                </a:lnTo>
                <a:lnTo>
                  <a:pt x="557641" y="16128"/>
                </a:lnTo>
                <a:lnTo>
                  <a:pt x="537956" y="0"/>
                </a:lnTo>
                <a:close/>
              </a:path>
            </a:pathLst>
          </a:custGeom>
          <a:solidFill>
            <a:srgbClr val="2D3334"/>
          </a:solidFill>
        </p:spPr>
        <p:txBody>
          <a:bodyPr wrap="square" lIns="0" tIns="0" rIns="0" bIns="0" rtlCol="0"/>
          <a:lstStyle/>
          <a:p>
            <a:endParaRPr/>
          </a:p>
        </p:txBody>
      </p:sp>
      <p:sp>
        <p:nvSpPr>
          <p:cNvPr id="14" name="object 14"/>
          <p:cNvSpPr txBox="1"/>
          <p:nvPr/>
        </p:nvSpPr>
        <p:spPr>
          <a:xfrm>
            <a:off x="9537445" y="6593484"/>
            <a:ext cx="2023745" cy="175260"/>
          </a:xfrm>
          <a:prstGeom prst="rect">
            <a:avLst/>
          </a:prstGeom>
        </p:spPr>
        <p:txBody>
          <a:bodyPr vert="horz" wrap="square" lIns="0" tIns="0" rIns="0" bIns="0" rtlCol="0">
            <a:spAutoFit/>
          </a:bodyPr>
          <a:lstStyle/>
          <a:p>
            <a:pPr marL="12700">
              <a:lnSpc>
                <a:spcPct val="100000"/>
              </a:lnSpc>
            </a:pPr>
            <a:r>
              <a:rPr sz="1050" dirty="0">
                <a:solidFill>
                  <a:srgbClr val="CD9146"/>
                </a:solidFill>
                <a:latin typeface="Arial MT"/>
                <a:cs typeface="Arial MT"/>
              </a:rPr>
              <a:t>#TCCC-CPP-PPT-03</a:t>
            </a:r>
            <a:r>
              <a:rPr sz="1050" spc="210" dirty="0">
                <a:solidFill>
                  <a:srgbClr val="CD9146"/>
                </a:solidFill>
                <a:latin typeface="Arial MT"/>
                <a:cs typeface="Arial MT"/>
              </a:rPr>
              <a:t> </a:t>
            </a:r>
            <a:r>
              <a:rPr sz="1050" spc="5" dirty="0">
                <a:solidFill>
                  <a:srgbClr val="CD9146"/>
                </a:solidFill>
                <a:latin typeface="Arial MT"/>
                <a:cs typeface="Arial MT"/>
              </a:rPr>
              <a:t>08 </a:t>
            </a:r>
            <a:r>
              <a:rPr sz="1050" spc="-40" dirty="0">
                <a:solidFill>
                  <a:srgbClr val="CD9146"/>
                </a:solidFill>
                <a:latin typeface="Arial MT"/>
                <a:cs typeface="Arial MT"/>
              </a:rPr>
              <a:t>AUG</a:t>
            </a:r>
            <a:r>
              <a:rPr sz="1050" spc="65" dirty="0">
                <a:solidFill>
                  <a:srgbClr val="CD9146"/>
                </a:solidFill>
                <a:latin typeface="Arial MT"/>
                <a:cs typeface="Arial MT"/>
              </a:rPr>
              <a:t> </a:t>
            </a:r>
            <a:r>
              <a:rPr sz="1050" spc="5" dirty="0">
                <a:solidFill>
                  <a:srgbClr val="CD9146"/>
                </a:solidFill>
                <a:latin typeface="Arial MT"/>
                <a:cs typeface="Arial MT"/>
              </a:rPr>
              <a:t>23</a:t>
            </a:r>
            <a:endParaRPr sz="1050">
              <a:latin typeface="Arial MT"/>
              <a:cs typeface="Arial MT"/>
            </a:endParaRPr>
          </a:p>
        </p:txBody>
      </p:sp>
      <p:sp>
        <p:nvSpPr>
          <p:cNvPr id="15" name="object 15"/>
          <p:cNvSpPr txBox="1">
            <a:spLocks noGrp="1"/>
          </p:cNvSpPr>
          <p:nvPr>
            <p:ph type="sldNum" sz="quarter" idx="7"/>
          </p:nvPr>
        </p:nvSpPr>
        <p:spPr>
          <a:prstGeom prst="rect">
            <a:avLst/>
          </a:prstGeom>
        </p:spPr>
        <p:txBody>
          <a:bodyPr vert="horz" wrap="square" lIns="0" tIns="0" rIns="0" bIns="0" rtlCol="0">
            <a:spAutoFit/>
          </a:bodyPr>
          <a:lstStyle/>
          <a:p>
            <a:pPr marL="2125345">
              <a:lnSpc>
                <a:spcPts val="1430"/>
              </a:lnSpc>
            </a:pPr>
            <a:fld id="{81D60167-4931-47E6-BA6A-407CBD079E47}" type="slidenum">
              <a:rPr dirty="0">
                <a:solidFill>
                  <a:srgbClr val="000000"/>
                </a:solidFill>
              </a:rPr>
              <a:t>16</a:t>
            </a:fld>
            <a:endParaRPr dirty="0">
              <a:solidFill>
                <a:srgbClr val="000000"/>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4073525" y="299338"/>
            <a:ext cx="4060825" cy="335280"/>
          </a:xfrm>
          <a:prstGeom prst="rect">
            <a:avLst/>
          </a:prstGeom>
        </p:spPr>
        <p:txBody>
          <a:bodyPr vert="horz" wrap="square" lIns="0" tIns="16510" rIns="0" bIns="0" rtlCol="0">
            <a:spAutoFit/>
          </a:bodyPr>
          <a:lstStyle/>
          <a:p>
            <a:pPr marL="12700">
              <a:lnSpc>
                <a:spcPct val="100000"/>
              </a:lnSpc>
              <a:spcBef>
                <a:spcPts val="130"/>
              </a:spcBef>
            </a:pPr>
            <a:r>
              <a:rPr sz="2000" b="1" spc="-90" dirty="0">
                <a:solidFill>
                  <a:srgbClr val="756F6F"/>
                </a:solidFill>
                <a:latin typeface="Arial"/>
                <a:cs typeface="Arial"/>
              </a:rPr>
              <a:t>M</a:t>
            </a:r>
            <a:r>
              <a:rPr sz="2000" b="1" spc="45" dirty="0">
                <a:solidFill>
                  <a:srgbClr val="756F6F"/>
                </a:solidFill>
                <a:latin typeface="Arial"/>
                <a:cs typeface="Arial"/>
              </a:rPr>
              <a:t>odu</a:t>
            </a:r>
            <a:r>
              <a:rPr sz="2000" b="1" spc="35" dirty="0">
                <a:solidFill>
                  <a:srgbClr val="756F6F"/>
                </a:solidFill>
                <a:latin typeface="Arial"/>
                <a:cs typeface="Arial"/>
              </a:rPr>
              <a:t>l</a:t>
            </a:r>
            <a:r>
              <a:rPr sz="2000" b="1" spc="15" dirty="0">
                <a:solidFill>
                  <a:srgbClr val="756F6F"/>
                </a:solidFill>
                <a:latin typeface="Arial"/>
                <a:cs typeface="Arial"/>
              </a:rPr>
              <a:t>e</a:t>
            </a:r>
            <a:r>
              <a:rPr sz="2000" b="1" spc="-110" dirty="0">
                <a:solidFill>
                  <a:srgbClr val="756F6F"/>
                </a:solidFill>
                <a:latin typeface="Arial"/>
                <a:cs typeface="Arial"/>
              </a:rPr>
              <a:t> </a:t>
            </a:r>
            <a:r>
              <a:rPr sz="2000" b="1" spc="10" dirty="0">
                <a:solidFill>
                  <a:srgbClr val="756F6F"/>
                </a:solidFill>
                <a:latin typeface="Arial"/>
                <a:cs typeface="Arial"/>
              </a:rPr>
              <a:t>3:</a:t>
            </a:r>
            <a:r>
              <a:rPr sz="2000" b="1" spc="-40" dirty="0">
                <a:solidFill>
                  <a:srgbClr val="756F6F"/>
                </a:solidFill>
                <a:latin typeface="Arial"/>
                <a:cs typeface="Arial"/>
              </a:rPr>
              <a:t> </a:t>
            </a:r>
            <a:r>
              <a:rPr sz="2000" b="1" spc="50" dirty="0">
                <a:solidFill>
                  <a:srgbClr val="756F6F"/>
                </a:solidFill>
                <a:latin typeface="Arial"/>
                <a:cs typeface="Arial"/>
              </a:rPr>
              <a:t>C</a:t>
            </a:r>
            <a:r>
              <a:rPr sz="2000" b="1" spc="15" dirty="0">
                <a:solidFill>
                  <a:srgbClr val="756F6F"/>
                </a:solidFill>
                <a:latin typeface="Arial"/>
                <a:cs typeface="Arial"/>
              </a:rPr>
              <a:t>a</a:t>
            </a:r>
            <a:r>
              <a:rPr sz="2000" b="1" spc="40" dirty="0">
                <a:solidFill>
                  <a:srgbClr val="756F6F"/>
                </a:solidFill>
                <a:latin typeface="Arial"/>
                <a:cs typeface="Arial"/>
              </a:rPr>
              <a:t>r</a:t>
            </a:r>
            <a:r>
              <a:rPr sz="2000" b="1" spc="15" dirty="0">
                <a:solidFill>
                  <a:srgbClr val="756F6F"/>
                </a:solidFill>
                <a:latin typeface="Arial"/>
                <a:cs typeface="Arial"/>
              </a:rPr>
              <a:t>e</a:t>
            </a:r>
            <a:r>
              <a:rPr sz="2000" b="1" spc="-185" dirty="0">
                <a:solidFill>
                  <a:srgbClr val="756F6F"/>
                </a:solidFill>
                <a:latin typeface="Arial"/>
                <a:cs typeface="Arial"/>
              </a:rPr>
              <a:t> </a:t>
            </a:r>
            <a:r>
              <a:rPr sz="2000" b="1" spc="50" dirty="0">
                <a:solidFill>
                  <a:srgbClr val="756F6F"/>
                </a:solidFill>
                <a:latin typeface="Arial"/>
                <a:cs typeface="Arial"/>
              </a:rPr>
              <a:t>U</a:t>
            </a:r>
            <a:r>
              <a:rPr sz="2000" b="1" spc="45" dirty="0">
                <a:solidFill>
                  <a:srgbClr val="756F6F"/>
                </a:solidFill>
                <a:latin typeface="Arial"/>
                <a:cs typeface="Arial"/>
              </a:rPr>
              <a:t>nd</a:t>
            </a:r>
            <a:r>
              <a:rPr sz="2000" b="1" spc="10" dirty="0">
                <a:solidFill>
                  <a:srgbClr val="756F6F"/>
                </a:solidFill>
                <a:latin typeface="Arial"/>
                <a:cs typeface="Arial"/>
              </a:rPr>
              <a:t>er</a:t>
            </a:r>
            <a:r>
              <a:rPr sz="2000" b="1" spc="-150" dirty="0">
                <a:solidFill>
                  <a:srgbClr val="756F6F"/>
                </a:solidFill>
                <a:latin typeface="Arial"/>
                <a:cs typeface="Arial"/>
              </a:rPr>
              <a:t> </a:t>
            </a:r>
            <a:r>
              <a:rPr sz="2000" b="1" spc="45" dirty="0">
                <a:solidFill>
                  <a:srgbClr val="756F6F"/>
                </a:solidFill>
                <a:latin typeface="Arial"/>
                <a:cs typeface="Arial"/>
              </a:rPr>
              <a:t>F</a:t>
            </a:r>
            <a:r>
              <a:rPr sz="2000" b="1" spc="35" dirty="0">
                <a:solidFill>
                  <a:srgbClr val="756F6F"/>
                </a:solidFill>
                <a:latin typeface="Arial"/>
                <a:cs typeface="Arial"/>
              </a:rPr>
              <a:t>i</a:t>
            </a:r>
            <a:r>
              <a:rPr sz="2000" b="1" spc="40" dirty="0">
                <a:solidFill>
                  <a:srgbClr val="756F6F"/>
                </a:solidFill>
                <a:latin typeface="Arial"/>
                <a:cs typeface="Arial"/>
              </a:rPr>
              <a:t>r</a:t>
            </a:r>
            <a:r>
              <a:rPr sz="2000" b="1" spc="15" dirty="0">
                <a:solidFill>
                  <a:srgbClr val="756F6F"/>
                </a:solidFill>
                <a:latin typeface="Arial"/>
                <a:cs typeface="Arial"/>
              </a:rPr>
              <a:t>e</a:t>
            </a:r>
            <a:r>
              <a:rPr sz="2000" b="1" spc="-40" dirty="0">
                <a:solidFill>
                  <a:srgbClr val="756F6F"/>
                </a:solidFill>
                <a:latin typeface="Arial"/>
                <a:cs typeface="Arial"/>
              </a:rPr>
              <a:t>/</a:t>
            </a:r>
            <a:r>
              <a:rPr sz="2000" b="1" spc="45" dirty="0">
                <a:solidFill>
                  <a:srgbClr val="756F6F"/>
                </a:solidFill>
                <a:latin typeface="Arial"/>
                <a:cs typeface="Arial"/>
              </a:rPr>
              <a:t>Th</a:t>
            </a:r>
            <a:r>
              <a:rPr sz="2000" b="1" spc="-35" dirty="0">
                <a:solidFill>
                  <a:srgbClr val="756F6F"/>
                </a:solidFill>
                <a:latin typeface="Arial"/>
                <a:cs typeface="Arial"/>
              </a:rPr>
              <a:t>r</a:t>
            </a:r>
            <a:r>
              <a:rPr sz="2000" b="1" spc="15" dirty="0">
                <a:solidFill>
                  <a:srgbClr val="756F6F"/>
                </a:solidFill>
                <a:latin typeface="Arial"/>
                <a:cs typeface="Arial"/>
              </a:rPr>
              <a:t>e</a:t>
            </a:r>
            <a:r>
              <a:rPr sz="2000" b="1" spc="5" dirty="0">
                <a:solidFill>
                  <a:srgbClr val="756F6F"/>
                </a:solidFill>
                <a:latin typeface="Arial"/>
                <a:cs typeface="Arial"/>
              </a:rPr>
              <a:t>a</a:t>
            </a:r>
            <a:r>
              <a:rPr sz="2000" b="1" spc="10" dirty="0">
                <a:solidFill>
                  <a:srgbClr val="756F6F"/>
                </a:solidFill>
                <a:latin typeface="Arial"/>
                <a:cs typeface="Arial"/>
              </a:rPr>
              <a:t>t</a:t>
            </a:r>
            <a:endParaRPr sz="2000">
              <a:latin typeface="Arial"/>
              <a:cs typeface="Arial"/>
            </a:endParaRPr>
          </a:p>
        </p:txBody>
      </p:sp>
      <p:pic>
        <p:nvPicPr>
          <p:cNvPr id="3" name="object 3"/>
          <p:cNvPicPr/>
          <p:nvPr/>
        </p:nvPicPr>
        <p:blipFill>
          <a:blip r:embed="rId3" cstate="print"/>
          <a:stretch>
            <a:fillRect/>
          </a:stretch>
        </p:blipFill>
        <p:spPr>
          <a:xfrm>
            <a:off x="276225" y="276225"/>
            <a:ext cx="1171575" cy="657225"/>
          </a:xfrm>
          <a:prstGeom prst="rect">
            <a:avLst/>
          </a:prstGeom>
        </p:spPr>
      </p:pic>
      <p:sp>
        <p:nvSpPr>
          <p:cNvPr id="4" name="object 4"/>
          <p:cNvSpPr txBox="1"/>
          <p:nvPr/>
        </p:nvSpPr>
        <p:spPr>
          <a:xfrm>
            <a:off x="777240" y="1631378"/>
            <a:ext cx="3072130" cy="1602740"/>
          </a:xfrm>
          <a:prstGeom prst="rect">
            <a:avLst/>
          </a:prstGeom>
        </p:spPr>
        <p:txBody>
          <a:bodyPr vert="horz" wrap="square" lIns="0" tIns="50165" rIns="0" bIns="0" rtlCol="0">
            <a:spAutoFit/>
          </a:bodyPr>
          <a:lstStyle/>
          <a:p>
            <a:pPr marL="12700" marR="5080">
              <a:lnSpc>
                <a:spcPct val="91800"/>
              </a:lnSpc>
              <a:spcBef>
                <a:spcPts val="395"/>
              </a:spcBef>
            </a:pPr>
            <a:r>
              <a:rPr sz="2750" spc="30" dirty="0">
                <a:latin typeface="Arial MT"/>
                <a:cs typeface="Arial MT"/>
              </a:rPr>
              <a:t>How</a:t>
            </a:r>
            <a:r>
              <a:rPr sz="2750" spc="-15" dirty="0">
                <a:latin typeface="Arial MT"/>
                <a:cs typeface="Arial MT"/>
              </a:rPr>
              <a:t> </a:t>
            </a:r>
            <a:r>
              <a:rPr sz="2750" dirty="0">
                <a:latin typeface="Arial MT"/>
                <a:cs typeface="Arial MT"/>
              </a:rPr>
              <a:t>long</a:t>
            </a:r>
            <a:r>
              <a:rPr sz="2750" spc="75" dirty="0">
                <a:latin typeface="Arial MT"/>
                <a:cs typeface="Arial MT"/>
              </a:rPr>
              <a:t> </a:t>
            </a:r>
            <a:r>
              <a:rPr sz="2750" spc="15" dirty="0">
                <a:latin typeface="Arial MT"/>
                <a:cs typeface="Arial MT"/>
              </a:rPr>
              <a:t>does</a:t>
            </a:r>
            <a:r>
              <a:rPr sz="2750" spc="80" dirty="0">
                <a:latin typeface="Arial MT"/>
                <a:cs typeface="Arial MT"/>
              </a:rPr>
              <a:t> </a:t>
            </a:r>
            <a:r>
              <a:rPr sz="2750" spc="-45" dirty="0">
                <a:latin typeface="Arial MT"/>
                <a:cs typeface="Arial MT"/>
              </a:rPr>
              <a:t>it </a:t>
            </a:r>
            <a:r>
              <a:rPr sz="2750" spc="-40" dirty="0">
                <a:latin typeface="Arial MT"/>
                <a:cs typeface="Arial MT"/>
              </a:rPr>
              <a:t> </a:t>
            </a:r>
            <a:r>
              <a:rPr sz="2750" dirty="0">
                <a:latin typeface="Arial MT"/>
                <a:cs typeface="Arial MT"/>
              </a:rPr>
              <a:t>take</a:t>
            </a:r>
            <a:r>
              <a:rPr sz="2750" spc="65" dirty="0">
                <a:latin typeface="Arial MT"/>
                <a:cs typeface="Arial MT"/>
              </a:rPr>
              <a:t> </a:t>
            </a:r>
            <a:r>
              <a:rPr sz="2750" spc="-5" dirty="0">
                <a:latin typeface="Arial MT"/>
                <a:cs typeface="Arial MT"/>
              </a:rPr>
              <a:t>to</a:t>
            </a:r>
            <a:r>
              <a:rPr sz="2750" spc="10" dirty="0">
                <a:latin typeface="Arial MT"/>
                <a:cs typeface="Arial MT"/>
              </a:rPr>
              <a:t> </a:t>
            </a:r>
            <a:r>
              <a:rPr sz="2750" b="1" spc="30" dirty="0">
                <a:solidFill>
                  <a:srgbClr val="BB8542"/>
                </a:solidFill>
                <a:latin typeface="Arial"/>
                <a:cs typeface="Arial"/>
              </a:rPr>
              <a:t>BLEED</a:t>
            </a:r>
            <a:r>
              <a:rPr sz="2750" b="1" spc="-15" dirty="0">
                <a:solidFill>
                  <a:srgbClr val="BB8542"/>
                </a:solidFill>
                <a:latin typeface="Arial"/>
                <a:cs typeface="Arial"/>
              </a:rPr>
              <a:t> </a:t>
            </a:r>
            <a:r>
              <a:rPr sz="2750" b="1" spc="30" dirty="0">
                <a:solidFill>
                  <a:srgbClr val="BB8542"/>
                </a:solidFill>
                <a:latin typeface="Arial"/>
                <a:cs typeface="Arial"/>
              </a:rPr>
              <a:t>TO </a:t>
            </a:r>
            <a:r>
              <a:rPr sz="2750" b="1" spc="-750" dirty="0">
                <a:solidFill>
                  <a:srgbClr val="BB8542"/>
                </a:solidFill>
                <a:latin typeface="Arial"/>
                <a:cs typeface="Arial"/>
              </a:rPr>
              <a:t> </a:t>
            </a:r>
            <a:r>
              <a:rPr sz="2750" b="1" spc="30" dirty="0">
                <a:solidFill>
                  <a:srgbClr val="BB8542"/>
                </a:solidFill>
                <a:latin typeface="Arial"/>
                <a:cs typeface="Arial"/>
              </a:rPr>
              <a:t>DEATH</a:t>
            </a:r>
            <a:r>
              <a:rPr sz="2750" b="1" spc="10" dirty="0">
                <a:solidFill>
                  <a:srgbClr val="BB8542"/>
                </a:solidFill>
                <a:latin typeface="Arial"/>
                <a:cs typeface="Arial"/>
              </a:rPr>
              <a:t> </a:t>
            </a:r>
            <a:r>
              <a:rPr sz="2750" spc="5" dirty="0">
                <a:latin typeface="Arial MT"/>
                <a:cs typeface="Arial MT"/>
              </a:rPr>
              <a:t>from</a:t>
            </a:r>
            <a:r>
              <a:rPr sz="2750" spc="55" dirty="0">
                <a:latin typeface="Arial MT"/>
                <a:cs typeface="Arial MT"/>
              </a:rPr>
              <a:t> </a:t>
            </a:r>
            <a:r>
              <a:rPr sz="2750" spc="15" dirty="0">
                <a:latin typeface="Arial MT"/>
                <a:cs typeface="Arial MT"/>
              </a:rPr>
              <a:t>a </a:t>
            </a:r>
            <a:r>
              <a:rPr sz="2750" spc="20" dirty="0">
                <a:latin typeface="Arial MT"/>
                <a:cs typeface="Arial MT"/>
              </a:rPr>
              <a:t> </a:t>
            </a:r>
            <a:r>
              <a:rPr sz="2750" b="1" spc="30" dirty="0">
                <a:solidFill>
                  <a:srgbClr val="2D3334"/>
                </a:solidFill>
                <a:latin typeface="Arial"/>
                <a:cs typeface="Arial"/>
              </a:rPr>
              <a:t>MAJOR</a:t>
            </a:r>
            <a:r>
              <a:rPr sz="2750" b="1" spc="-70" dirty="0">
                <a:solidFill>
                  <a:srgbClr val="2D3334"/>
                </a:solidFill>
                <a:latin typeface="Arial"/>
                <a:cs typeface="Arial"/>
              </a:rPr>
              <a:t> </a:t>
            </a:r>
            <a:r>
              <a:rPr sz="2750" b="1" spc="35" dirty="0">
                <a:latin typeface="Arial"/>
                <a:cs typeface="Arial"/>
              </a:rPr>
              <a:t>ARTERY</a:t>
            </a:r>
            <a:r>
              <a:rPr sz="2750" spc="35" dirty="0">
                <a:latin typeface="Arial MT"/>
                <a:cs typeface="Arial MT"/>
              </a:rPr>
              <a:t>?</a:t>
            </a:r>
            <a:endParaRPr sz="2750">
              <a:latin typeface="Arial MT"/>
              <a:cs typeface="Arial MT"/>
            </a:endParaRPr>
          </a:p>
        </p:txBody>
      </p:sp>
      <p:sp>
        <p:nvSpPr>
          <p:cNvPr id="5" name="object 5"/>
          <p:cNvSpPr txBox="1">
            <a:spLocks noGrp="1"/>
          </p:cNvSpPr>
          <p:nvPr>
            <p:ph type="title"/>
          </p:nvPr>
        </p:nvSpPr>
        <p:spPr>
          <a:xfrm>
            <a:off x="3768471" y="799211"/>
            <a:ext cx="4651375" cy="575310"/>
          </a:xfrm>
          <a:prstGeom prst="rect">
            <a:avLst/>
          </a:prstGeom>
        </p:spPr>
        <p:txBody>
          <a:bodyPr vert="horz" wrap="square" lIns="0" tIns="13335" rIns="0" bIns="0" rtlCol="0">
            <a:spAutoFit/>
          </a:bodyPr>
          <a:lstStyle/>
          <a:p>
            <a:pPr marL="12700">
              <a:lnSpc>
                <a:spcPct val="100000"/>
              </a:lnSpc>
              <a:spcBef>
                <a:spcPts val="105"/>
              </a:spcBef>
            </a:pPr>
            <a:r>
              <a:rPr spc="20" dirty="0">
                <a:solidFill>
                  <a:srgbClr val="2D3334"/>
                </a:solidFill>
              </a:rPr>
              <a:t>TIME</a:t>
            </a:r>
            <a:r>
              <a:rPr spc="-125" dirty="0">
                <a:solidFill>
                  <a:srgbClr val="2D3334"/>
                </a:solidFill>
              </a:rPr>
              <a:t> </a:t>
            </a:r>
            <a:r>
              <a:rPr spc="25" dirty="0">
                <a:solidFill>
                  <a:srgbClr val="000000"/>
                </a:solidFill>
              </a:rPr>
              <a:t>TO</a:t>
            </a:r>
            <a:r>
              <a:rPr spc="-70" dirty="0">
                <a:solidFill>
                  <a:srgbClr val="000000"/>
                </a:solidFill>
              </a:rPr>
              <a:t> </a:t>
            </a:r>
            <a:r>
              <a:rPr dirty="0">
                <a:solidFill>
                  <a:srgbClr val="BB8542"/>
                </a:solidFill>
              </a:rPr>
              <a:t>BLEED</a:t>
            </a:r>
            <a:r>
              <a:rPr spc="-35" dirty="0">
                <a:solidFill>
                  <a:srgbClr val="BB8542"/>
                </a:solidFill>
              </a:rPr>
              <a:t> </a:t>
            </a:r>
            <a:r>
              <a:rPr dirty="0">
                <a:solidFill>
                  <a:srgbClr val="BB8542"/>
                </a:solidFill>
              </a:rPr>
              <a:t>OUT</a:t>
            </a:r>
          </a:p>
        </p:txBody>
      </p:sp>
      <p:grpSp>
        <p:nvGrpSpPr>
          <p:cNvPr id="6" name="object 6"/>
          <p:cNvGrpSpPr/>
          <p:nvPr/>
        </p:nvGrpSpPr>
        <p:grpSpPr>
          <a:xfrm>
            <a:off x="4514850" y="1743075"/>
            <a:ext cx="4152900" cy="4857750"/>
            <a:chOff x="4514850" y="1743075"/>
            <a:chExt cx="4152900" cy="4857750"/>
          </a:xfrm>
        </p:grpSpPr>
        <p:pic>
          <p:nvPicPr>
            <p:cNvPr id="7" name="object 7"/>
            <p:cNvPicPr/>
            <p:nvPr/>
          </p:nvPicPr>
          <p:blipFill>
            <a:blip r:embed="rId4" cstate="print"/>
            <a:stretch>
              <a:fillRect/>
            </a:stretch>
          </p:blipFill>
          <p:spPr>
            <a:xfrm>
              <a:off x="7096125" y="2857500"/>
              <a:ext cx="1571625" cy="1562100"/>
            </a:xfrm>
            <a:prstGeom prst="rect">
              <a:avLst/>
            </a:prstGeom>
          </p:spPr>
        </p:pic>
        <p:pic>
          <p:nvPicPr>
            <p:cNvPr id="8" name="object 8"/>
            <p:cNvPicPr/>
            <p:nvPr/>
          </p:nvPicPr>
          <p:blipFill>
            <a:blip r:embed="rId5" cstate="print"/>
            <a:stretch>
              <a:fillRect/>
            </a:stretch>
          </p:blipFill>
          <p:spPr>
            <a:xfrm>
              <a:off x="4514850" y="1743075"/>
              <a:ext cx="3057525" cy="4857750"/>
            </a:xfrm>
            <a:prstGeom prst="rect">
              <a:avLst/>
            </a:prstGeom>
          </p:spPr>
        </p:pic>
      </p:grpSp>
      <p:sp>
        <p:nvSpPr>
          <p:cNvPr id="9" name="object 9"/>
          <p:cNvSpPr txBox="1"/>
          <p:nvPr/>
        </p:nvSpPr>
        <p:spPr>
          <a:xfrm>
            <a:off x="7197725" y="1776349"/>
            <a:ext cx="4268470" cy="878840"/>
          </a:xfrm>
          <a:prstGeom prst="rect">
            <a:avLst/>
          </a:prstGeom>
        </p:spPr>
        <p:txBody>
          <a:bodyPr vert="horz" wrap="square" lIns="0" tIns="5715" rIns="0" bIns="0" rtlCol="0">
            <a:spAutoFit/>
          </a:bodyPr>
          <a:lstStyle/>
          <a:p>
            <a:pPr marL="12700" marR="5080">
              <a:lnSpc>
                <a:spcPct val="102499"/>
              </a:lnSpc>
              <a:spcBef>
                <a:spcPts val="45"/>
              </a:spcBef>
            </a:pPr>
            <a:r>
              <a:rPr sz="2750" spc="-10" dirty="0">
                <a:latin typeface="Arial MT"/>
                <a:cs typeface="Arial MT"/>
              </a:rPr>
              <a:t>Casualties</a:t>
            </a:r>
            <a:r>
              <a:rPr sz="2750" spc="-5" dirty="0">
                <a:latin typeface="Arial MT"/>
                <a:cs typeface="Arial MT"/>
              </a:rPr>
              <a:t> </a:t>
            </a:r>
            <a:r>
              <a:rPr sz="2750" spc="-15" dirty="0">
                <a:latin typeface="Arial MT"/>
                <a:cs typeface="Arial MT"/>
              </a:rPr>
              <a:t>with </a:t>
            </a:r>
            <a:r>
              <a:rPr sz="2750" spc="15" dirty="0">
                <a:latin typeface="Arial MT"/>
                <a:cs typeface="Arial MT"/>
              </a:rPr>
              <a:t>such </a:t>
            </a:r>
            <a:r>
              <a:rPr sz="2750" spc="-10" dirty="0">
                <a:latin typeface="Arial MT"/>
                <a:cs typeface="Arial MT"/>
              </a:rPr>
              <a:t>an </a:t>
            </a:r>
            <a:r>
              <a:rPr sz="2750" spc="-5" dirty="0">
                <a:latin typeface="Arial MT"/>
                <a:cs typeface="Arial MT"/>
              </a:rPr>
              <a:t> </a:t>
            </a:r>
            <a:r>
              <a:rPr sz="2750" spc="5" dirty="0">
                <a:latin typeface="Arial MT"/>
                <a:cs typeface="Arial MT"/>
              </a:rPr>
              <a:t>injury</a:t>
            </a:r>
            <a:r>
              <a:rPr sz="2750" spc="85" dirty="0">
                <a:latin typeface="Arial MT"/>
                <a:cs typeface="Arial MT"/>
              </a:rPr>
              <a:t> </a:t>
            </a:r>
            <a:r>
              <a:rPr sz="2750" spc="10" dirty="0">
                <a:latin typeface="Arial MT"/>
                <a:cs typeface="Arial MT"/>
              </a:rPr>
              <a:t>can</a:t>
            </a:r>
            <a:r>
              <a:rPr sz="2750" dirty="0">
                <a:latin typeface="Arial MT"/>
                <a:cs typeface="Arial MT"/>
              </a:rPr>
              <a:t> </a:t>
            </a:r>
            <a:r>
              <a:rPr sz="2750" spc="-20" dirty="0">
                <a:latin typeface="Arial MT"/>
                <a:cs typeface="Arial MT"/>
              </a:rPr>
              <a:t>bleed</a:t>
            </a:r>
            <a:r>
              <a:rPr sz="2750" spc="225" dirty="0">
                <a:latin typeface="Arial MT"/>
                <a:cs typeface="Arial MT"/>
              </a:rPr>
              <a:t> </a:t>
            </a:r>
            <a:r>
              <a:rPr sz="2750" dirty="0">
                <a:latin typeface="Arial MT"/>
                <a:cs typeface="Arial MT"/>
              </a:rPr>
              <a:t>to</a:t>
            </a:r>
            <a:r>
              <a:rPr sz="2750" spc="75" dirty="0">
                <a:latin typeface="Arial MT"/>
                <a:cs typeface="Arial MT"/>
              </a:rPr>
              <a:t> </a:t>
            </a:r>
            <a:r>
              <a:rPr sz="2750" spc="-5" dirty="0">
                <a:latin typeface="Arial MT"/>
                <a:cs typeface="Arial MT"/>
              </a:rPr>
              <a:t>death</a:t>
            </a:r>
            <a:r>
              <a:rPr sz="2750" spc="155" dirty="0">
                <a:latin typeface="Arial MT"/>
                <a:cs typeface="Arial MT"/>
              </a:rPr>
              <a:t> </a:t>
            </a:r>
            <a:r>
              <a:rPr sz="2750" spc="-40" dirty="0">
                <a:latin typeface="Arial MT"/>
                <a:cs typeface="Arial MT"/>
              </a:rPr>
              <a:t>in</a:t>
            </a:r>
            <a:endParaRPr sz="2750">
              <a:latin typeface="Arial MT"/>
              <a:cs typeface="Arial MT"/>
            </a:endParaRPr>
          </a:p>
        </p:txBody>
      </p:sp>
      <p:pic>
        <p:nvPicPr>
          <p:cNvPr id="10" name="object 10"/>
          <p:cNvPicPr/>
          <p:nvPr/>
        </p:nvPicPr>
        <p:blipFill>
          <a:blip r:embed="rId6" cstate="print"/>
          <a:stretch>
            <a:fillRect/>
          </a:stretch>
        </p:blipFill>
        <p:spPr>
          <a:xfrm>
            <a:off x="723900" y="3505200"/>
            <a:ext cx="3267075" cy="2228850"/>
          </a:xfrm>
          <a:prstGeom prst="rect">
            <a:avLst/>
          </a:prstGeom>
        </p:spPr>
      </p:pic>
      <p:sp>
        <p:nvSpPr>
          <p:cNvPr id="11" name="object 11"/>
          <p:cNvSpPr txBox="1"/>
          <p:nvPr/>
        </p:nvSpPr>
        <p:spPr>
          <a:xfrm>
            <a:off x="8933815" y="2937192"/>
            <a:ext cx="1881505" cy="1377315"/>
          </a:xfrm>
          <a:prstGeom prst="rect">
            <a:avLst/>
          </a:prstGeom>
        </p:spPr>
        <p:txBody>
          <a:bodyPr vert="horz" wrap="square" lIns="0" tIns="71755" rIns="0" bIns="0" rtlCol="0">
            <a:spAutoFit/>
          </a:bodyPr>
          <a:lstStyle/>
          <a:p>
            <a:pPr marL="12700" marR="5080">
              <a:lnSpc>
                <a:spcPts val="3450"/>
              </a:lnSpc>
              <a:spcBef>
                <a:spcPts val="565"/>
              </a:spcBef>
            </a:pPr>
            <a:r>
              <a:rPr sz="3200" b="1" spc="30" dirty="0">
                <a:solidFill>
                  <a:srgbClr val="BB8542"/>
                </a:solidFill>
                <a:latin typeface="Arial"/>
                <a:cs typeface="Arial"/>
              </a:rPr>
              <a:t>THREE </a:t>
            </a:r>
            <a:r>
              <a:rPr sz="3200" b="1" spc="35" dirty="0">
                <a:solidFill>
                  <a:srgbClr val="BB8542"/>
                </a:solidFill>
                <a:latin typeface="Arial"/>
                <a:cs typeface="Arial"/>
              </a:rPr>
              <a:t> </a:t>
            </a:r>
            <a:r>
              <a:rPr sz="3200" b="1" spc="105" dirty="0">
                <a:solidFill>
                  <a:srgbClr val="BB8542"/>
                </a:solidFill>
                <a:latin typeface="Arial"/>
                <a:cs typeface="Arial"/>
              </a:rPr>
              <a:t>M</a:t>
            </a:r>
            <a:r>
              <a:rPr sz="3200" b="1" spc="15" dirty="0">
                <a:solidFill>
                  <a:srgbClr val="BB8542"/>
                </a:solidFill>
                <a:latin typeface="Arial"/>
                <a:cs typeface="Arial"/>
              </a:rPr>
              <a:t>INU</a:t>
            </a:r>
            <a:r>
              <a:rPr sz="3200" b="1" spc="60" dirty="0">
                <a:solidFill>
                  <a:srgbClr val="BB8542"/>
                </a:solidFill>
                <a:latin typeface="Arial"/>
                <a:cs typeface="Arial"/>
              </a:rPr>
              <a:t>T</a:t>
            </a:r>
            <a:r>
              <a:rPr sz="3200" b="1" spc="-35" dirty="0">
                <a:solidFill>
                  <a:srgbClr val="BB8542"/>
                </a:solidFill>
                <a:latin typeface="Arial"/>
                <a:cs typeface="Arial"/>
              </a:rPr>
              <a:t>E</a:t>
            </a:r>
            <a:r>
              <a:rPr sz="3200" b="1" spc="20" dirty="0">
                <a:solidFill>
                  <a:srgbClr val="BB8542"/>
                </a:solidFill>
                <a:latin typeface="Arial"/>
                <a:cs typeface="Arial"/>
              </a:rPr>
              <a:t>S</a:t>
            </a:r>
            <a:endParaRPr sz="3200">
              <a:latin typeface="Arial"/>
              <a:cs typeface="Arial"/>
            </a:endParaRPr>
          </a:p>
          <a:p>
            <a:pPr marL="12700">
              <a:lnSpc>
                <a:spcPts val="3265"/>
              </a:lnSpc>
            </a:pPr>
            <a:r>
              <a:rPr sz="2750" i="1" spc="25" dirty="0">
                <a:latin typeface="Arial"/>
                <a:cs typeface="Arial"/>
              </a:rPr>
              <a:t>or</a:t>
            </a:r>
            <a:r>
              <a:rPr sz="2750" i="1" spc="-15" dirty="0">
                <a:latin typeface="Arial"/>
                <a:cs typeface="Arial"/>
              </a:rPr>
              <a:t> </a:t>
            </a:r>
            <a:r>
              <a:rPr sz="2750" i="1" spc="20" dirty="0">
                <a:latin typeface="Arial"/>
                <a:cs typeface="Arial"/>
              </a:rPr>
              <a:t>less</a:t>
            </a:r>
            <a:endParaRPr sz="2750">
              <a:latin typeface="Arial"/>
              <a:cs typeface="Arial"/>
            </a:endParaRPr>
          </a:p>
        </p:txBody>
      </p:sp>
      <p:pic>
        <p:nvPicPr>
          <p:cNvPr id="12" name="object 12"/>
          <p:cNvPicPr/>
          <p:nvPr/>
        </p:nvPicPr>
        <p:blipFill>
          <a:blip r:embed="rId7" cstate="print"/>
          <a:stretch>
            <a:fillRect/>
          </a:stretch>
        </p:blipFill>
        <p:spPr>
          <a:xfrm>
            <a:off x="7219950" y="4972050"/>
            <a:ext cx="1066800" cy="933450"/>
          </a:xfrm>
          <a:prstGeom prst="rect">
            <a:avLst/>
          </a:prstGeom>
        </p:spPr>
      </p:pic>
      <p:sp>
        <p:nvSpPr>
          <p:cNvPr id="13" name="object 13"/>
          <p:cNvSpPr txBox="1"/>
          <p:nvPr/>
        </p:nvSpPr>
        <p:spPr>
          <a:xfrm>
            <a:off x="8367394" y="4920043"/>
            <a:ext cx="3065145" cy="1049655"/>
          </a:xfrm>
          <a:prstGeom prst="rect">
            <a:avLst/>
          </a:prstGeom>
        </p:spPr>
        <p:txBody>
          <a:bodyPr vert="horz" wrap="square" lIns="0" tIns="49530" rIns="0" bIns="0" rtlCol="0">
            <a:spAutoFit/>
          </a:bodyPr>
          <a:lstStyle/>
          <a:p>
            <a:pPr marL="12700" marR="5080">
              <a:lnSpc>
                <a:spcPct val="90000"/>
              </a:lnSpc>
              <a:spcBef>
                <a:spcPts val="390"/>
              </a:spcBef>
            </a:pPr>
            <a:r>
              <a:rPr sz="2400" b="1" spc="-25" dirty="0">
                <a:latin typeface="Arial"/>
                <a:cs typeface="Arial"/>
              </a:rPr>
              <a:t>LIFE-THREATENING </a:t>
            </a:r>
            <a:r>
              <a:rPr sz="2400" b="1" spc="-20" dirty="0">
                <a:latin typeface="Arial"/>
                <a:cs typeface="Arial"/>
              </a:rPr>
              <a:t> </a:t>
            </a:r>
            <a:r>
              <a:rPr sz="2400" b="1" spc="-25" dirty="0">
                <a:latin typeface="Arial"/>
                <a:cs typeface="Arial"/>
              </a:rPr>
              <a:t>BLEED</a:t>
            </a:r>
            <a:r>
              <a:rPr sz="2400" b="1" spc="-5" dirty="0">
                <a:latin typeface="Arial"/>
                <a:cs typeface="Arial"/>
              </a:rPr>
              <a:t> </a:t>
            </a:r>
            <a:r>
              <a:rPr sz="2400" spc="-20" dirty="0">
                <a:latin typeface="Arial MT"/>
                <a:cs typeface="Arial MT"/>
              </a:rPr>
              <a:t>SUSPECTED</a:t>
            </a:r>
            <a:r>
              <a:rPr sz="2400" b="1" spc="-20" dirty="0">
                <a:latin typeface="Arial"/>
                <a:cs typeface="Arial"/>
              </a:rPr>
              <a:t>, </a:t>
            </a:r>
            <a:r>
              <a:rPr sz="2400" b="1" spc="-650" dirty="0">
                <a:latin typeface="Arial"/>
                <a:cs typeface="Arial"/>
              </a:rPr>
              <a:t> </a:t>
            </a:r>
            <a:r>
              <a:rPr sz="2400" b="1" spc="-20" dirty="0">
                <a:solidFill>
                  <a:srgbClr val="BB8542"/>
                </a:solidFill>
                <a:latin typeface="Arial"/>
                <a:cs typeface="Arial"/>
              </a:rPr>
              <a:t>TREAT</a:t>
            </a:r>
            <a:r>
              <a:rPr sz="2400" b="1" spc="20" dirty="0">
                <a:solidFill>
                  <a:srgbClr val="BB8542"/>
                </a:solidFill>
                <a:latin typeface="Arial"/>
                <a:cs typeface="Arial"/>
              </a:rPr>
              <a:t> </a:t>
            </a:r>
            <a:r>
              <a:rPr sz="2400" b="1" spc="-15" dirty="0">
                <a:solidFill>
                  <a:srgbClr val="BB8542"/>
                </a:solidFill>
                <a:latin typeface="Arial"/>
                <a:cs typeface="Arial"/>
              </a:rPr>
              <a:t>IT!</a:t>
            </a:r>
            <a:endParaRPr sz="2400">
              <a:latin typeface="Arial"/>
              <a:cs typeface="Arial"/>
            </a:endParaRPr>
          </a:p>
        </p:txBody>
      </p:sp>
      <p:sp>
        <p:nvSpPr>
          <p:cNvPr id="14" name="object 14"/>
          <p:cNvSpPr txBox="1"/>
          <p:nvPr/>
        </p:nvSpPr>
        <p:spPr>
          <a:xfrm>
            <a:off x="9537445" y="6593484"/>
            <a:ext cx="2023745" cy="175260"/>
          </a:xfrm>
          <a:prstGeom prst="rect">
            <a:avLst/>
          </a:prstGeom>
        </p:spPr>
        <p:txBody>
          <a:bodyPr vert="horz" wrap="square" lIns="0" tIns="0" rIns="0" bIns="0" rtlCol="0">
            <a:spAutoFit/>
          </a:bodyPr>
          <a:lstStyle/>
          <a:p>
            <a:pPr marL="12700">
              <a:lnSpc>
                <a:spcPct val="100000"/>
              </a:lnSpc>
            </a:pPr>
            <a:r>
              <a:rPr sz="1050" dirty="0">
                <a:solidFill>
                  <a:srgbClr val="CD9146"/>
                </a:solidFill>
                <a:latin typeface="Arial MT"/>
                <a:cs typeface="Arial MT"/>
              </a:rPr>
              <a:t>#TCCC-CPP-PPT-03</a:t>
            </a:r>
            <a:r>
              <a:rPr sz="1050" spc="210" dirty="0">
                <a:solidFill>
                  <a:srgbClr val="CD9146"/>
                </a:solidFill>
                <a:latin typeface="Arial MT"/>
                <a:cs typeface="Arial MT"/>
              </a:rPr>
              <a:t> </a:t>
            </a:r>
            <a:r>
              <a:rPr sz="1050" spc="5" dirty="0">
                <a:solidFill>
                  <a:srgbClr val="CD9146"/>
                </a:solidFill>
                <a:latin typeface="Arial MT"/>
                <a:cs typeface="Arial MT"/>
              </a:rPr>
              <a:t>08 </a:t>
            </a:r>
            <a:r>
              <a:rPr sz="1050" spc="-40" dirty="0">
                <a:solidFill>
                  <a:srgbClr val="CD9146"/>
                </a:solidFill>
                <a:latin typeface="Arial MT"/>
                <a:cs typeface="Arial MT"/>
              </a:rPr>
              <a:t>AUG</a:t>
            </a:r>
            <a:r>
              <a:rPr sz="1050" spc="65" dirty="0">
                <a:solidFill>
                  <a:srgbClr val="CD9146"/>
                </a:solidFill>
                <a:latin typeface="Arial MT"/>
                <a:cs typeface="Arial MT"/>
              </a:rPr>
              <a:t> </a:t>
            </a:r>
            <a:r>
              <a:rPr sz="1050" spc="5" dirty="0">
                <a:solidFill>
                  <a:srgbClr val="CD9146"/>
                </a:solidFill>
                <a:latin typeface="Arial MT"/>
                <a:cs typeface="Arial MT"/>
              </a:rPr>
              <a:t>23</a:t>
            </a:r>
            <a:endParaRPr sz="1050">
              <a:latin typeface="Arial MT"/>
              <a:cs typeface="Arial MT"/>
            </a:endParaRPr>
          </a:p>
        </p:txBody>
      </p:sp>
      <p:sp>
        <p:nvSpPr>
          <p:cNvPr id="15" name="object 15"/>
          <p:cNvSpPr txBox="1">
            <a:spLocks noGrp="1"/>
          </p:cNvSpPr>
          <p:nvPr>
            <p:ph type="sldNum" sz="quarter" idx="7"/>
          </p:nvPr>
        </p:nvSpPr>
        <p:spPr>
          <a:prstGeom prst="rect">
            <a:avLst/>
          </a:prstGeom>
        </p:spPr>
        <p:txBody>
          <a:bodyPr vert="horz" wrap="square" lIns="0" tIns="0" rIns="0" bIns="0" rtlCol="0">
            <a:spAutoFit/>
          </a:bodyPr>
          <a:lstStyle/>
          <a:p>
            <a:pPr marL="2125345">
              <a:lnSpc>
                <a:spcPts val="1430"/>
              </a:lnSpc>
            </a:pPr>
            <a:fld id="{81D60167-4931-47E6-BA6A-407CBD079E47}" type="slidenum">
              <a:rPr dirty="0">
                <a:solidFill>
                  <a:srgbClr val="000000"/>
                </a:solidFill>
              </a:rPr>
              <a:t>17</a:t>
            </a:fld>
            <a:endParaRPr dirty="0">
              <a:solidFill>
                <a:srgbClr val="000000"/>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4073525" y="299338"/>
            <a:ext cx="4060825" cy="335280"/>
          </a:xfrm>
          <a:prstGeom prst="rect">
            <a:avLst/>
          </a:prstGeom>
        </p:spPr>
        <p:txBody>
          <a:bodyPr vert="horz" wrap="square" lIns="0" tIns="16510" rIns="0" bIns="0" rtlCol="0">
            <a:spAutoFit/>
          </a:bodyPr>
          <a:lstStyle/>
          <a:p>
            <a:pPr marL="12700">
              <a:lnSpc>
                <a:spcPct val="100000"/>
              </a:lnSpc>
              <a:spcBef>
                <a:spcPts val="130"/>
              </a:spcBef>
            </a:pPr>
            <a:r>
              <a:rPr sz="2000" b="1" spc="-90" dirty="0">
                <a:solidFill>
                  <a:srgbClr val="756F6F"/>
                </a:solidFill>
                <a:latin typeface="Arial"/>
                <a:cs typeface="Arial"/>
              </a:rPr>
              <a:t>M</a:t>
            </a:r>
            <a:r>
              <a:rPr sz="2000" b="1" spc="45" dirty="0">
                <a:solidFill>
                  <a:srgbClr val="756F6F"/>
                </a:solidFill>
                <a:latin typeface="Arial"/>
                <a:cs typeface="Arial"/>
              </a:rPr>
              <a:t>odu</a:t>
            </a:r>
            <a:r>
              <a:rPr sz="2000" b="1" spc="35" dirty="0">
                <a:solidFill>
                  <a:srgbClr val="756F6F"/>
                </a:solidFill>
                <a:latin typeface="Arial"/>
                <a:cs typeface="Arial"/>
              </a:rPr>
              <a:t>l</a:t>
            </a:r>
            <a:r>
              <a:rPr sz="2000" b="1" spc="15" dirty="0">
                <a:solidFill>
                  <a:srgbClr val="756F6F"/>
                </a:solidFill>
                <a:latin typeface="Arial"/>
                <a:cs typeface="Arial"/>
              </a:rPr>
              <a:t>e</a:t>
            </a:r>
            <a:r>
              <a:rPr sz="2000" b="1" spc="-110" dirty="0">
                <a:solidFill>
                  <a:srgbClr val="756F6F"/>
                </a:solidFill>
                <a:latin typeface="Arial"/>
                <a:cs typeface="Arial"/>
              </a:rPr>
              <a:t> </a:t>
            </a:r>
            <a:r>
              <a:rPr sz="2000" b="1" spc="10" dirty="0">
                <a:solidFill>
                  <a:srgbClr val="756F6F"/>
                </a:solidFill>
                <a:latin typeface="Arial"/>
                <a:cs typeface="Arial"/>
              </a:rPr>
              <a:t>3:</a:t>
            </a:r>
            <a:r>
              <a:rPr sz="2000" b="1" spc="-40" dirty="0">
                <a:solidFill>
                  <a:srgbClr val="756F6F"/>
                </a:solidFill>
                <a:latin typeface="Arial"/>
                <a:cs typeface="Arial"/>
              </a:rPr>
              <a:t> </a:t>
            </a:r>
            <a:r>
              <a:rPr sz="2000" b="1" spc="50" dirty="0">
                <a:solidFill>
                  <a:srgbClr val="756F6F"/>
                </a:solidFill>
                <a:latin typeface="Arial"/>
                <a:cs typeface="Arial"/>
              </a:rPr>
              <a:t>C</a:t>
            </a:r>
            <a:r>
              <a:rPr sz="2000" b="1" spc="15" dirty="0">
                <a:solidFill>
                  <a:srgbClr val="756F6F"/>
                </a:solidFill>
                <a:latin typeface="Arial"/>
                <a:cs typeface="Arial"/>
              </a:rPr>
              <a:t>a</a:t>
            </a:r>
            <a:r>
              <a:rPr sz="2000" b="1" spc="40" dirty="0">
                <a:solidFill>
                  <a:srgbClr val="756F6F"/>
                </a:solidFill>
                <a:latin typeface="Arial"/>
                <a:cs typeface="Arial"/>
              </a:rPr>
              <a:t>r</a:t>
            </a:r>
            <a:r>
              <a:rPr sz="2000" b="1" spc="15" dirty="0">
                <a:solidFill>
                  <a:srgbClr val="756F6F"/>
                </a:solidFill>
                <a:latin typeface="Arial"/>
                <a:cs typeface="Arial"/>
              </a:rPr>
              <a:t>e</a:t>
            </a:r>
            <a:r>
              <a:rPr sz="2000" b="1" spc="-185" dirty="0">
                <a:solidFill>
                  <a:srgbClr val="756F6F"/>
                </a:solidFill>
                <a:latin typeface="Arial"/>
                <a:cs typeface="Arial"/>
              </a:rPr>
              <a:t> </a:t>
            </a:r>
            <a:r>
              <a:rPr sz="2000" b="1" spc="50" dirty="0">
                <a:solidFill>
                  <a:srgbClr val="756F6F"/>
                </a:solidFill>
                <a:latin typeface="Arial"/>
                <a:cs typeface="Arial"/>
              </a:rPr>
              <a:t>U</a:t>
            </a:r>
            <a:r>
              <a:rPr sz="2000" b="1" spc="45" dirty="0">
                <a:solidFill>
                  <a:srgbClr val="756F6F"/>
                </a:solidFill>
                <a:latin typeface="Arial"/>
                <a:cs typeface="Arial"/>
              </a:rPr>
              <a:t>nd</a:t>
            </a:r>
            <a:r>
              <a:rPr sz="2000" b="1" spc="10" dirty="0">
                <a:solidFill>
                  <a:srgbClr val="756F6F"/>
                </a:solidFill>
                <a:latin typeface="Arial"/>
                <a:cs typeface="Arial"/>
              </a:rPr>
              <a:t>er</a:t>
            </a:r>
            <a:r>
              <a:rPr sz="2000" b="1" spc="-150" dirty="0">
                <a:solidFill>
                  <a:srgbClr val="756F6F"/>
                </a:solidFill>
                <a:latin typeface="Arial"/>
                <a:cs typeface="Arial"/>
              </a:rPr>
              <a:t> </a:t>
            </a:r>
            <a:r>
              <a:rPr sz="2000" b="1" spc="45" dirty="0">
                <a:solidFill>
                  <a:srgbClr val="756F6F"/>
                </a:solidFill>
                <a:latin typeface="Arial"/>
                <a:cs typeface="Arial"/>
              </a:rPr>
              <a:t>F</a:t>
            </a:r>
            <a:r>
              <a:rPr sz="2000" b="1" spc="35" dirty="0">
                <a:solidFill>
                  <a:srgbClr val="756F6F"/>
                </a:solidFill>
                <a:latin typeface="Arial"/>
                <a:cs typeface="Arial"/>
              </a:rPr>
              <a:t>i</a:t>
            </a:r>
            <a:r>
              <a:rPr sz="2000" b="1" spc="40" dirty="0">
                <a:solidFill>
                  <a:srgbClr val="756F6F"/>
                </a:solidFill>
                <a:latin typeface="Arial"/>
                <a:cs typeface="Arial"/>
              </a:rPr>
              <a:t>r</a:t>
            </a:r>
            <a:r>
              <a:rPr sz="2000" b="1" spc="15" dirty="0">
                <a:solidFill>
                  <a:srgbClr val="756F6F"/>
                </a:solidFill>
                <a:latin typeface="Arial"/>
                <a:cs typeface="Arial"/>
              </a:rPr>
              <a:t>e</a:t>
            </a:r>
            <a:r>
              <a:rPr sz="2000" b="1" spc="-40" dirty="0">
                <a:solidFill>
                  <a:srgbClr val="756F6F"/>
                </a:solidFill>
                <a:latin typeface="Arial"/>
                <a:cs typeface="Arial"/>
              </a:rPr>
              <a:t>/</a:t>
            </a:r>
            <a:r>
              <a:rPr sz="2000" b="1" spc="45" dirty="0">
                <a:solidFill>
                  <a:srgbClr val="756F6F"/>
                </a:solidFill>
                <a:latin typeface="Arial"/>
                <a:cs typeface="Arial"/>
              </a:rPr>
              <a:t>Th</a:t>
            </a:r>
            <a:r>
              <a:rPr sz="2000" b="1" spc="-35" dirty="0">
                <a:solidFill>
                  <a:srgbClr val="756F6F"/>
                </a:solidFill>
                <a:latin typeface="Arial"/>
                <a:cs typeface="Arial"/>
              </a:rPr>
              <a:t>r</a:t>
            </a:r>
            <a:r>
              <a:rPr sz="2000" b="1" spc="15" dirty="0">
                <a:solidFill>
                  <a:srgbClr val="756F6F"/>
                </a:solidFill>
                <a:latin typeface="Arial"/>
                <a:cs typeface="Arial"/>
              </a:rPr>
              <a:t>e</a:t>
            </a:r>
            <a:r>
              <a:rPr sz="2000" b="1" spc="5" dirty="0">
                <a:solidFill>
                  <a:srgbClr val="756F6F"/>
                </a:solidFill>
                <a:latin typeface="Arial"/>
                <a:cs typeface="Arial"/>
              </a:rPr>
              <a:t>a</a:t>
            </a:r>
            <a:r>
              <a:rPr sz="2000" b="1" spc="10" dirty="0">
                <a:solidFill>
                  <a:srgbClr val="756F6F"/>
                </a:solidFill>
                <a:latin typeface="Arial"/>
                <a:cs typeface="Arial"/>
              </a:rPr>
              <a:t>t</a:t>
            </a:r>
            <a:endParaRPr sz="2000">
              <a:latin typeface="Arial"/>
              <a:cs typeface="Arial"/>
            </a:endParaRPr>
          </a:p>
        </p:txBody>
      </p:sp>
      <p:pic>
        <p:nvPicPr>
          <p:cNvPr id="3" name="object 3"/>
          <p:cNvPicPr/>
          <p:nvPr/>
        </p:nvPicPr>
        <p:blipFill>
          <a:blip r:embed="rId3" cstate="print"/>
          <a:stretch>
            <a:fillRect/>
          </a:stretch>
        </p:blipFill>
        <p:spPr>
          <a:xfrm>
            <a:off x="276225" y="276225"/>
            <a:ext cx="1171575" cy="657225"/>
          </a:xfrm>
          <a:prstGeom prst="rect">
            <a:avLst/>
          </a:prstGeom>
        </p:spPr>
      </p:pic>
      <p:sp>
        <p:nvSpPr>
          <p:cNvPr id="4" name="object 4"/>
          <p:cNvSpPr txBox="1">
            <a:spLocks noGrp="1"/>
          </p:cNvSpPr>
          <p:nvPr>
            <p:ph type="title"/>
          </p:nvPr>
        </p:nvSpPr>
        <p:spPr>
          <a:prstGeom prst="rect">
            <a:avLst/>
          </a:prstGeom>
        </p:spPr>
        <p:txBody>
          <a:bodyPr vert="horz" wrap="square" lIns="0" tIns="73025" rIns="0" bIns="0" rtlCol="0">
            <a:spAutoFit/>
          </a:bodyPr>
          <a:lstStyle/>
          <a:p>
            <a:pPr marL="1147445" marR="5080" indent="-1125220">
              <a:lnSpc>
                <a:spcPts val="3910"/>
              </a:lnSpc>
              <a:spcBef>
                <a:spcPts val="575"/>
              </a:spcBef>
            </a:pPr>
            <a:r>
              <a:rPr spc="5" dirty="0">
                <a:solidFill>
                  <a:srgbClr val="000000"/>
                </a:solidFill>
              </a:rPr>
              <a:t>TOURNIQUET</a:t>
            </a:r>
            <a:r>
              <a:rPr spc="-90" dirty="0">
                <a:solidFill>
                  <a:srgbClr val="000000"/>
                </a:solidFill>
              </a:rPr>
              <a:t> </a:t>
            </a:r>
            <a:r>
              <a:rPr spc="-30" dirty="0">
                <a:solidFill>
                  <a:srgbClr val="000000"/>
                </a:solidFill>
              </a:rPr>
              <a:t>APPLICATION </a:t>
            </a:r>
            <a:r>
              <a:rPr spc="-985" dirty="0">
                <a:solidFill>
                  <a:srgbClr val="000000"/>
                </a:solidFill>
              </a:rPr>
              <a:t> </a:t>
            </a:r>
            <a:r>
              <a:rPr spc="-10" dirty="0">
                <a:solidFill>
                  <a:srgbClr val="BB8542"/>
                </a:solidFill>
              </a:rPr>
              <a:t>CRITICAL</a:t>
            </a:r>
            <a:r>
              <a:rPr spc="25" dirty="0">
                <a:solidFill>
                  <a:srgbClr val="BB8542"/>
                </a:solidFill>
              </a:rPr>
              <a:t> </a:t>
            </a:r>
            <a:r>
              <a:rPr dirty="0">
                <a:solidFill>
                  <a:srgbClr val="BB8542"/>
                </a:solidFill>
              </a:rPr>
              <a:t>POINTS</a:t>
            </a:r>
          </a:p>
        </p:txBody>
      </p:sp>
      <p:sp>
        <p:nvSpPr>
          <p:cNvPr id="5" name="object 5"/>
          <p:cNvSpPr txBox="1"/>
          <p:nvPr/>
        </p:nvSpPr>
        <p:spPr>
          <a:xfrm>
            <a:off x="5441950" y="1987930"/>
            <a:ext cx="6106795" cy="4503420"/>
          </a:xfrm>
          <a:prstGeom prst="rect">
            <a:avLst/>
          </a:prstGeom>
        </p:spPr>
        <p:txBody>
          <a:bodyPr vert="horz" wrap="square" lIns="0" tIns="13335" rIns="0" bIns="0" rtlCol="0">
            <a:spAutoFit/>
          </a:bodyPr>
          <a:lstStyle/>
          <a:p>
            <a:pPr marL="12700">
              <a:lnSpc>
                <a:spcPct val="100000"/>
              </a:lnSpc>
              <a:spcBef>
                <a:spcPts val="105"/>
              </a:spcBef>
            </a:pPr>
            <a:r>
              <a:rPr sz="2400" spc="-15" dirty="0">
                <a:latin typeface="Arial MT"/>
                <a:cs typeface="Arial MT"/>
              </a:rPr>
              <a:t>TQs</a:t>
            </a:r>
            <a:r>
              <a:rPr sz="2400" spc="10" dirty="0">
                <a:latin typeface="Arial MT"/>
                <a:cs typeface="Arial MT"/>
              </a:rPr>
              <a:t> </a:t>
            </a:r>
            <a:r>
              <a:rPr sz="2400" spc="-15" dirty="0">
                <a:latin typeface="Arial MT"/>
                <a:cs typeface="Arial MT"/>
              </a:rPr>
              <a:t>are</a:t>
            </a:r>
            <a:r>
              <a:rPr sz="2400" spc="20" dirty="0">
                <a:latin typeface="Arial MT"/>
                <a:cs typeface="Arial MT"/>
              </a:rPr>
              <a:t> </a:t>
            </a:r>
            <a:r>
              <a:rPr sz="2400" spc="-15" dirty="0">
                <a:latin typeface="Arial MT"/>
                <a:cs typeface="Arial MT"/>
              </a:rPr>
              <a:t>used</a:t>
            </a:r>
            <a:r>
              <a:rPr sz="2400" spc="95" dirty="0">
                <a:latin typeface="Arial MT"/>
                <a:cs typeface="Arial MT"/>
              </a:rPr>
              <a:t> </a:t>
            </a:r>
            <a:r>
              <a:rPr sz="2400" dirty="0">
                <a:latin typeface="Arial MT"/>
                <a:cs typeface="Arial MT"/>
              </a:rPr>
              <a:t>to</a:t>
            </a:r>
            <a:r>
              <a:rPr sz="2400" spc="-50" dirty="0">
                <a:latin typeface="Arial MT"/>
                <a:cs typeface="Arial MT"/>
              </a:rPr>
              <a:t> </a:t>
            </a:r>
            <a:r>
              <a:rPr sz="2400" spc="-15" dirty="0">
                <a:latin typeface="Arial MT"/>
                <a:cs typeface="Arial MT"/>
              </a:rPr>
              <a:t>control</a:t>
            </a:r>
            <a:r>
              <a:rPr sz="2400" spc="75" dirty="0">
                <a:latin typeface="Arial MT"/>
                <a:cs typeface="Arial MT"/>
              </a:rPr>
              <a:t> </a:t>
            </a:r>
            <a:r>
              <a:rPr sz="2400" spc="-20" dirty="0">
                <a:latin typeface="Arial MT"/>
                <a:cs typeface="Arial MT"/>
              </a:rPr>
              <a:t>massive</a:t>
            </a:r>
            <a:r>
              <a:rPr sz="2400" spc="95" dirty="0">
                <a:latin typeface="Arial MT"/>
                <a:cs typeface="Arial MT"/>
              </a:rPr>
              <a:t> </a:t>
            </a:r>
            <a:r>
              <a:rPr sz="2400" spc="-35" dirty="0">
                <a:latin typeface="Arial MT"/>
                <a:cs typeface="Arial MT"/>
              </a:rPr>
              <a:t>or</a:t>
            </a:r>
            <a:r>
              <a:rPr sz="2400" spc="110" dirty="0">
                <a:latin typeface="Arial MT"/>
                <a:cs typeface="Arial MT"/>
              </a:rPr>
              <a:t> </a:t>
            </a:r>
            <a:r>
              <a:rPr sz="2400" spc="-5" dirty="0">
                <a:latin typeface="Arial MT"/>
                <a:cs typeface="Arial MT"/>
              </a:rPr>
              <a:t>life-</a:t>
            </a:r>
            <a:endParaRPr sz="2400">
              <a:latin typeface="Arial MT"/>
              <a:cs typeface="Arial MT"/>
            </a:endParaRPr>
          </a:p>
          <a:p>
            <a:pPr marL="12700">
              <a:lnSpc>
                <a:spcPct val="100000"/>
              </a:lnSpc>
              <a:spcBef>
                <a:spcPts val="50"/>
              </a:spcBef>
            </a:pPr>
            <a:r>
              <a:rPr sz="2400" spc="-15" dirty="0">
                <a:latin typeface="Arial MT"/>
                <a:cs typeface="Arial MT"/>
              </a:rPr>
              <a:t>threatening</a:t>
            </a:r>
            <a:r>
              <a:rPr sz="2400" spc="95" dirty="0">
                <a:latin typeface="Arial MT"/>
                <a:cs typeface="Arial MT"/>
              </a:rPr>
              <a:t> </a:t>
            </a:r>
            <a:r>
              <a:rPr sz="2400" spc="-15" dirty="0">
                <a:latin typeface="Arial MT"/>
                <a:cs typeface="Arial MT"/>
              </a:rPr>
              <a:t>hemorrhage</a:t>
            </a:r>
            <a:r>
              <a:rPr sz="2400" spc="175" dirty="0">
                <a:latin typeface="Arial MT"/>
                <a:cs typeface="Arial MT"/>
              </a:rPr>
              <a:t> </a:t>
            </a:r>
            <a:r>
              <a:rPr sz="2400" spc="-30" dirty="0">
                <a:latin typeface="Arial MT"/>
                <a:cs typeface="Arial MT"/>
              </a:rPr>
              <a:t>on</a:t>
            </a:r>
            <a:r>
              <a:rPr sz="2400" spc="20" dirty="0">
                <a:latin typeface="Arial MT"/>
                <a:cs typeface="Arial MT"/>
              </a:rPr>
              <a:t> </a:t>
            </a:r>
            <a:r>
              <a:rPr sz="2400" spc="-30" dirty="0">
                <a:latin typeface="Arial MT"/>
                <a:cs typeface="Arial MT"/>
              </a:rPr>
              <a:t>extremities</a:t>
            </a:r>
            <a:endParaRPr sz="2400">
              <a:latin typeface="Arial MT"/>
              <a:cs typeface="Arial MT"/>
            </a:endParaRPr>
          </a:p>
          <a:p>
            <a:pPr marL="12700">
              <a:lnSpc>
                <a:spcPct val="100000"/>
              </a:lnSpc>
              <a:spcBef>
                <a:spcPts val="1550"/>
              </a:spcBef>
            </a:pPr>
            <a:r>
              <a:rPr sz="2400" spc="-15" dirty="0">
                <a:latin typeface="Arial MT"/>
                <a:cs typeface="Arial MT"/>
              </a:rPr>
              <a:t>TQs</a:t>
            </a:r>
            <a:r>
              <a:rPr sz="2400" dirty="0">
                <a:latin typeface="Arial MT"/>
                <a:cs typeface="Arial MT"/>
              </a:rPr>
              <a:t> </a:t>
            </a:r>
            <a:r>
              <a:rPr sz="2400" spc="-15" dirty="0">
                <a:latin typeface="Arial MT"/>
                <a:cs typeface="Arial MT"/>
              </a:rPr>
              <a:t>are</a:t>
            </a:r>
            <a:r>
              <a:rPr sz="2400" spc="15" dirty="0">
                <a:latin typeface="Arial MT"/>
                <a:cs typeface="Arial MT"/>
              </a:rPr>
              <a:t> </a:t>
            </a:r>
            <a:r>
              <a:rPr sz="2400" b="1" spc="10" dirty="0">
                <a:latin typeface="Arial"/>
                <a:cs typeface="Arial"/>
              </a:rPr>
              <a:t>effective</a:t>
            </a:r>
            <a:r>
              <a:rPr sz="2400" b="1" spc="-125" dirty="0">
                <a:latin typeface="Arial"/>
                <a:cs typeface="Arial"/>
              </a:rPr>
              <a:t> </a:t>
            </a:r>
            <a:r>
              <a:rPr sz="2400" spc="-20" dirty="0">
                <a:latin typeface="Arial MT"/>
                <a:cs typeface="Arial MT"/>
              </a:rPr>
              <a:t>and</a:t>
            </a:r>
            <a:r>
              <a:rPr sz="2400" spc="20" dirty="0">
                <a:latin typeface="Arial MT"/>
                <a:cs typeface="Arial MT"/>
              </a:rPr>
              <a:t> </a:t>
            </a:r>
            <a:r>
              <a:rPr sz="2400" spc="-20" dirty="0">
                <a:latin typeface="Arial MT"/>
                <a:cs typeface="Arial MT"/>
              </a:rPr>
              <a:t>can</a:t>
            </a:r>
            <a:r>
              <a:rPr sz="2400" spc="85" dirty="0">
                <a:latin typeface="Arial MT"/>
                <a:cs typeface="Arial MT"/>
              </a:rPr>
              <a:t> </a:t>
            </a:r>
            <a:r>
              <a:rPr sz="2400" spc="-30" dirty="0">
                <a:latin typeface="Arial MT"/>
                <a:cs typeface="Arial MT"/>
              </a:rPr>
              <a:t>be</a:t>
            </a:r>
            <a:endParaRPr sz="2400">
              <a:latin typeface="Arial MT"/>
              <a:cs typeface="Arial MT"/>
            </a:endParaRPr>
          </a:p>
          <a:p>
            <a:pPr marL="12700">
              <a:lnSpc>
                <a:spcPct val="100000"/>
              </a:lnSpc>
              <a:spcBef>
                <a:spcPts val="50"/>
              </a:spcBef>
            </a:pPr>
            <a:r>
              <a:rPr sz="2400" b="1" spc="10" dirty="0">
                <a:latin typeface="Arial"/>
                <a:cs typeface="Arial"/>
              </a:rPr>
              <a:t>applied</a:t>
            </a:r>
            <a:r>
              <a:rPr sz="2400" b="1" spc="-125" dirty="0">
                <a:latin typeface="Arial"/>
                <a:cs typeface="Arial"/>
              </a:rPr>
              <a:t> </a:t>
            </a:r>
            <a:r>
              <a:rPr sz="2400" b="1" spc="10" dirty="0">
                <a:latin typeface="Arial"/>
                <a:cs typeface="Arial"/>
              </a:rPr>
              <a:t>quickly</a:t>
            </a:r>
            <a:endParaRPr sz="2400">
              <a:latin typeface="Arial"/>
              <a:cs typeface="Arial"/>
            </a:endParaRPr>
          </a:p>
          <a:p>
            <a:pPr marL="12700" marR="5080" algn="just">
              <a:lnSpc>
                <a:spcPct val="100400"/>
              </a:lnSpc>
              <a:spcBef>
                <a:spcPts val="1540"/>
              </a:spcBef>
            </a:pPr>
            <a:r>
              <a:rPr sz="2400" spc="-15" dirty="0">
                <a:latin typeface="Arial MT"/>
                <a:cs typeface="Arial MT"/>
              </a:rPr>
              <a:t>TQs are </a:t>
            </a:r>
            <a:r>
              <a:rPr sz="2400" spc="5" dirty="0">
                <a:latin typeface="Arial MT"/>
                <a:cs typeface="Arial MT"/>
              </a:rPr>
              <a:t>the </a:t>
            </a:r>
            <a:r>
              <a:rPr sz="2400" spc="-10" dirty="0">
                <a:latin typeface="Arial MT"/>
                <a:cs typeface="Arial MT"/>
              </a:rPr>
              <a:t>most </a:t>
            </a:r>
            <a:r>
              <a:rPr sz="2400" spc="-15" dirty="0">
                <a:latin typeface="Arial MT"/>
                <a:cs typeface="Arial MT"/>
              </a:rPr>
              <a:t>important lifesaving item </a:t>
            </a:r>
            <a:r>
              <a:rPr sz="2400" dirty="0">
                <a:latin typeface="Arial MT"/>
                <a:cs typeface="Arial MT"/>
              </a:rPr>
              <a:t>in </a:t>
            </a:r>
            <a:r>
              <a:rPr sz="2400" spc="5" dirty="0">
                <a:latin typeface="Arial MT"/>
                <a:cs typeface="Arial MT"/>
              </a:rPr>
              <a:t> the </a:t>
            </a:r>
            <a:r>
              <a:rPr sz="2400" dirty="0">
                <a:latin typeface="Arial MT"/>
                <a:cs typeface="Arial MT"/>
              </a:rPr>
              <a:t>JFAK </a:t>
            </a:r>
            <a:r>
              <a:rPr sz="2400" spc="-20" dirty="0">
                <a:latin typeface="Arial MT"/>
                <a:cs typeface="Arial MT"/>
              </a:rPr>
              <a:t>and </a:t>
            </a:r>
            <a:r>
              <a:rPr sz="2400" spc="-10" dirty="0">
                <a:latin typeface="Arial MT"/>
                <a:cs typeface="Arial MT"/>
              </a:rPr>
              <a:t>should </a:t>
            </a:r>
            <a:r>
              <a:rPr sz="2400" spc="-35" dirty="0">
                <a:latin typeface="Arial MT"/>
                <a:cs typeface="Arial MT"/>
              </a:rPr>
              <a:t>be kept </a:t>
            </a:r>
            <a:r>
              <a:rPr sz="2400" b="1" spc="-10" dirty="0">
                <a:latin typeface="Arial"/>
                <a:cs typeface="Arial"/>
              </a:rPr>
              <a:t>near the </a:t>
            </a:r>
            <a:r>
              <a:rPr sz="2400" b="1" spc="-5" dirty="0">
                <a:latin typeface="Arial"/>
                <a:cs typeface="Arial"/>
              </a:rPr>
              <a:t>top </a:t>
            </a:r>
            <a:r>
              <a:rPr sz="2400" spc="-35" dirty="0">
                <a:latin typeface="Arial MT"/>
                <a:cs typeface="Arial MT"/>
              </a:rPr>
              <a:t>of </a:t>
            </a:r>
            <a:r>
              <a:rPr sz="2400" spc="-655" dirty="0">
                <a:latin typeface="Arial MT"/>
                <a:cs typeface="Arial MT"/>
              </a:rPr>
              <a:t> </a:t>
            </a:r>
            <a:r>
              <a:rPr sz="2400" spc="-35" dirty="0">
                <a:latin typeface="Arial MT"/>
                <a:cs typeface="Arial MT"/>
              </a:rPr>
              <a:t>your</a:t>
            </a:r>
            <a:r>
              <a:rPr sz="2400" spc="100" dirty="0">
                <a:latin typeface="Arial MT"/>
                <a:cs typeface="Arial MT"/>
              </a:rPr>
              <a:t> </a:t>
            </a:r>
            <a:r>
              <a:rPr sz="2400" spc="-10" dirty="0">
                <a:latin typeface="Arial MT"/>
                <a:cs typeface="Arial MT"/>
              </a:rPr>
              <a:t>Aid</a:t>
            </a:r>
            <a:r>
              <a:rPr sz="2400" spc="15" dirty="0">
                <a:latin typeface="Arial MT"/>
                <a:cs typeface="Arial MT"/>
              </a:rPr>
              <a:t> </a:t>
            </a:r>
            <a:r>
              <a:rPr sz="2400" spc="-30" dirty="0">
                <a:latin typeface="Arial MT"/>
                <a:cs typeface="Arial MT"/>
              </a:rPr>
              <a:t>Bag</a:t>
            </a:r>
            <a:endParaRPr sz="2400">
              <a:latin typeface="Arial MT"/>
              <a:cs typeface="Arial MT"/>
            </a:endParaRPr>
          </a:p>
          <a:p>
            <a:pPr marL="12700" algn="just">
              <a:lnSpc>
                <a:spcPts val="2865"/>
              </a:lnSpc>
              <a:spcBef>
                <a:spcPts val="1625"/>
              </a:spcBef>
            </a:pPr>
            <a:r>
              <a:rPr sz="2400" spc="-20" dirty="0">
                <a:latin typeface="Arial MT"/>
                <a:cs typeface="Arial MT"/>
              </a:rPr>
              <a:t>Some</a:t>
            </a:r>
            <a:r>
              <a:rPr sz="2400" spc="15" dirty="0">
                <a:latin typeface="Arial MT"/>
                <a:cs typeface="Arial MT"/>
              </a:rPr>
              <a:t> </a:t>
            </a:r>
            <a:r>
              <a:rPr sz="2400" spc="-15" dirty="0">
                <a:latin typeface="Arial MT"/>
                <a:cs typeface="Arial MT"/>
              </a:rPr>
              <a:t>TQs</a:t>
            </a:r>
            <a:r>
              <a:rPr sz="2400" spc="90" dirty="0">
                <a:latin typeface="Arial MT"/>
                <a:cs typeface="Arial MT"/>
              </a:rPr>
              <a:t> </a:t>
            </a:r>
            <a:r>
              <a:rPr sz="2400" spc="-15" dirty="0">
                <a:latin typeface="Arial MT"/>
                <a:cs typeface="Arial MT"/>
              </a:rPr>
              <a:t>tighten</a:t>
            </a:r>
            <a:r>
              <a:rPr sz="2400" spc="95" dirty="0">
                <a:latin typeface="Arial MT"/>
                <a:cs typeface="Arial MT"/>
              </a:rPr>
              <a:t> </a:t>
            </a:r>
            <a:r>
              <a:rPr sz="2400" spc="5" dirty="0">
                <a:latin typeface="Arial MT"/>
                <a:cs typeface="Arial MT"/>
              </a:rPr>
              <a:t>using</a:t>
            </a:r>
            <a:r>
              <a:rPr sz="2400" spc="-55" dirty="0">
                <a:latin typeface="Arial MT"/>
                <a:cs typeface="Arial MT"/>
              </a:rPr>
              <a:t> </a:t>
            </a:r>
            <a:r>
              <a:rPr sz="2400" dirty="0">
                <a:latin typeface="Arial MT"/>
                <a:cs typeface="Arial MT"/>
              </a:rPr>
              <a:t>a</a:t>
            </a:r>
            <a:r>
              <a:rPr sz="2400" spc="10" dirty="0">
                <a:latin typeface="Arial MT"/>
                <a:cs typeface="Arial MT"/>
              </a:rPr>
              <a:t> </a:t>
            </a:r>
            <a:r>
              <a:rPr sz="2400" b="1" spc="10" dirty="0">
                <a:latin typeface="Arial"/>
                <a:cs typeface="Arial"/>
              </a:rPr>
              <a:t>windlass</a:t>
            </a:r>
            <a:r>
              <a:rPr sz="2400" b="1" spc="-135" dirty="0">
                <a:latin typeface="Arial"/>
                <a:cs typeface="Arial"/>
              </a:rPr>
              <a:t> </a:t>
            </a:r>
            <a:r>
              <a:rPr sz="2400" b="1" dirty="0">
                <a:latin typeface="Arial"/>
                <a:cs typeface="Arial"/>
              </a:rPr>
              <a:t>device</a:t>
            </a:r>
            <a:r>
              <a:rPr sz="2400" dirty="0">
                <a:latin typeface="Arial MT"/>
                <a:cs typeface="Arial MT"/>
              </a:rPr>
              <a:t>,</a:t>
            </a:r>
            <a:endParaRPr sz="2400">
              <a:latin typeface="Arial MT"/>
              <a:cs typeface="Arial MT"/>
            </a:endParaRPr>
          </a:p>
          <a:p>
            <a:pPr marL="12700" algn="just">
              <a:lnSpc>
                <a:spcPts val="2865"/>
              </a:lnSpc>
            </a:pPr>
            <a:r>
              <a:rPr sz="2400" spc="-5" dirty="0">
                <a:latin typeface="Arial MT"/>
                <a:cs typeface="Arial MT"/>
              </a:rPr>
              <a:t>while</a:t>
            </a:r>
            <a:r>
              <a:rPr sz="2400" spc="20" dirty="0">
                <a:latin typeface="Arial MT"/>
                <a:cs typeface="Arial MT"/>
              </a:rPr>
              <a:t> </a:t>
            </a:r>
            <a:r>
              <a:rPr sz="2400" spc="-15" dirty="0">
                <a:latin typeface="Arial MT"/>
                <a:cs typeface="Arial MT"/>
              </a:rPr>
              <a:t>others</a:t>
            </a:r>
            <a:r>
              <a:rPr sz="2400" spc="80" dirty="0">
                <a:latin typeface="Arial MT"/>
                <a:cs typeface="Arial MT"/>
              </a:rPr>
              <a:t> </a:t>
            </a:r>
            <a:r>
              <a:rPr sz="2400" dirty="0">
                <a:latin typeface="Arial MT"/>
                <a:cs typeface="Arial MT"/>
              </a:rPr>
              <a:t>use</a:t>
            </a:r>
            <a:r>
              <a:rPr sz="2400" spc="-55" dirty="0">
                <a:latin typeface="Arial MT"/>
                <a:cs typeface="Arial MT"/>
              </a:rPr>
              <a:t> </a:t>
            </a:r>
            <a:r>
              <a:rPr sz="2400" dirty="0">
                <a:latin typeface="Arial MT"/>
                <a:cs typeface="Arial MT"/>
              </a:rPr>
              <a:t>a</a:t>
            </a:r>
            <a:r>
              <a:rPr sz="2400" spc="15" dirty="0">
                <a:latin typeface="Arial MT"/>
                <a:cs typeface="Arial MT"/>
              </a:rPr>
              <a:t> </a:t>
            </a:r>
            <a:r>
              <a:rPr sz="2400" b="1" spc="5" dirty="0">
                <a:latin typeface="Arial"/>
                <a:cs typeface="Arial"/>
              </a:rPr>
              <a:t>ratchet</a:t>
            </a:r>
            <a:r>
              <a:rPr sz="2400" b="1" spc="-50" dirty="0">
                <a:latin typeface="Arial"/>
                <a:cs typeface="Arial"/>
              </a:rPr>
              <a:t> </a:t>
            </a:r>
            <a:r>
              <a:rPr sz="2400" b="1" spc="-5" dirty="0">
                <a:latin typeface="Arial"/>
                <a:cs typeface="Arial"/>
              </a:rPr>
              <a:t>device</a:t>
            </a:r>
            <a:endParaRPr sz="2400">
              <a:latin typeface="Arial"/>
              <a:cs typeface="Arial"/>
            </a:endParaRPr>
          </a:p>
          <a:p>
            <a:pPr marL="12700" algn="just">
              <a:lnSpc>
                <a:spcPct val="100000"/>
              </a:lnSpc>
              <a:spcBef>
                <a:spcPts val="1625"/>
              </a:spcBef>
            </a:pPr>
            <a:r>
              <a:rPr sz="2400" b="1" spc="5" dirty="0">
                <a:latin typeface="Arial"/>
                <a:cs typeface="Arial"/>
              </a:rPr>
              <a:t>Always</a:t>
            </a:r>
            <a:r>
              <a:rPr sz="2400" b="1" spc="-60" dirty="0">
                <a:latin typeface="Arial"/>
                <a:cs typeface="Arial"/>
              </a:rPr>
              <a:t> </a:t>
            </a:r>
            <a:r>
              <a:rPr sz="2400" spc="5" dirty="0">
                <a:latin typeface="Arial MT"/>
                <a:cs typeface="Arial MT"/>
              </a:rPr>
              <a:t>use</a:t>
            </a:r>
            <a:r>
              <a:rPr sz="2400" spc="10" dirty="0">
                <a:latin typeface="Arial MT"/>
                <a:cs typeface="Arial MT"/>
              </a:rPr>
              <a:t> </a:t>
            </a:r>
            <a:r>
              <a:rPr sz="2400" spc="5" dirty="0">
                <a:latin typeface="Arial MT"/>
                <a:cs typeface="Arial MT"/>
              </a:rPr>
              <a:t>the</a:t>
            </a:r>
            <a:r>
              <a:rPr sz="2400" spc="-50" dirty="0">
                <a:latin typeface="Arial MT"/>
                <a:cs typeface="Arial MT"/>
              </a:rPr>
              <a:t> </a:t>
            </a:r>
            <a:r>
              <a:rPr sz="2400" b="1" dirty="0">
                <a:latin typeface="Arial"/>
                <a:cs typeface="Arial"/>
              </a:rPr>
              <a:t>casualty’s</a:t>
            </a:r>
            <a:r>
              <a:rPr sz="2400" b="1" spc="-60" dirty="0">
                <a:latin typeface="Arial"/>
                <a:cs typeface="Arial"/>
              </a:rPr>
              <a:t> </a:t>
            </a:r>
            <a:r>
              <a:rPr sz="2400" b="1" spc="15" dirty="0">
                <a:latin typeface="Arial"/>
                <a:cs typeface="Arial"/>
              </a:rPr>
              <a:t>TQ</a:t>
            </a:r>
            <a:r>
              <a:rPr sz="2400" b="1" spc="-75" dirty="0">
                <a:latin typeface="Arial"/>
                <a:cs typeface="Arial"/>
              </a:rPr>
              <a:t> </a:t>
            </a:r>
            <a:r>
              <a:rPr sz="2400" b="1" spc="25" dirty="0">
                <a:latin typeface="Arial"/>
                <a:cs typeface="Arial"/>
              </a:rPr>
              <a:t>first</a:t>
            </a:r>
            <a:endParaRPr sz="2400">
              <a:latin typeface="Arial"/>
              <a:cs typeface="Arial"/>
            </a:endParaRPr>
          </a:p>
        </p:txBody>
      </p:sp>
      <p:grpSp>
        <p:nvGrpSpPr>
          <p:cNvPr id="6" name="object 6"/>
          <p:cNvGrpSpPr/>
          <p:nvPr/>
        </p:nvGrpSpPr>
        <p:grpSpPr>
          <a:xfrm>
            <a:off x="195935" y="1233932"/>
            <a:ext cx="4693920" cy="5235575"/>
            <a:chOff x="195935" y="1233932"/>
            <a:chExt cx="4693920" cy="5235575"/>
          </a:xfrm>
        </p:grpSpPr>
        <p:pic>
          <p:nvPicPr>
            <p:cNvPr id="7" name="object 7"/>
            <p:cNvPicPr/>
            <p:nvPr/>
          </p:nvPicPr>
          <p:blipFill>
            <a:blip r:embed="rId4" cstate="print"/>
            <a:stretch>
              <a:fillRect/>
            </a:stretch>
          </p:blipFill>
          <p:spPr>
            <a:xfrm>
              <a:off x="1897306" y="2196883"/>
              <a:ext cx="2992427" cy="4272584"/>
            </a:xfrm>
            <a:prstGeom prst="rect">
              <a:avLst/>
            </a:prstGeom>
          </p:spPr>
        </p:pic>
        <p:pic>
          <p:nvPicPr>
            <p:cNvPr id="8" name="object 8"/>
            <p:cNvPicPr/>
            <p:nvPr/>
          </p:nvPicPr>
          <p:blipFill>
            <a:blip r:embed="rId5" cstate="print"/>
            <a:stretch>
              <a:fillRect/>
            </a:stretch>
          </p:blipFill>
          <p:spPr>
            <a:xfrm>
              <a:off x="195935" y="1233932"/>
              <a:ext cx="3192678" cy="3872483"/>
            </a:xfrm>
            <a:prstGeom prst="rect">
              <a:avLst/>
            </a:prstGeom>
          </p:spPr>
        </p:pic>
      </p:grpSp>
      <p:sp>
        <p:nvSpPr>
          <p:cNvPr id="9" name="object 9"/>
          <p:cNvSpPr/>
          <p:nvPr/>
        </p:nvSpPr>
        <p:spPr>
          <a:xfrm>
            <a:off x="5233923" y="2995676"/>
            <a:ext cx="635" cy="575945"/>
          </a:xfrm>
          <a:custGeom>
            <a:avLst/>
            <a:gdLst/>
            <a:ahLst/>
            <a:cxnLst/>
            <a:rect l="l" t="t" r="r" b="b"/>
            <a:pathLst>
              <a:path w="635" h="575945">
                <a:moveTo>
                  <a:pt x="126" y="575945"/>
                </a:moveTo>
                <a:lnTo>
                  <a:pt x="0" y="0"/>
                </a:lnTo>
              </a:path>
            </a:pathLst>
          </a:custGeom>
          <a:ln w="101600">
            <a:solidFill>
              <a:srgbClr val="CD9146"/>
            </a:solidFill>
          </a:ln>
        </p:spPr>
        <p:txBody>
          <a:bodyPr wrap="square" lIns="0" tIns="0" rIns="0" bIns="0" rtlCol="0"/>
          <a:lstStyle/>
          <a:p>
            <a:endParaRPr/>
          </a:p>
        </p:txBody>
      </p:sp>
      <p:sp>
        <p:nvSpPr>
          <p:cNvPr id="10" name="object 10"/>
          <p:cNvSpPr/>
          <p:nvPr/>
        </p:nvSpPr>
        <p:spPr>
          <a:xfrm>
            <a:off x="5243448" y="6129337"/>
            <a:ext cx="635" cy="348615"/>
          </a:xfrm>
          <a:custGeom>
            <a:avLst/>
            <a:gdLst/>
            <a:ahLst/>
            <a:cxnLst/>
            <a:rect l="l" t="t" r="r" b="b"/>
            <a:pathLst>
              <a:path w="635" h="348614">
                <a:moveTo>
                  <a:pt x="126" y="348602"/>
                </a:moveTo>
                <a:lnTo>
                  <a:pt x="0" y="0"/>
                </a:lnTo>
              </a:path>
            </a:pathLst>
          </a:custGeom>
          <a:ln w="101600">
            <a:solidFill>
              <a:srgbClr val="CD9146"/>
            </a:solidFill>
          </a:ln>
        </p:spPr>
        <p:txBody>
          <a:bodyPr wrap="square" lIns="0" tIns="0" rIns="0" bIns="0" rtlCol="0"/>
          <a:lstStyle/>
          <a:p>
            <a:endParaRPr/>
          </a:p>
        </p:txBody>
      </p:sp>
      <p:sp>
        <p:nvSpPr>
          <p:cNvPr id="11" name="object 11"/>
          <p:cNvSpPr/>
          <p:nvPr/>
        </p:nvSpPr>
        <p:spPr>
          <a:xfrm>
            <a:off x="5233923" y="3938523"/>
            <a:ext cx="635" cy="1006475"/>
          </a:xfrm>
          <a:custGeom>
            <a:avLst/>
            <a:gdLst/>
            <a:ahLst/>
            <a:cxnLst/>
            <a:rect l="l" t="t" r="r" b="b"/>
            <a:pathLst>
              <a:path w="635" h="1006475">
                <a:moveTo>
                  <a:pt x="126" y="1005967"/>
                </a:moveTo>
                <a:lnTo>
                  <a:pt x="0" y="0"/>
                </a:lnTo>
              </a:path>
            </a:pathLst>
          </a:custGeom>
          <a:ln w="101600">
            <a:solidFill>
              <a:srgbClr val="CD9146"/>
            </a:solidFill>
          </a:ln>
        </p:spPr>
        <p:txBody>
          <a:bodyPr wrap="square" lIns="0" tIns="0" rIns="0" bIns="0" rtlCol="0"/>
          <a:lstStyle/>
          <a:p>
            <a:endParaRPr/>
          </a:p>
        </p:txBody>
      </p:sp>
      <p:sp>
        <p:nvSpPr>
          <p:cNvPr id="12" name="object 12"/>
          <p:cNvSpPr/>
          <p:nvPr/>
        </p:nvSpPr>
        <p:spPr>
          <a:xfrm>
            <a:off x="5243448" y="5234051"/>
            <a:ext cx="635" cy="575945"/>
          </a:xfrm>
          <a:custGeom>
            <a:avLst/>
            <a:gdLst/>
            <a:ahLst/>
            <a:cxnLst/>
            <a:rect l="l" t="t" r="r" b="b"/>
            <a:pathLst>
              <a:path w="635" h="575945">
                <a:moveTo>
                  <a:pt x="126" y="575932"/>
                </a:moveTo>
                <a:lnTo>
                  <a:pt x="0" y="0"/>
                </a:lnTo>
              </a:path>
            </a:pathLst>
          </a:custGeom>
          <a:ln w="101600">
            <a:solidFill>
              <a:srgbClr val="CD9146"/>
            </a:solidFill>
          </a:ln>
        </p:spPr>
        <p:txBody>
          <a:bodyPr wrap="square" lIns="0" tIns="0" rIns="0" bIns="0" rtlCol="0"/>
          <a:lstStyle/>
          <a:p>
            <a:endParaRPr/>
          </a:p>
        </p:txBody>
      </p:sp>
      <p:sp>
        <p:nvSpPr>
          <p:cNvPr id="13" name="object 13"/>
          <p:cNvSpPr/>
          <p:nvPr/>
        </p:nvSpPr>
        <p:spPr>
          <a:xfrm>
            <a:off x="5224526" y="2043176"/>
            <a:ext cx="7620" cy="640080"/>
          </a:xfrm>
          <a:custGeom>
            <a:avLst/>
            <a:gdLst/>
            <a:ahLst/>
            <a:cxnLst/>
            <a:rect l="l" t="t" r="r" b="b"/>
            <a:pathLst>
              <a:path w="7620" h="640080">
                <a:moveTo>
                  <a:pt x="3555" y="-50800"/>
                </a:moveTo>
                <a:lnTo>
                  <a:pt x="3555" y="690879"/>
                </a:lnTo>
              </a:path>
            </a:pathLst>
          </a:custGeom>
          <a:ln w="108712">
            <a:solidFill>
              <a:srgbClr val="CD9146"/>
            </a:solidFill>
          </a:ln>
        </p:spPr>
        <p:txBody>
          <a:bodyPr wrap="square" lIns="0" tIns="0" rIns="0" bIns="0" rtlCol="0"/>
          <a:lstStyle/>
          <a:p>
            <a:endParaRPr/>
          </a:p>
        </p:txBody>
      </p:sp>
      <p:sp>
        <p:nvSpPr>
          <p:cNvPr id="14" name="object 14"/>
          <p:cNvSpPr txBox="1"/>
          <p:nvPr/>
        </p:nvSpPr>
        <p:spPr>
          <a:xfrm>
            <a:off x="9537445" y="6593484"/>
            <a:ext cx="2023745" cy="175260"/>
          </a:xfrm>
          <a:prstGeom prst="rect">
            <a:avLst/>
          </a:prstGeom>
        </p:spPr>
        <p:txBody>
          <a:bodyPr vert="horz" wrap="square" lIns="0" tIns="0" rIns="0" bIns="0" rtlCol="0">
            <a:spAutoFit/>
          </a:bodyPr>
          <a:lstStyle/>
          <a:p>
            <a:pPr marL="12700">
              <a:lnSpc>
                <a:spcPct val="100000"/>
              </a:lnSpc>
            </a:pPr>
            <a:r>
              <a:rPr sz="1050" dirty="0">
                <a:solidFill>
                  <a:srgbClr val="CD9146"/>
                </a:solidFill>
                <a:latin typeface="Arial MT"/>
                <a:cs typeface="Arial MT"/>
              </a:rPr>
              <a:t>#TCCC-CPP-PPT-03</a:t>
            </a:r>
            <a:r>
              <a:rPr sz="1050" spc="210" dirty="0">
                <a:solidFill>
                  <a:srgbClr val="CD9146"/>
                </a:solidFill>
                <a:latin typeface="Arial MT"/>
                <a:cs typeface="Arial MT"/>
              </a:rPr>
              <a:t> </a:t>
            </a:r>
            <a:r>
              <a:rPr sz="1050" spc="5" dirty="0">
                <a:solidFill>
                  <a:srgbClr val="CD9146"/>
                </a:solidFill>
                <a:latin typeface="Arial MT"/>
                <a:cs typeface="Arial MT"/>
              </a:rPr>
              <a:t>08 </a:t>
            </a:r>
            <a:r>
              <a:rPr sz="1050" spc="-40" dirty="0">
                <a:solidFill>
                  <a:srgbClr val="CD9146"/>
                </a:solidFill>
                <a:latin typeface="Arial MT"/>
                <a:cs typeface="Arial MT"/>
              </a:rPr>
              <a:t>AUG</a:t>
            </a:r>
            <a:r>
              <a:rPr sz="1050" spc="65" dirty="0">
                <a:solidFill>
                  <a:srgbClr val="CD9146"/>
                </a:solidFill>
                <a:latin typeface="Arial MT"/>
                <a:cs typeface="Arial MT"/>
              </a:rPr>
              <a:t> </a:t>
            </a:r>
            <a:r>
              <a:rPr sz="1050" spc="5" dirty="0">
                <a:solidFill>
                  <a:srgbClr val="CD9146"/>
                </a:solidFill>
                <a:latin typeface="Arial MT"/>
                <a:cs typeface="Arial MT"/>
              </a:rPr>
              <a:t>23</a:t>
            </a:r>
            <a:endParaRPr sz="1050">
              <a:latin typeface="Arial MT"/>
              <a:cs typeface="Arial MT"/>
            </a:endParaRPr>
          </a:p>
        </p:txBody>
      </p:sp>
      <p:sp>
        <p:nvSpPr>
          <p:cNvPr id="15" name="object 15"/>
          <p:cNvSpPr txBox="1">
            <a:spLocks noGrp="1"/>
          </p:cNvSpPr>
          <p:nvPr>
            <p:ph type="sldNum" sz="quarter" idx="7"/>
          </p:nvPr>
        </p:nvSpPr>
        <p:spPr>
          <a:prstGeom prst="rect">
            <a:avLst/>
          </a:prstGeom>
        </p:spPr>
        <p:txBody>
          <a:bodyPr vert="horz" wrap="square" lIns="0" tIns="0" rIns="0" bIns="0" rtlCol="0">
            <a:spAutoFit/>
          </a:bodyPr>
          <a:lstStyle/>
          <a:p>
            <a:pPr marL="2125345">
              <a:lnSpc>
                <a:spcPts val="1430"/>
              </a:lnSpc>
            </a:pPr>
            <a:fld id="{81D60167-4931-47E6-BA6A-407CBD079E47}" type="slidenum">
              <a:rPr dirty="0">
                <a:solidFill>
                  <a:srgbClr val="000000"/>
                </a:solidFill>
              </a:rPr>
              <a:t>18</a:t>
            </a:fld>
            <a:endParaRPr dirty="0">
              <a:solidFill>
                <a:srgbClr val="000000"/>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4073525" y="299338"/>
            <a:ext cx="4060825" cy="335280"/>
          </a:xfrm>
          <a:prstGeom prst="rect">
            <a:avLst/>
          </a:prstGeom>
        </p:spPr>
        <p:txBody>
          <a:bodyPr vert="horz" wrap="square" lIns="0" tIns="16510" rIns="0" bIns="0" rtlCol="0">
            <a:spAutoFit/>
          </a:bodyPr>
          <a:lstStyle/>
          <a:p>
            <a:pPr marL="12700">
              <a:lnSpc>
                <a:spcPct val="100000"/>
              </a:lnSpc>
              <a:spcBef>
                <a:spcPts val="130"/>
              </a:spcBef>
            </a:pPr>
            <a:r>
              <a:rPr sz="2000" b="1" spc="-90" dirty="0">
                <a:solidFill>
                  <a:srgbClr val="756F6F"/>
                </a:solidFill>
                <a:latin typeface="Arial"/>
                <a:cs typeface="Arial"/>
              </a:rPr>
              <a:t>M</a:t>
            </a:r>
            <a:r>
              <a:rPr sz="2000" b="1" spc="45" dirty="0">
                <a:solidFill>
                  <a:srgbClr val="756F6F"/>
                </a:solidFill>
                <a:latin typeface="Arial"/>
                <a:cs typeface="Arial"/>
              </a:rPr>
              <a:t>odu</a:t>
            </a:r>
            <a:r>
              <a:rPr sz="2000" b="1" spc="35" dirty="0">
                <a:solidFill>
                  <a:srgbClr val="756F6F"/>
                </a:solidFill>
                <a:latin typeface="Arial"/>
                <a:cs typeface="Arial"/>
              </a:rPr>
              <a:t>l</a:t>
            </a:r>
            <a:r>
              <a:rPr sz="2000" b="1" spc="15" dirty="0">
                <a:solidFill>
                  <a:srgbClr val="756F6F"/>
                </a:solidFill>
                <a:latin typeface="Arial"/>
                <a:cs typeface="Arial"/>
              </a:rPr>
              <a:t>e</a:t>
            </a:r>
            <a:r>
              <a:rPr sz="2000" b="1" spc="-110" dirty="0">
                <a:solidFill>
                  <a:srgbClr val="756F6F"/>
                </a:solidFill>
                <a:latin typeface="Arial"/>
                <a:cs typeface="Arial"/>
              </a:rPr>
              <a:t> </a:t>
            </a:r>
            <a:r>
              <a:rPr sz="2000" b="1" spc="10" dirty="0">
                <a:solidFill>
                  <a:srgbClr val="756F6F"/>
                </a:solidFill>
                <a:latin typeface="Arial"/>
                <a:cs typeface="Arial"/>
              </a:rPr>
              <a:t>3:</a:t>
            </a:r>
            <a:r>
              <a:rPr sz="2000" b="1" spc="-40" dirty="0">
                <a:solidFill>
                  <a:srgbClr val="756F6F"/>
                </a:solidFill>
                <a:latin typeface="Arial"/>
                <a:cs typeface="Arial"/>
              </a:rPr>
              <a:t> </a:t>
            </a:r>
            <a:r>
              <a:rPr sz="2000" b="1" spc="50" dirty="0">
                <a:solidFill>
                  <a:srgbClr val="756F6F"/>
                </a:solidFill>
                <a:latin typeface="Arial"/>
                <a:cs typeface="Arial"/>
              </a:rPr>
              <a:t>C</a:t>
            </a:r>
            <a:r>
              <a:rPr sz="2000" b="1" spc="15" dirty="0">
                <a:solidFill>
                  <a:srgbClr val="756F6F"/>
                </a:solidFill>
                <a:latin typeface="Arial"/>
                <a:cs typeface="Arial"/>
              </a:rPr>
              <a:t>a</a:t>
            </a:r>
            <a:r>
              <a:rPr sz="2000" b="1" spc="40" dirty="0">
                <a:solidFill>
                  <a:srgbClr val="756F6F"/>
                </a:solidFill>
                <a:latin typeface="Arial"/>
                <a:cs typeface="Arial"/>
              </a:rPr>
              <a:t>r</a:t>
            </a:r>
            <a:r>
              <a:rPr sz="2000" b="1" spc="15" dirty="0">
                <a:solidFill>
                  <a:srgbClr val="756F6F"/>
                </a:solidFill>
                <a:latin typeface="Arial"/>
                <a:cs typeface="Arial"/>
              </a:rPr>
              <a:t>e</a:t>
            </a:r>
            <a:r>
              <a:rPr sz="2000" b="1" spc="-185" dirty="0">
                <a:solidFill>
                  <a:srgbClr val="756F6F"/>
                </a:solidFill>
                <a:latin typeface="Arial"/>
                <a:cs typeface="Arial"/>
              </a:rPr>
              <a:t> </a:t>
            </a:r>
            <a:r>
              <a:rPr sz="2000" b="1" spc="50" dirty="0">
                <a:solidFill>
                  <a:srgbClr val="756F6F"/>
                </a:solidFill>
                <a:latin typeface="Arial"/>
                <a:cs typeface="Arial"/>
              </a:rPr>
              <a:t>U</a:t>
            </a:r>
            <a:r>
              <a:rPr sz="2000" b="1" spc="45" dirty="0">
                <a:solidFill>
                  <a:srgbClr val="756F6F"/>
                </a:solidFill>
                <a:latin typeface="Arial"/>
                <a:cs typeface="Arial"/>
              </a:rPr>
              <a:t>nd</a:t>
            </a:r>
            <a:r>
              <a:rPr sz="2000" b="1" spc="10" dirty="0">
                <a:solidFill>
                  <a:srgbClr val="756F6F"/>
                </a:solidFill>
                <a:latin typeface="Arial"/>
                <a:cs typeface="Arial"/>
              </a:rPr>
              <a:t>er</a:t>
            </a:r>
            <a:r>
              <a:rPr sz="2000" b="1" spc="-150" dirty="0">
                <a:solidFill>
                  <a:srgbClr val="756F6F"/>
                </a:solidFill>
                <a:latin typeface="Arial"/>
                <a:cs typeface="Arial"/>
              </a:rPr>
              <a:t> </a:t>
            </a:r>
            <a:r>
              <a:rPr sz="2000" b="1" spc="45" dirty="0">
                <a:solidFill>
                  <a:srgbClr val="756F6F"/>
                </a:solidFill>
                <a:latin typeface="Arial"/>
                <a:cs typeface="Arial"/>
              </a:rPr>
              <a:t>F</a:t>
            </a:r>
            <a:r>
              <a:rPr sz="2000" b="1" spc="35" dirty="0">
                <a:solidFill>
                  <a:srgbClr val="756F6F"/>
                </a:solidFill>
                <a:latin typeface="Arial"/>
                <a:cs typeface="Arial"/>
              </a:rPr>
              <a:t>i</a:t>
            </a:r>
            <a:r>
              <a:rPr sz="2000" b="1" spc="40" dirty="0">
                <a:solidFill>
                  <a:srgbClr val="756F6F"/>
                </a:solidFill>
                <a:latin typeface="Arial"/>
                <a:cs typeface="Arial"/>
              </a:rPr>
              <a:t>r</a:t>
            </a:r>
            <a:r>
              <a:rPr sz="2000" b="1" spc="15" dirty="0">
                <a:solidFill>
                  <a:srgbClr val="756F6F"/>
                </a:solidFill>
                <a:latin typeface="Arial"/>
                <a:cs typeface="Arial"/>
              </a:rPr>
              <a:t>e</a:t>
            </a:r>
            <a:r>
              <a:rPr sz="2000" b="1" spc="-40" dirty="0">
                <a:solidFill>
                  <a:srgbClr val="756F6F"/>
                </a:solidFill>
                <a:latin typeface="Arial"/>
                <a:cs typeface="Arial"/>
              </a:rPr>
              <a:t>/</a:t>
            </a:r>
            <a:r>
              <a:rPr sz="2000" b="1" spc="45" dirty="0">
                <a:solidFill>
                  <a:srgbClr val="756F6F"/>
                </a:solidFill>
                <a:latin typeface="Arial"/>
                <a:cs typeface="Arial"/>
              </a:rPr>
              <a:t>Th</a:t>
            </a:r>
            <a:r>
              <a:rPr sz="2000" b="1" spc="-35" dirty="0">
                <a:solidFill>
                  <a:srgbClr val="756F6F"/>
                </a:solidFill>
                <a:latin typeface="Arial"/>
                <a:cs typeface="Arial"/>
              </a:rPr>
              <a:t>r</a:t>
            </a:r>
            <a:r>
              <a:rPr sz="2000" b="1" spc="15" dirty="0">
                <a:solidFill>
                  <a:srgbClr val="756F6F"/>
                </a:solidFill>
                <a:latin typeface="Arial"/>
                <a:cs typeface="Arial"/>
              </a:rPr>
              <a:t>e</a:t>
            </a:r>
            <a:r>
              <a:rPr sz="2000" b="1" spc="5" dirty="0">
                <a:solidFill>
                  <a:srgbClr val="756F6F"/>
                </a:solidFill>
                <a:latin typeface="Arial"/>
                <a:cs typeface="Arial"/>
              </a:rPr>
              <a:t>a</a:t>
            </a:r>
            <a:r>
              <a:rPr sz="2000" b="1" spc="10" dirty="0">
                <a:solidFill>
                  <a:srgbClr val="756F6F"/>
                </a:solidFill>
                <a:latin typeface="Arial"/>
                <a:cs typeface="Arial"/>
              </a:rPr>
              <a:t>t</a:t>
            </a:r>
            <a:endParaRPr sz="2000">
              <a:latin typeface="Arial"/>
              <a:cs typeface="Arial"/>
            </a:endParaRPr>
          </a:p>
        </p:txBody>
      </p:sp>
      <p:pic>
        <p:nvPicPr>
          <p:cNvPr id="3" name="object 3"/>
          <p:cNvPicPr/>
          <p:nvPr/>
        </p:nvPicPr>
        <p:blipFill>
          <a:blip r:embed="rId3" cstate="print"/>
          <a:stretch>
            <a:fillRect/>
          </a:stretch>
        </p:blipFill>
        <p:spPr>
          <a:xfrm>
            <a:off x="276225" y="276225"/>
            <a:ext cx="1171575" cy="657225"/>
          </a:xfrm>
          <a:prstGeom prst="rect">
            <a:avLst/>
          </a:prstGeom>
        </p:spPr>
      </p:pic>
      <p:sp>
        <p:nvSpPr>
          <p:cNvPr id="4" name="object 4"/>
          <p:cNvSpPr txBox="1">
            <a:spLocks noGrp="1"/>
          </p:cNvSpPr>
          <p:nvPr>
            <p:ph type="title"/>
          </p:nvPr>
        </p:nvSpPr>
        <p:spPr>
          <a:xfrm>
            <a:off x="3472815" y="694690"/>
            <a:ext cx="5254625" cy="1071245"/>
          </a:xfrm>
          <a:prstGeom prst="rect">
            <a:avLst/>
          </a:prstGeom>
        </p:spPr>
        <p:txBody>
          <a:bodyPr vert="horz" wrap="square" lIns="0" tIns="74295" rIns="0" bIns="0" rtlCol="0">
            <a:spAutoFit/>
          </a:bodyPr>
          <a:lstStyle/>
          <a:p>
            <a:pPr marL="880110" marR="5080" indent="-868044">
              <a:lnSpc>
                <a:spcPts val="3900"/>
              </a:lnSpc>
              <a:spcBef>
                <a:spcPts val="585"/>
              </a:spcBef>
            </a:pPr>
            <a:r>
              <a:rPr spc="5" dirty="0">
                <a:solidFill>
                  <a:srgbClr val="BB8542"/>
                </a:solidFill>
              </a:rPr>
              <a:t>KNOW</a:t>
            </a:r>
            <a:r>
              <a:rPr spc="-65" dirty="0">
                <a:solidFill>
                  <a:srgbClr val="BB8542"/>
                </a:solidFill>
              </a:rPr>
              <a:t> </a:t>
            </a:r>
            <a:r>
              <a:rPr dirty="0">
                <a:solidFill>
                  <a:srgbClr val="BB8542"/>
                </a:solidFill>
              </a:rPr>
              <a:t>WHERE</a:t>
            </a:r>
            <a:r>
              <a:rPr spc="-50" dirty="0">
                <a:solidFill>
                  <a:srgbClr val="BB8542"/>
                </a:solidFill>
              </a:rPr>
              <a:t> </a:t>
            </a:r>
            <a:r>
              <a:rPr spc="25" dirty="0">
                <a:solidFill>
                  <a:srgbClr val="BB8542"/>
                </a:solidFill>
              </a:rPr>
              <a:t>TO</a:t>
            </a:r>
            <a:r>
              <a:rPr spc="-70" dirty="0">
                <a:solidFill>
                  <a:srgbClr val="BB8542"/>
                </a:solidFill>
              </a:rPr>
              <a:t> </a:t>
            </a:r>
            <a:r>
              <a:rPr spc="-10" dirty="0">
                <a:solidFill>
                  <a:srgbClr val="BB8542"/>
                </a:solidFill>
              </a:rPr>
              <a:t>FIND </a:t>
            </a:r>
            <a:r>
              <a:rPr spc="-985" dirty="0">
                <a:solidFill>
                  <a:srgbClr val="BB8542"/>
                </a:solidFill>
              </a:rPr>
              <a:t> </a:t>
            </a:r>
            <a:r>
              <a:rPr dirty="0">
                <a:solidFill>
                  <a:srgbClr val="000000"/>
                </a:solidFill>
              </a:rPr>
              <a:t>A</a:t>
            </a:r>
            <a:r>
              <a:rPr spc="-20" dirty="0">
                <a:solidFill>
                  <a:srgbClr val="000000"/>
                </a:solidFill>
              </a:rPr>
              <a:t> </a:t>
            </a:r>
            <a:r>
              <a:rPr dirty="0">
                <a:solidFill>
                  <a:srgbClr val="000000"/>
                </a:solidFill>
              </a:rPr>
              <a:t>TOURNIQUET</a:t>
            </a:r>
          </a:p>
        </p:txBody>
      </p:sp>
      <p:sp>
        <p:nvSpPr>
          <p:cNvPr id="5" name="object 5"/>
          <p:cNvSpPr txBox="1"/>
          <p:nvPr/>
        </p:nvSpPr>
        <p:spPr>
          <a:xfrm>
            <a:off x="901064" y="1870261"/>
            <a:ext cx="3846829" cy="2080895"/>
          </a:xfrm>
          <a:prstGeom prst="rect">
            <a:avLst/>
          </a:prstGeom>
        </p:spPr>
        <p:txBody>
          <a:bodyPr vert="horz" wrap="square" lIns="0" tIns="166370" rIns="0" bIns="0" rtlCol="0">
            <a:spAutoFit/>
          </a:bodyPr>
          <a:lstStyle/>
          <a:p>
            <a:pPr marL="12700">
              <a:lnSpc>
                <a:spcPct val="100000"/>
              </a:lnSpc>
              <a:spcBef>
                <a:spcPts val="1310"/>
              </a:spcBef>
            </a:pPr>
            <a:r>
              <a:rPr sz="2400" b="1" spc="-45" dirty="0">
                <a:latin typeface="Arial"/>
                <a:cs typeface="Arial"/>
              </a:rPr>
              <a:t>QUICK</a:t>
            </a:r>
            <a:r>
              <a:rPr sz="2400" b="1" spc="195" dirty="0">
                <a:latin typeface="Arial"/>
                <a:cs typeface="Arial"/>
              </a:rPr>
              <a:t> </a:t>
            </a:r>
            <a:r>
              <a:rPr sz="2400" b="1" spc="-15" dirty="0">
                <a:latin typeface="Arial"/>
                <a:cs typeface="Arial"/>
              </a:rPr>
              <a:t>ACCESS</a:t>
            </a:r>
            <a:r>
              <a:rPr sz="2400" b="1" spc="40" dirty="0">
                <a:latin typeface="Arial"/>
                <a:cs typeface="Arial"/>
              </a:rPr>
              <a:t> </a:t>
            </a:r>
            <a:r>
              <a:rPr sz="2400" b="1" spc="-35" dirty="0">
                <a:latin typeface="Arial"/>
                <a:cs typeface="Arial"/>
              </a:rPr>
              <a:t>IS</a:t>
            </a:r>
            <a:r>
              <a:rPr sz="2400" b="1" spc="45" dirty="0">
                <a:latin typeface="Arial"/>
                <a:cs typeface="Arial"/>
              </a:rPr>
              <a:t> </a:t>
            </a:r>
            <a:r>
              <a:rPr sz="2400" b="1" spc="-35" dirty="0">
                <a:latin typeface="Arial"/>
                <a:cs typeface="Arial"/>
              </a:rPr>
              <a:t>KEY!</a:t>
            </a:r>
            <a:endParaRPr sz="2400">
              <a:latin typeface="Arial"/>
              <a:cs typeface="Arial"/>
            </a:endParaRPr>
          </a:p>
          <a:p>
            <a:pPr marL="469900" marR="5080">
              <a:lnSpc>
                <a:spcPct val="100000"/>
              </a:lnSpc>
              <a:spcBef>
                <a:spcPts val="1050"/>
              </a:spcBef>
            </a:pPr>
            <a:r>
              <a:rPr sz="2000" b="1" spc="35" dirty="0">
                <a:latin typeface="Arial"/>
                <a:cs typeface="Arial"/>
              </a:rPr>
              <a:t>DO</a:t>
            </a:r>
            <a:r>
              <a:rPr sz="2000" b="1" spc="-120" dirty="0">
                <a:latin typeface="Arial"/>
                <a:cs typeface="Arial"/>
              </a:rPr>
              <a:t> </a:t>
            </a:r>
            <a:r>
              <a:rPr sz="2000" b="1" spc="30" dirty="0">
                <a:latin typeface="Arial"/>
                <a:cs typeface="Arial"/>
              </a:rPr>
              <a:t>NOT</a:t>
            </a:r>
            <a:r>
              <a:rPr sz="2000" b="1" spc="-75" dirty="0">
                <a:latin typeface="Arial"/>
                <a:cs typeface="Arial"/>
              </a:rPr>
              <a:t> </a:t>
            </a:r>
            <a:r>
              <a:rPr sz="2000" dirty="0">
                <a:latin typeface="Arial MT"/>
                <a:cs typeface="Arial MT"/>
              </a:rPr>
              <a:t>leave</a:t>
            </a:r>
            <a:r>
              <a:rPr sz="2000" spc="-45" dirty="0">
                <a:latin typeface="Arial MT"/>
                <a:cs typeface="Arial MT"/>
              </a:rPr>
              <a:t> </a:t>
            </a:r>
            <a:r>
              <a:rPr sz="2000" spc="20" dirty="0">
                <a:latin typeface="Arial MT"/>
                <a:cs typeface="Arial MT"/>
              </a:rPr>
              <a:t>your</a:t>
            </a:r>
            <a:r>
              <a:rPr sz="2000" spc="-120" dirty="0">
                <a:latin typeface="Arial MT"/>
                <a:cs typeface="Arial MT"/>
              </a:rPr>
              <a:t> </a:t>
            </a:r>
            <a:r>
              <a:rPr sz="2000" spc="-5" dirty="0">
                <a:latin typeface="Arial MT"/>
                <a:cs typeface="Arial MT"/>
              </a:rPr>
              <a:t>TQ</a:t>
            </a:r>
            <a:r>
              <a:rPr sz="2000" spc="35" dirty="0">
                <a:latin typeface="Arial MT"/>
                <a:cs typeface="Arial MT"/>
              </a:rPr>
              <a:t> </a:t>
            </a:r>
            <a:r>
              <a:rPr sz="2000" spc="10" dirty="0">
                <a:latin typeface="Arial MT"/>
                <a:cs typeface="Arial MT"/>
              </a:rPr>
              <a:t>at</a:t>
            </a:r>
            <a:r>
              <a:rPr sz="2000" spc="-85" dirty="0">
                <a:latin typeface="Arial MT"/>
                <a:cs typeface="Arial MT"/>
              </a:rPr>
              <a:t> </a:t>
            </a:r>
            <a:r>
              <a:rPr sz="2000" spc="20" dirty="0">
                <a:latin typeface="Arial MT"/>
                <a:cs typeface="Arial MT"/>
              </a:rPr>
              <a:t>the </a:t>
            </a:r>
            <a:r>
              <a:rPr sz="2000" spc="-540" dirty="0">
                <a:latin typeface="Arial MT"/>
                <a:cs typeface="Arial MT"/>
              </a:rPr>
              <a:t> </a:t>
            </a:r>
            <a:r>
              <a:rPr sz="2000" spc="15" dirty="0">
                <a:latin typeface="Arial MT"/>
                <a:cs typeface="Arial MT"/>
              </a:rPr>
              <a:t>bo</a:t>
            </a:r>
            <a:r>
              <a:rPr sz="2000" spc="35" dirty="0">
                <a:latin typeface="Arial MT"/>
                <a:cs typeface="Arial MT"/>
              </a:rPr>
              <a:t>tt</a:t>
            </a:r>
            <a:r>
              <a:rPr sz="2000" spc="15" dirty="0">
                <a:latin typeface="Arial MT"/>
                <a:cs typeface="Arial MT"/>
              </a:rPr>
              <a:t>om</a:t>
            </a:r>
            <a:r>
              <a:rPr sz="2000" spc="-145" dirty="0">
                <a:latin typeface="Arial MT"/>
                <a:cs typeface="Arial MT"/>
              </a:rPr>
              <a:t> </a:t>
            </a:r>
            <a:r>
              <a:rPr sz="2000" spc="10" dirty="0">
                <a:latin typeface="Arial MT"/>
                <a:cs typeface="Arial MT"/>
              </a:rPr>
              <a:t>of</a:t>
            </a:r>
            <a:r>
              <a:rPr sz="2000" spc="-70" dirty="0">
                <a:latin typeface="Arial MT"/>
                <a:cs typeface="Arial MT"/>
              </a:rPr>
              <a:t> </a:t>
            </a:r>
            <a:r>
              <a:rPr sz="2000" spc="45" dirty="0">
                <a:latin typeface="Arial MT"/>
                <a:cs typeface="Arial MT"/>
              </a:rPr>
              <a:t>y</a:t>
            </a:r>
            <a:r>
              <a:rPr sz="2000" spc="10" dirty="0">
                <a:latin typeface="Arial MT"/>
                <a:cs typeface="Arial MT"/>
              </a:rPr>
              <a:t>our</a:t>
            </a:r>
            <a:r>
              <a:rPr sz="2000" spc="-110" dirty="0">
                <a:latin typeface="Arial MT"/>
                <a:cs typeface="Arial MT"/>
              </a:rPr>
              <a:t> </a:t>
            </a:r>
            <a:r>
              <a:rPr sz="2000" spc="15" dirty="0">
                <a:latin typeface="Arial MT"/>
                <a:cs typeface="Arial MT"/>
              </a:rPr>
              <a:t>pa</a:t>
            </a:r>
            <a:r>
              <a:rPr sz="2000" spc="45" dirty="0">
                <a:latin typeface="Arial MT"/>
                <a:cs typeface="Arial MT"/>
              </a:rPr>
              <a:t>ck</a:t>
            </a:r>
            <a:r>
              <a:rPr sz="2000" spc="5" dirty="0">
                <a:latin typeface="Arial MT"/>
                <a:cs typeface="Arial MT"/>
              </a:rPr>
              <a:t>!</a:t>
            </a:r>
            <a:endParaRPr sz="2000">
              <a:latin typeface="Arial MT"/>
              <a:cs typeface="Arial MT"/>
            </a:endParaRPr>
          </a:p>
          <a:p>
            <a:pPr>
              <a:lnSpc>
                <a:spcPct val="100000"/>
              </a:lnSpc>
              <a:spcBef>
                <a:spcPts val="25"/>
              </a:spcBef>
            </a:pPr>
            <a:endParaRPr sz="2900">
              <a:latin typeface="Arial MT"/>
              <a:cs typeface="Arial MT"/>
            </a:endParaRPr>
          </a:p>
          <a:p>
            <a:pPr marL="12700">
              <a:lnSpc>
                <a:spcPct val="100000"/>
              </a:lnSpc>
            </a:pPr>
            <a:r>
              <a:rPr sz="2400" b="1" spc="-20" dirty="0">
                <a:solidFill>
                  <a:srgbClr val="BB8542"/>
                </a:solidFill>
                <a:latin typeface="Arial"/>
                <a:cs typeface="Arial"/>
              </a:rPr>
              <a:t>CASUALTY’S</a:t>
            </a:r>
            <a:r>
              <a:rPr sz="2400" b="1" spc="114" dirty="0">
                <a:solidFill>
                  <a:srgbClr val="BB8542"/>
                </a:solidFill>
                <a:latin typeface="Arial"/>
                <a:cs typeface="Arial"/>
              </a:rPr>
              <a:t> </a:t>
            </a:r>
            <a:r>
              <a:rPr sz="2400" b="1" spc="-10" dirty="0">
                <a:solidFill>
                  <a:srgbClr val="BB8542"/>
                </a:solidFill>
                <a:latin typeface="Arial"/>
                <a:cs typeface="Arial"/>
              </a:rPr>
              <a:t>JFAK</a:t>
            </a:r>
            <a:r>
              <a:rPr sz="2400" b="1" spc="55" dirty="0">
                <a:solidFill>
                  <a:srgbClr val="BB8542"/>
                </a:solidFill>
                <a:latin typeface="Arial"/>
                <a:cs typeface="Arial"/>
              </a:rPr>
              <a:t> </a:t>
            </a:r>
            <a:r>
              <a:rPr sz="2400" b="1" spc="-30" dirty="0">
                <a:solidFill>
                  <a:srgbClr val="BB8542"/>
                </a:solidFill>
                <a:latin typeface="Arial"/>
                <a:cs typeface="Arial"/>
              </a:rPr>
              <a:t>FIRST</a:t>
            </a:r>
            <a:endParaRPr sz="2400">
              <a:latin typeface="Arial"/>
              <a:cs typeface="Arial"/>
            </a:endParaRPr>
          </a:p>
        </p:txBody>
      </p:sp>
      <p:sp>
        <p:nvSpPr>
          <p:cNvPr id="6" name="object 6"/>
          <p:cNvSpPr txBox="1"/>
          <p:nvPr/>
        </p:nvSpPr>
        <p:spPr>
          <a:xfrm>
            <a:off x="1358519" y="4055427"/>
            <a:ext cx="4551045" cy="2108835"/>
          </a:xfrm>
          <a:prstGeom prst="rect">
            <a:avLst/>
          </a:prstGeom>
        </p:spPr>
        <p:txBody>
          <a:bodyPr vert="horz" wrap="square" lIns="0" tIns="15875" rIns="0" bIns="0" rtlCol="0">
            <a:spAutoFit/>
          </a:bodyPr>
          <a:lstStyle/>
          <a:p>
            <a:pPr marL="12700" marR="97155">
              <a:lnSpc>
                <a:spcPct val="100000"/>
              </a:lnSpc>
              <a:spcBef>
                <a:spcPts val="125"/>
              </a:spcBef>
            </a:pPr>
            <a:r>
              <a:rPr sz="2000" spc="25" dirty="0">
                <a:latin typeface="Arial MT"/>
                <a:cs typeface="Arial MT"/>
              </a:rPr>
              <a:t>W</a:t>
            </a:r>
            <a:r>
              <a:rPr sz="2000" spc="-370" dirty="0">
                <a:latin typeface="Arial MT"/>
                <a:cs typeface="Arial MT"/>
              </a:rPr>
              <a:t> </a:t>
            </a:r>
            <a:r>
              <a:rPr sz="2000" spc="15" dirty="0">
                <a:latin typeface="Arial MT"/>
                <a:cs typeface="Arial MT"/>
              </a:rPr>
              <a:t>hen</a:t>
            </a:r>
            <a:r>
              <a:rPr sz="2000" spc="-185" dirty="0">
                <a:latin typeface="Arial MT"/>
                <a:cs typeface="Arial MT"/>
              </a:rPr>
              <a:t> </a:t>
            </a:r>
            <a:r>
              <a:rPr sz="2000" spc="10" dirty="0">
                <a:latin typeface="Arial MT"/>
                <a:cs typeface="Arial MT"/>
              </a:rPr>
              <a:t>helping</a:t>
            </a:r>
            <a:r>
              <a:rPr sz="2000" spc="-185" dirty="0">
                <a:latin typeface="Arial MT"/>
                <a:cs typeface="Arial MT"/>
              </a:rPr>
              <a:t> </a:t>
            </a:r>
            <a:r>
              <a:rPr sz="2000" spc="15" dirty="0">
                <a:latin typeface="Arial MT"/>
                <a:cs typeface="Arial MT"/>
              </a:rPr>
              <a:t>a</a:t>
            </a:r>
            <a:r>
              <a:rPr sz="2000" spc="40" dirty="0">
                <a:latin typeface="Arial MT"/>
                <a:cs typeface="Arial MT"/>
              </a:rPr>
              <a:t> </a:t>
            </a:r>
            <a:r>
              <a:rPr sz="2000" spc="45" dirty="0">
                <a:latin typeface="Arial MT"/>
                <a:cs typeface="Arial MT"/>
              </a:rPr>
              <a:t>c</a:t>
            </a:r>
            <a:r>
              <a:rPr sz="2000" spc="15" dirty="0">
                <a:latin typeface="Arial MT"/>
                <a:cs typeface="Arial MT"/>
              </a:rPr>
              <a:t>a</a:t>
            </a:r>
            <a:r>
              <a:rPr sz="2000" spc="45" dirty="0">
                <a:latin typeface="Arial MT"/>
                <a:cs typeface="Arial MT"/>
              </a:rPr>
              <a:t>s</a:t>
            </a:r>
            <a:r>
              <a:rPr sz="2000" spc="10" dirty="0">
                <a:latin typeface="Arial MT"/>
                <a:cs typeface="Arial MT"/>
              </a:rPr>
              <a:t>ual</a:t>
            </a:r>
            <a:r>
              <a:rPr sz="2000" spc="35" dirty="0">
                <a:latin typeface="Arial MT"/>
                <a:cs typeface="Arial MT"/>
              </a:rPr>
              <a:t>t</a:t>
            </a:r>
            <a:r>
              <a:rPr sz="2000" spc="-30" dirty="0">
                <a:latin typeface="Arial MT"/>
                <a:cs typeface="Arial MT"/>
              </a:rPr>
              <a:t>y</a:t>
            </a:r>
            <a:r>
              <a:rPr sz="2000" spc="5" dirty="0">
                <a:latin typeface="Arial MT"/>
                <a:cs typeface="Arial MT"/>
              </a:rPr>
              <a:t>,</a:t>
            </a:r>
            <a:r>
              <a:rPr sz="2000" spc="-150" dirty="0">
                <a:latin typeface="Arial MT"/>
                <a:cs typeface="Arial MT"/>
              </a:rPr>
              <a:t> </a:t>
            </a:r>
            <a:r>
              <a:rPr sz="2000" spc="15" dirty="0">
                <a:latin typeface="Arial MT"/>
                <a:cs typeface="Arial MT"/>
              </a:rPr>
              <a:t>u</a:t>
            </a:r>
            <a:r>
              <a:rPr sz="2000" spc="45" dirty="0">
                <a:latin typeface="Arial MT"/>
                <a:cs typeface="Arial MT"/>
              </a:rPr>
              <a:t>s</a:t>
            </a:r>
            <a:r>
              <a:rPr sz="2000" spc="15" dirty="0">
                <a:latin typeface="Arial MT"/>
                <a:cs typeface="Arial MT"/>
              </a:rPr>
              <a:t>e</a:t>
            </a:r>
            <a:r>
              <a:rPr sz="2000" spc="-185" dirty="0">
                <a:latin typeface="Arial MT"/>
                <a:cs typeface="Arial MT"/>
              </a:rPr>
              <a:t> </a:t>
            </a:r>
            <a:r>
              <a:rPr sz="2000" spc="35" dirty="0">
                <a:latin typeface="Arial MT"/>
                <a:cs typeface="Arial MT"/>
              </a:rPr>
              <a:t>t</a:t>
            </a:r>
            <a:r>
              <a:rPr sz="2000" spc="15" dirty="0">
                <a:latin typeface="Arial MT"/>
                <a:cs typeface="Arial MT"/>
              </a:rPr>
              <a:t>he</a:t>
            </a:r>
            <a:r>
              <a:rPr sz="2000" spc="-45" dirty="0">
                <a:latin typeface="Arial MT"/>
                <a:cs typeface="Arial MT"/>
              </a:rPr>
              <a:t> </a:t>
            </a:r>
            <a:r>
              <a:rPr sz="2000" b="1" spc="125" dirty="0">
                <a:latin typeface="Arial"/>
                <a:cs typeface="Arial"/>
              </a:rPr>
              <a:t>T</a:t>
            </a:r>
            <a:r>
              <a:rPr sz="2000" b="1" spc="20" dirty="0">
                <a:latin typeface="Arial"/>
                <a:cs typeface="Arial"/>
              </a:rPr>
              <a:t>Q</a:t>
            </a:r>
            <a:r>
              <a:rPr sz="2000" b="1" spc="-185" dirty="0">
                <a:latin typeface="Arial"/>
                <a:cs typeface="Arial"/>
              </a:rPr>
              <a:t> </a:t>
            </a:r>
            <a:r>
              <a:rPr sz="2000" spc="5" dirty="0">
                <a:latin typeface="Arial MT"/>
                <a:cs typeface="Arial MT"/>
              </a:rPr>
              <a:t>in  </a:t>
            </a:r>
            <a:r>
              <a:rPr sz="2000" spc="35" dirty="0">
                <a:latin typeface="Arial MT"/>
                <a:cs typeface="Arial MT"/>
              </a:rPr>
              <a:t>t</a:t>
            </a:r>
            <a:r>
              <a:rPr sz="2000" spc="15" dirty="0">
                <a:latin typeface="Arial MT"/>
                <a:cs typeface="Arial MT"/>
              </a:rPr>
              <a:t>he</a:t>
            </a:r>
            <a:r>
              <a:rPr sz="2000" spc="-110" dirty="0">
                <a:latin typeface="Arial MT"/>
                <a:cs typeface="Arial MT"/>
              </a:rPr>
              <a:t> </a:t>
            </a:r>
            <a:r>
              <a:rPr sz="2000" b="1" spc="10" dirty="0">
                <a:latin typeface="Arial"/>
                <a:cs typeface="Arial"/>
              </a:rPr>
              <a:t>cas</a:t>
            </a:r>
            <a:r>
              <a:rPr sz="2000" b="1" spc="50" dirty="0">
                <a:latin typeface="Arial"/>
                <a:cs typeface="Arial"/>
              </a:rPr>
              <a:t>u</a:t>
            </a:r>
            <a:r>
              <a:rPr sz="2000" b="1" spc="10" dirty="0">
                <a:latin typeface="Arial"/>
                <a:cs typeface="Arial"/>
              </a:rPr>
              <a:t>a</a:t>
            </a:r>
            <a:r>
              <a:rPr sz="2000" b="1" spc="35" dirty="0">
                <a:latin typeface="Arial"/>
                <a:cs typeface="Arial"/>
              </a:rPr>
              <a:t>l</a:t>
            </a:r>
            <a:r>
              <a:rPr sz="2000" b="1" spc="10" dirty="0">
                <a:latin typeface="Arial"/>
                <a:cs typeface="Arial"/>
              </a:rPr>
              <a:t>ty</a:t>
            </a:r>
            <a:r>
              <a:rPr sz="2000" b="1" spc="35" dirty="0">
                <a:latin typeface="Arial"/>
                <a:cs typeface="Arial"/>
              </a:rPr>
              <a:t>’</a:t>
            </a:r>
            <a:r>
              <a:rPr sz="2000" b="1" spc="15" dirty="0">
                <a:latin typeface="Arial"/>
                <a:cs typeface="Arial"/>
              </a:rPr>
              <a:t>s</a:t>
            </a:r>
            <a:r>
              <a:rPr sz="2000" b="1" spc="-185" dirty="0">
                <a:latin typeface="Arial"/>
                <a:cs typeface="Arial"/>
              </a:rPr>
              <a:t> </a:t>
            </a:r>
            <a:r>
              <a:rPr sz="2000" b="1" spc="15" dirty="0">
                <a:latin typeface="Arial"/>
                <a:cs typeface="Arial"/>
              </a:rPr>
              <a:t>J</a:t>
            </a:r>
            <a:r>
              <a:rPr sz="2000" b="1" spc="50" dirty="0">
                <a:latin typeface="Arial"/>
                <a:cs typeface="Arial"/>
              </a:rPr>
              <a:t>F</a:t>
            </a:r>
            <a:r>
              <a:rPr sz="2000" b="1" spc="-25" dirty="0">
                <a:latin typeface="Arial"/>
                <a:cs typeface="Arial"/>
              </a:rPr>
              <a:t>A</a:t>
            </a:r>
            <a:r>
              <a:rPr sz="2000" b="1" spc="15" dirty="0">
                <a:latin typeface="Arial"/>
                <a:cs typeface="Arial"/>
              </a:rPr>
              <a:t>K</a:t>
            </a:r>
            <a:r>
              <a:rPr sz="2000" b="1" spc="-70" dirty="0">
                <a:latin typeface="Arial"/>
                <a:cs typeface="Arial"/>
              </a:rPr>
              <a:t> </a:t>
            </a:r>
            <a:r>
              <a:rPr sz="2000" b="1" spc="5" dirty="0">
                <a:latin typeface="Arial"/>
                <a:cs typeface="Arial"/>
              </a:rPr>
              <a:t>f</a:t>
            </a:r>
            <a:r>
              <a:rPr sz="2000" b="1" spc="35" dirty="0">
                <a:latin typeface="Arial"/>
                <a:cs typeface="Arial"/>
              </a:rPr>
              <a:t>i</a:t>
            </a:r>
            <a:r>
              <a:rPr sz="2000" b="1" spc="40" dirty="0">
                <a:latin typeface="Arial"/>
                <a:cs typeface="Arial"/>
              </a:rPr>
              <a:t>r</a:t>
            </a:r>
            <a:r>
              <a:rPr sz="2000" b="1" spc="10" dirty="0">
                <a:latin typeface="Arial"/>
                <a:cs typeface="Arial"/>
              </a:rPr>
              <a:t>st</a:t>
            </a:r>
            <a:endParaRPr sz="2000">
              <a:latin typeface="Arial"/>
              <a:cs typeface="Arial"/>
            </a:endParaRPr>
          </a:p>
          <a:p>
            <a:pPr marL="12700">
              <a:lnSpc>
                <a:spcPct val="100000"/>
              </a:lnSpc>
              <a:spcBef>
                <a:spcPts val="985"/>
              </a:spcBef>
            </a:pPr>
            <a:r>
              <a:rPr sz="2000" spc="20" dirty="0">
                <a:latin typeface="Arial MT"/>
                <a:cs typeface="Arial MT"/>
              </a:rPr>
              <a:t>If</a:t>
            </a:r>
            <a:r>
              <a:rPr sz="2000" spc="-70" dirty="0">
                <a:latin typeface="Arial MT"/>
                <a:cs typeface="Arial MT"/>
              </a:rPr>
              <a:t> </a:t>
            </a:r>
            <a:r>
              <a:rPr sz="2000" spc="20" dirty="0">
                <a:latin typeface="Arial MT"/>
                <a:cs typeface="Arial MT"/>
              </a:rPr>
              <a:t>the</a:t>
            </a:r>
            <a:r>
              <a:rPr sz="2000" spc="-110" dirty="0">
                <a:latin typeface="Arial MT"/>
                <a:cs typeface="Arial MT"/>
              </a:rPr>
              <a:t> </a:t>
            </a:r>
            <a:r>
              <a:rPr sz="2000" spc="20" dirty="0">
                <a:latin typeface="Arial MT"/>
                <a:cs typeface="Arial MT"/>
              </a:rPr>
              <a:t>casualty</a:t>
            </a:r>
            <a:r>
              <a:rPr sz="2000" spc="-145" dirty="0">
                <a:latin typeface="Arial MT"/>
                <a:cs typeface="Arial MT"/>
              </a:rPr>
              <a:t> </a:t>
            </a:r>
            <a:r>
              <a:rPr sz="2000" spc="10" dirty="0">
                <a:latin typeface="Arial MT"/>
                <a:cs typeface="Arial MT"/>
              </a:rPr>
              <a:t>is</a:t>
            </a:r>
            <a:r>
              <a:rPr sz="2000" spc="-70" dirty="0">
                <a:latin typeface="Arial MT"/>
                <a:cs typeface="Arial MT"/>
              </a:rPr>
              <a:t> </a:t>
            </a:r>
            <a:r>
              <a:rPr sz="2000" b="1" spc="25" dirty="0">
                <a:latin typeface="Arial"/>
                <a:cs typeface="Arial"/>
              </a:rPr>
              <a:t>missing</a:t>
            </a:r>
            <a:r>
              <a:rPr sz="2000" b="1" spc="-140" dirty="0">
                <a:latin typeface="Arial"/>
                <a:cs typeface="Arial"/>
              </a:rPr>
              <a:t> </a:t>
            </a:r>
            <a:r>
              <a:rPr sz="2000" spc="15" dirty="0">
                <a:latin typeface="Arial MT"/>
                <a:cs typeface="Arial MT"/>
              </a:rPr>
              <a:t>their</a:t>
            </a:r>
            <a:r>
              <a:rPr sz="2000" spc="-185" dirty="0">
                <a:latin typeface="Arial MT"/>
                <a:cs typeface="Arial MT"/>
              </a:rPr>
              <a:t> </a:t>
            </a:r>
            <a:r>
              <a:rPr sz="2000" b="1" spc="50" dirty="0">
                <a:latin typeface="Arial"/>
                <a:cs typeface="Arial"/>
              </a:rPr>
              <a:t>TQ</a:t>
            </a:r>
            <a:r>
              <a:rPr sz="2000" spc="50" dirty="0">
                <a:latin typeface="Arial MT"/>
                <a:cs typeface="Arial MT"/>
              </a:rPr>
              <a:t>,</a:t>
            </a:r>
            <a:r>
              <a:rPr sz="2000" spc="-150" dirty="0">
                <a:latin typeface="Arial MT"/>
                <a:cs typeface="Arial MT"/>
              </a:rPr>
              <a:t> </a:t>
            </a:r>
            <a:r>
              <a:rPr sz="2000" spc="15" dirty="0">
                <a:latin typeface="Arial MT"/>
                <a:cs typeface="Arial MT"/>
              </a:rPr>
              <a:t>then</a:t>
            </a:r>
            <a:endParaRPr sz="2000">
              <a:latin typeface="Arial MT"/>
              <a:cs typeface="Arial MT"/>
            </a:endParaRPr>
          </a:p>
          <a:p>
            <a:pPr marL="12700">
              <a:lnSpc>
                <a:spcPct val="100000"/>
              </a:lnSpc>
              <a:spcBef>
                <a:spcPts val="5"/>
              </a:spcBef>
            </a:pPr>
            <a:r>
              <a:rPr sz="2000" spc="15" dirty="0">
                <a:latin typeface="Arial MT"/>
                <a:cs typeface="Arial MT"/>
              </a:rPr>
              <a:t>u</a:t>
            </a:r>
            <a:r>
              <a:rPr sz="2000" spc="45" dirty="0">
                <a:latin typeface="Arial MT"/>
                <a:cs typeface="Arial MT"/>
              </a:rPr>
              <a:t>s</a:t>
            </a:r>
            <a:r>
              <a:rPr sz="2000" spc="15" dirty="0">
                <a:latin typeface="Arial MT"/>
                <a:cs typeface="Arial MT"/>
              </a:rPr>
              <a:t>e</a:t>
            </a:r>
            <a:r>
              <a:rPr sz="2000" spc="-110" dirty="0">
                <a:latin typeface="Arial MT"/>
                <a:cs typeface="Arial MT"/>
              </a:rPr>
              <a:t> </a:t>
            </a:r>
            <a:r>
              <a:rPr sz="2000" spc="35" dirty="0">
                <a:latin typeface="Arial MT"/>
                <a:cs typeface="Arial MT"/>
              </a:rPr>
              <a:t>t</a:t>
            </a:r>
            <a:r>
              <a:rPr sz="2000" spc="15" dirty="0">
                <a:latin typeface="Arial MT"/>
                <a:cs typeface="Arial MT"/>
              </a:rPr>
              <a:t>he</a:t>
            </a:r>
            <a:r>
              <a:rPr sz="2000" spc="-35" dirty="0">
                <a:latin typeface="Arial MT"/>
                <a:cs typeface="Arial MT"/>
              </a:rPr>
              <a:t> </a:t>
            </a:r>
            <a:r>
              <a:rPr sz="2000" b="1" spc="50" dirty="0">
                <a:latin typeface="Arial"/>
                <a:cs typeface="Arial"/>
              </a:rPr>
              <a:t>n</a:t>
            </a:r>
            <a:r>
              <a:rPr sz="2000" b="1" spc="10" dirty="0">
                <a:latin typeface="Arial"/>
                <a:cs typeface="Arial"/>
              </a:rPr>
              <a:t>ext</a:t>
            </a:r>
            <a:r>
              <a:rPr sz="2000" b="1" spc="-110" dirty="0">
                <a:latin typeface="Arial"/>
                <a:cs typeface="Arial"/>
              </a:rPr>
              <a:t> </a:t>
            </a:r>
            <a:r>
              <a:rPr sz="2000" b="1" spc="15" dirty="0">
                <a:latin typeface="Arial"/>
                <a:cs typeface="Arial"/>
              </a:rPr>
              <a:t>av</a:t>
            </a:r>
            <a:r>
              <a:rPr sz="2000" b="1" spc="5" dirty="0">
                <a:latin typeface="Arial"/>
                <a:cs typeface="Arial"/>
              </a:rPr>
              <a:t>a</a:t>
            </a:r>
            <a:r>
              <a:rPr sz="2000" b="1" spc="35" dirty="0">
                <a:latin typeface="Arial"/>
                <a:cs typeface="Arial"/>
              </a:rPr>
              <a:t>il</a:t>
            </a:r>
            <a:r>
              <a:rPr sz="2000" b="1" spc="15" dirty="0">
                <a:latin typeface="Arial"/>
                <a:cs typeface="Arial"/>
              </a:rPr>
              <a:t>a</a:t>
            </a:r>
            <a:r>
              <a:rPr sz="2000" b="1" spc="45" dirty="0">
                <a:latin typeface="Arial"/>
                <a:cs typeface="Arial"/>
              </a:rPr>
              <a:t>b</a:t>
            </a:r>
            <a:r>
              <a:rPr sz="2000" b="1" spc="-35" dirty="0">
                <a:latin typeface="Arial"/>
                <a:cs typeface="Arial"/>
              </a:rPr>
              <a:t>l</a:t>
            </a:r>
            <a:r>
              <a:rPr sz="2000" b="1" spc="15" dirty="0">
                <a:latin typeface="Arial"/>
                <a:cs typeface="Arial"/>
              </a:rPr>
              <a:t>e</a:t>
            </a:r>
            <a:r>
              <a:rPr sz="2000" b="1" spc="-175" dirty="0">
                <a:latin typeface="Arial"/>
                <a:cs typeface="Arial"/>
              </a:rPr>
              <a:t> </a:t>
            </a:r>
            <a:r>
              <a:rPr sz="2000" b="1" spc="45" dirty="0">
                <a:latin typeface="Arial"/>
                <a:cs typeface="Arial"/>
              </a:rPr>
              <a:t>op</a:t>
            </a:r>
            <a:r>
              <a:rPr sz="2000" b="1" spc="5" dirty="0">
                <a:latin typeface="Arial"/>
                <a:cs typeface="Arial"/>
              </a:rPr>
              <a:t>t</a:t>
            </a:r>
            <a:r>
              <a:rPr sz="2000" b="1" spc="40" dirty="0">
                <a:latin typeface="Arial"/>
                <a:cs typeface="Arial"/>
              </a:rPr>
              <a:t>io</a:t>
            </a:r>
            <a:r>
              <a:rPr sz="2000" b="1" spc="15" dirty="0">
                <a:latin typeface="Arial"/>
                <a:cs typeface="Arial"/>
              </a:rPr>
              <a:t>n</a:t>
            </a:r>
            <a:endParaRPr sz="2000">
              <a:latin typeface="Arial"/>
              <a:cs typeface="Arial"/>
            </a:endParaRPr>
          </a:p>
          <a:p>
            <a:pPr marL="12700" marR="5080">
              <a:lnSpc>
                <a:spcPct val="100000"/>
              </a:lnSpc>
              <a:spcBef>
                <a:spcPts val="980"/>
              </a:spcBef>
            </a:pPr>
            <a:r>
              <a:rPr sz="2000" spc="15" dirty="0">
                <a:latin typeface="Arial MT"/>
                <a:cs typeface="Arial MT"/>
              </a:rPr>
              <a:t>As a </a:t>
            </a:r>
            <a:r>
              <a:rPr sz="2000" spc="-15" dirty="0">
                <a:latin typeface="Arial MT"/>
                <a:cs typeface="Arial MT"/>
              </a:rPr>
              <a:t>CPP, </a:t>
            </a:r>
            <a:r>
              <a:rPr sz="2000" spc="15" dirty="0">
                <a:latin typeface="Arial MT"/>
                <a:cs typeface="Arial MT"/>
              </a:rPr>
              <a:t>you’re </a:t>
            </a:r>
            <a:r>
              <a:rPr sz="2000" spc="5" dirty="0">
                <a:latin typeface="Arial MT"/>
                <a:cs typeface="Arial MT"/>
              </a:rPr>
              <a:t>expected </a:t>
            </a:r>
            <a:r>
              <a:rPr sz="2000" spc="25" dirty="0">
                <a:latin typeface="Arial MT"/>
                <a:cs typeface="Arial MT"/>
              </a:rPr>
              <a:t>to </a:t>
            </a:r>
            <a:r>
              <a:rPr sz="2000" dirty="0">
                <a:latin typeface="Arial MT"/>
                <a:cs typeface="Arial MT"/>
              </a:rPr>
              <a:t>have </a:t>
            </a:r>
            <a:r>
              <a:rPr sz="2000" spc="5" dirty="0">
                <a:latin typeface="Arial MT"/>
                <a:cs typeface="Arial MT"/>
              </a:rPr>
              <a:t> immediate</a:t>
            </a:r>
            <a:r>
              <a:rPr sz="2000" spc="-110" dirty="0">
                <a:latin typeface="Arial MT"/>
                <a:cs typeface="Arial MT"/>
              </a:rPr>
              <a:t> </a:t>
            </a:r>
            <a:r>
              <a:rPr sz="2000" spc="30" dirty="0">
                <a:latin typeface="Arial MT"/>
                <a:cs typeface="Arial MT"/>
              </a:rPr>
              <a:t>access</a:t>
            </a:r>
            <a:r>
              <a:rPr sz="2000" spc="-145" dirty="0">
                <a:latin typeface="Arial MT"/>
                <a:cs typeface="Arial MT"/>
              </a:rPr>
              <a:t> </a:t>
            </a:r>
            <a:r>
              <a:rPr sz="2000" spc="25" dirty="0">
                <a:latin typeface="Arial MT"/>
                <a:cs typeface="Arial MT"/>
              </a:rPr>
              <a:t>to</a:t>
            </a:r>
            <a:r>
              <a:rPr sz="2000" spc="-110" dirty="0">
                <a:latin typeface="Arial MT"/>
                <a:cs typeface="Arial MT"/>
              </a:rPr>
              <a:t> </a:t>
            </a:r>
            <a:r>
              <a:rPr sz="2000" spc="10" dirty="0">
                <a:latin typeface="Arial MT"/>
                <a:cs typeface="Arial MT"/>
              </a:rPr>
              <a:t>medical</a:t>
            </a:r>
            <a:r>
              <a:rPr sz="2000" spc="-110" dirty="0">
                <a:latin typeface="Arial MT"/>
                <a:cs typeface="Arial MT"/>
              </a:rPr>
              <a:t> </a:t>
            </a:r>
            <a:r>
              <a:rPr sz="2000" spc="5" dirty="0">
                <a:latin typeface="Arial MT"/>
                <a:cs typeface="Arial MT"/>
              </a:rPr>
              <a:t>equipment</a:t>
            </a:r>
            <a:endParaRPr sz="2000">
              <a:latin typeface="Arial MT"/>
              <a:cs typeface="Arial MT"/>
            </a:endParaRPr>
          </a:p>
        </p:txBody>
      </p:sp>
      <p:sp>
        <p:nvSpPr>
          <p:cNvPr id="7" name="object 7"/>
          <p:cNvSpPr/>
          <p:nvPr/>
        </p:nvSpPr>
        <p:spPr>
          <a:xfrm>
            <a:off x="1033462" y="4853051"/>
            <a:ext cx="0" cy="525145"/>
          </a:xfrm>
          <a:custGeom>
            <a:avLst/>
            <a:gdLst/>
            <a:ahLst/>
            <a:cxnLst/>
            <a:rect l="l" t="t" r="r" b="b"/>
            <a:pathLst>
              <a:path h="525145">
                <a:moveTo>
                  <a:pt x="0" y="525018"/>
                </a:moveTo>
                <a:lnTo>
                  <a:pt x="0" y="0"/>
                </a:lnTo>
              </a:path>
            </a:pathLst>
          </a:custGeom>
          <a:ln w="101600">
            <a:solidFill>
              <a:srgbClr val="CD9146"/>
            </a:solidFill>
          </a:ln>
        </p:spPr>
        <p:txBody>
          <a:bodyPr wrap="square" lIns="0" tIns="0" rIns="0" bIns="0" rtlCol="0"/>
          <a:lstStyle/>
          <a:p>
            <a:endParaRPr/>
          </a:p>
        </p:txBody>
      </p:sp>
      <p:sp>
        <p:nvSpPr>
          <p:cNvPr id="8" name="object 8"/>
          <p:cNvSpPr txBox="1"/>
          <p:nvPr/>
        </p:nvSpPr>
        <p:spPr>
          <a:xfrm>
            <a:off x="6615683" y="5203190"/>
            <a:ext cx="3639820" cy="906780"/>
          </a:xfrm>
          <a:prstGeom prst="rect">
            <a:avLst/>
          </a:prstGeom>
        </p:spPr>
        <p:txBody>
          <a:bodyPr vert="horz" wrap="square" lIns="0" tIns="13335" rIns="0" bIns="0" rtlCol="0">
            <a:spAutoFit/>
          </a:bodyPr>
          <a:lstStyle/>
          <a:p>
            <a:pPr marL="12700">
              <a:lnSpc>
                <a:spcPts val="4185"/>
              </a:lnSpc>
              <a:spcBef>
                <a:spcPts val="105"/>
              </a:spcBef>
            </a:pPr>
            <a:r>
              <a:rPr sz="3600" b="1" spc="-15" dirty="0">
                <a:solidFill>
                  <a:srgbClr val="BB8542"/>
                </a:solidFill>
                <a:latin typeface="Arial"/>
                <a:cs typeface="Arial"/>
              </a:rPr>
              <a:t>INDIVIDUAL</a:t>
            </a:r>
            <a:endParaRPr sz="3600">
              <a:latin typeface="Arial"/>
              <a:cs typeface="Arial"/>
            </a:endParaRPr>
          </a:p>
          <a:p>
            <a:pPr marL="12700">
              <a:lnSpc>
                <a:spcPts val="2745"/>
              </a:lnSpc>
            </a:pPr>
            <a:r>
              <a:rPr sz="2400" b="1" spc="-65" dirty="0">
                <a:latin typeface="Arial"/>
                <a:cs typeface="Arial"/>
              </a:rPr>
              <a:t>J</a:t>
            </a:r>
            <a:r>
              <a:rPr sz="2400" b="1" spc="-45" dirty="0">
                <a:latin typeface="Arial"/>
                <a:cs typeface="Arial"/>
              </a:rPr>
              <a:t>o</a:t>
            </a:r>
            <a:r>
              <a:rPr sz="2400" b="1" spc="75" dirty="0">
                <a:latin typeface="Arial"/>
                <a:cs typeface="Arial"/>
              </a:rPr>
              <a:t>i</a:t>
            </a:r>
            <a:r>
              <a:rPr sz="2400" b="1" spc="-45" dirty="0">
                <a:latin typeface="Arial"/>
                <a:cs typeface="Arial"/>
              </a:rPr>
              <a:t>n</a:t>
            </a:r>
            <a:r>
              <a:rPr sz="2400" b="1" dirty="0">
                <a:latin typeface="Arial"/>
                <a:cs typeface="Arial"/>
              </a:rPr>
              <a:t>t</a:t>
            </a:r>
            <a:r>
              <a:rPr sz="2400" b="1" spc="20" dirty="0">
                <a:latin typeface="Arial"/>
                <a:cs typeface="Arial"/>
              </a:rPr>
              <a:t> </a:t>
            </a:r>
            <a:r>
              <a:rPr sz="2400" b="1" spc="30" dirty="0">
                <a:latin typeface="Arial"/>
                <a:cs typeface="Arial"/>
              </a:rPr>
              <a:t>F</a:t>
            </a:r>
            <a:r>
              <a:rPr sz="2400" b="1" spc="75" dirty="0">
                <a:latin typeface="Arial"/>
                <a:cs typeface="Arial"/>
              </a:rPr>
              <a:t>i</a:t>
            </a:r>
            <a:r>
              <a:rPr sz="2400" b="1" spc="35" dirty="0">
                <a:latin typeface="Arial"/>
                <a:cs typeface="Arial"/>
              </a:rPr>
              <a:t>r</a:t>
            </a:r>
            <a:r>
              <a:rPr sz="2400" b="1" spc="5" dirty="0">
                <a:latin typeface="Arial"/>
                <a:cs typeface="Arial"/>
              </a:rPr>
              <a:t>s</a:t>
            </a:r>
            <a:r>
              <a:rPr sz="2400" b="1" dirty="0">
                <a:latin typeface="Arial"/>
                <a:cs typeface="Arial"/>
              </a:rPr>
              <a:t>t</a:t>
            </a:r>
            <a:r>
              <a:rPr sz="2400" b="1" spc="-200" dirty="0">
                <a:latin typeface="Arial"/>
                <a:cs typeface="Arial"/>
              </a:rPr>
              <a:t> </a:t>
            </a:r>
            <a:r>
              <a:rPr sz="2400" b="1" spc="-10" dirty="0">
                <a:latin typeface="Arial"/>
                <a:cs typeface="Arial"/>
              </a:rPr>
              <a:t>A</a:t>
            </a:r>
            <a:r>
              <a:rPr sz="2400" b="1" spc="75" dirty="0">
                <a:latin typeface="Arial"/>
                <a:cs typeface="Arial"/>
              </a:rPr>
              <a:t>i</a:t>
            </a:r>
            <a:r>
              <a:rPr sz="2400" b="1" dirty="0">
                <a:latin typeface="Arial"/>
                <a:cs typeface="Arial"/>
              </a:rPr>
              <a:t>d</a:t>
            </a:r>
            <a:r>
              <a:rPr sz="2400" b="1" spc="-45" dirty="0">
                <a:latin typeface="Arial"/>
                <a:cs typeface="Arial"/>
              </a:rPr>
              <a:t> </a:t>
            </a:r>
            <a:r>
              <a:rPr sz="2400" b="1" dirty="0">
                <a:latin typeface="Arial"/>
                <a:cs typeface="Arial"/>
              </a:rPr>
              <a:t>K</a:t>
            </a:r>
            <a:r>
              <a:rPr sz="2400" b="1" spc="75" dirty="0">
                <a:latin typeface="Arial"/>
                <a:cs typeface="Arial"/>
              </a:rPr>
              <a:t>i</a:t>
            </a:r>
            <a:r>
              <a:rPr sz="2400" b="1" dirty="0">
                <a:latin typeface="Arial"/>
                <a:cs typeface="Arial"/>
              </a:rPr>
              <a:t>t</a:t>
            </a:r>
            <a:r>
              <a:rPr sz="2400" b="1" spc="-125" dirty="0">
                <a:latin typeface="Arial"/>
                <a:cs typeface="Arial"/>
              </a:rPr>
              <a:t> </a:t>
            </a:r>
            <a:r>
              <a:rPr sz="2400" b="1" spc="20" dirty="0">
                <a:latin typeface="Arial"/>
                <a:cs typeface="Arial"/>
              </a:rPr>
              <a:t>(</a:t>
            </a:r>
            <a:r>
              <a:rPr sz="2400" b="1" spc="-65" dirty="0">
                <a:latin typeface="Arial"/>
                <a:cs typeface="Arial"/>
              </a:rPr>
              <a:t>J</a:t>
            </a:r>
            <a:r>
              <a:rPr sz="2400" b="1" spc="25" dirty="0">
                <a:latin typeface="Arial"/>
                <a:cs typeface="Arial"/>
              </a:rPr>
              <a:t>F</a:t>
            </a:r>
            <a:r>
              <a:rPr sz="2400" b="1" spc="-10" dirty="0">
                <a:latin typeface="Arial"/>
                <a:cs typeface="Arial"/>
              </a:rPr>
              <a:t>AK</a:t>
            </a:r>
            <a:r>
              <a:rPr sz="2400" b="1" dirty="0">
                <a:latin typeface="Arial"/>
                <a:cs typeface="Arial"/>
              </a:rPr>
              <a:t>)</a:t>
            </a:r>
            <a:endParaRPr sz="2400">
              <a:latin typeface="Arial"/>
              <a:cs typeface="Arial"/>
            </a:endParaRPr>
          </a:p>
        </p:txBody>
      </p:sp>
      <p:pic>
        <p:nvPicPr>
          <p:cNvPr id="9" name="object 9"/>
          <p:cNvPicPr/>
          <p:nvPr/>
        </p:nvPicPr>
        <p:blipFill>
          <a:blip r:embed="rId4" cstate="print"/>
          <a:stretch>
            <a:fillRect/>
          </a:stretch>
        </p:blipFill>
        <p:spPr>
          <a:xfrm>
            <a:off x="6534150" y="2962275"/>
            <a:ext cx="4838700" cy="2047875"/>
          </a:xfrm>
          <a:prstGeom prst="rect">
            <a:avLst/>
          </a:prstGeom>
        </p:spPr>
      </p:pic>
      <p:pic>
        <p:nvPicPr>
          <p:cNvPr id="10" name="object 10"/>
          <p:cNvPicPr/>
          <p:nvPr/>
        </p:nvPicPr>
        <p:blipFill>
          <a:blip r:embed="rId5" cstate="print"/>
          <a:stretch>
            <a:fillRect/>
          </a:stretch>
        </p:blipFill>
        <p:spPr>
          <a:xfrm>
            <a:off x="6534150" y="1752600"/>
            <a:ext cx="2400300" cy="1133475"/>
          </a:xfrm>
          <a:prstGeom prst="rect">
            <a:avLst/>
          </a:prstGeom>
        </p:spPr>
      </p:pic>
      <p:sp>
        <p:nvSpPr>
          <p:cNvPr id="11" name="object 11"/>
          <p:cNvSpPr/>
          <p:nvPr/>
        </p:nvSpPr>
        <p:spPr>
          <a:xfrm>
            <a:off x="1033462" y="5586476"/>
            <a:ext cx="0" cy="567690"/>
          </a:xfrm>
          <a:custGeom>
            <a:avLst/>
            <a:gdLst/>
            <a:ahLst/>
            <a:cxnLst/>
            <a:rect l="l" t="t" r="r" b="b"/>
            <a:pathLst>
              <a:path h="567689">
                <a:moveTo>
                  <a:pt x="0" y="567245"/>
                </a:moveTo>
                <a:lnTo>
                  <a:pt x="0" y="0"/>
                </a:lnTo>
              </a:path>
            </a:pathLst>
          </a:custGeom>
          <a:ln w="101600">
            <a:solidFill>
              <a:srgbClr val="CD9146"/>
            </a:solidFill>
          </a:ln>
        </p:spPr>
        <p:txBody>
          <a:bodyPr wrap="square" lIns="0" tIns="0" rIns="0" bIns="0" rtlCol="0"/>
          <a:lstStyle/>
          <a:p>
            <a:endParaRPr/>
          </a:p>
        </p:txBody>
      </p:sp>
      <p:sp>
        <p:nvSpPr>
          <p:cNvPr id="12" name="object 12"/>
          <p:cNvSpPr/>
          <p:nvPr/>
        </p:nvSpPr>
        <p:spPr>
          <a:xfrm>
            <a:off x="1033462" y="4129151"/>
            <a:ext cx="0" cy="525145"/>
          </a:xfrm>
          <a:custGeom>
            <a:avLst/>
            <a:gdLst/>
            <a:ahLst/>
            <a:cxnLst/>
            <a:rect l="l" t="t" r="r" b="b"/>
            <a:pathLst>
              <a:path h="525145">
                <a:moveTo>
                  <a:pt x="0" y="525018"/>
                </a:moveTo>
                <a:lnTo>
                  <a:pt x="0" y="0"/>
                </a:lnTo>
              </a:path>
            </a:pathLst>
          </a:custGeom>
          <a:ln w="101600">
            <a:solidFill>
              <a:srgbClr val="CD9146"/>
            </a:solidFill>
          </a:ln>
        </p:spPr>
        <p:txBody>
          <a:bodyPr wrap="square" lIns="0" tIns="0" rIns="0" bIns="0" rtlCol="0"/>
          <a:lstStyle/>
          <a:p>
            <a:endParaRPr/>
          </a:p>
        </p:txBody>
      </p:sp>
      <p:sp>
        <p:nvSpPr>
          <p:cNvPr id="13" name="object 13"/>
          <p:cNvSpPr/>
          <p:nvPr/>
        </p:nvSpPr>
        <p:spPr>
          <a:xfrm>
            <a:off x="1033462" y="2586101"/>
            <a:ext cx="0" cy="525145"/>
          </a:xfrm>
          <a:custGeom>
            <a:avLst/>
            <a:gdLst/>
            <a:ahLst/>
            <a:cxnLst/>
            <a:rect l="l" t="t" r="r" b="b"/>
            <a:pathLst>
              <a:path h="525144">
                <a:moveTo>
                  <a:pt x="0" y="525018"/>
                </a:moveTo>
                <a:lnTo>
                  <a:pt x="0" y="0"/>
                </a:lnTo>
              </a:path>
            </a:pathLst>
          </a:custGeom>
          <a:ln w="101600">
            <a:solidFill>
              <a:srgbClr val="CD9146"/>
            </a:solidFill>
          </a:ln>
        </p:spPr>
        <p:txBody>
          <a:bodyPr wrap="square" lIns="0" tIns="0" rIns="0" bIns="0" rtlCol="0"/>
          <a:lstStyle/>
          <a:p>
            <a:endParaRPr/>
          </a:p>
        </p:txBody>
      </p:sp>
      <p:sp>
        <p:nvSpPr>
          <p:cNvPr id="14" name="object 14"/>
          <p:cNvSpPr txBox="1"/>
          <p:nvPr/>
        </p:nvSpPr>
        <p:spPr>
          <a:xfrm>
            <a:off x="9537445" y="6593484"/>
            <a:ext cx="2023745" cy="175260"/>
          </a:xfrm>
          <a:prstGeom prst="rect">
            <a:avLst/>
          </a:prstGeom>
        </p:spPr>
        <p:txBody>
          <a:bodyPr vert="horz" wrap="square" lIns="0" tIns="0" rIns="0" bIns="0" rtlCol="0">
            <a:spAutoFit/>
          </a:bodyPr>
          <a:lstStyle/>
          <a:p>
            <a:pPr marL="12700">
              <a:lnSpc>
                <a:spcPct val="100000"/>
              </a:lnSpc>
            </a:pPr>
            <a:r>
              <a:rPr sz="1050" dirty="0">
                <a:solidFill>
                  <a:srgbClr val="CD9146"/>
                </a:solidFill>
                <a:latin typeface="Arial MT"/>
                <a:cs typeface="Arial MT"/>
              </a:rPr>
              <a:t>#TCCC-CPP-PPT-03</a:t>
            </a:r>
            <a:r>
              <a:rPr sz="1050" spc="210" dirty="0">
                <a:solidFill>
                  <a:srgbClr val="CD9146"/>
                </a:solidFill>
                <a:latin typeface="Arial MT"/>
                <a:cs typeface="Arial MT"/>
              </a:rPr>
              <a:t> </a:t>
            </a:r>
            <a:r>
              <a:rPr sz="1050" spc="5" dirty="0">
                <a:solidFill>
                  <a:srgbClr val="CD9146"/>
                </a:solidFill>
                <a:latin typeface="Arial MT"/>
                <a:cs typeface="Arial MT"/>
              </a:rPr>
              <a:t>08 </a:t>
            </a:r>
            <a:r>
              <a:rPr sz="1050" spc="-40" dirty="0">
                <a:solidFill>
                  <a:srgbClr val="CD9146"/>
                </a:solidFill>
                <a:latin typeface="Arial MT"/>
                <a:cs typeface="Arial MT"/>
              </a:rPr>
              <a:t>AUG</a:t>
            </a:r>
            <a:r>
              <a:rPr sz="1050" spc="65" dirty="0">
                <a:solidFill>
                  <a:srgbClr val="CD9146"/>
                </a:solidFill>
                <a:latin typeface="Arial MT"/>
                <a:cs typeface="Arial MT"/>
              </a:rPr>
              <a:t> </a:t>
            </a:r>
            <a:r>
              <a:rPr sz="1050" spc="5" dirty="0">
                <a:solidFill>
                  <a:srgbClr val="CD9146"/>
                </a:solidFill>
                <a:latin typeface="Arial MT"/>
                <a:cs typeface="Arial MT"/>
              </a:rPr>
              <a:t>23</a:t>
            </a:r>
            <a:endParaRPr sz="1050">
              <a:latin typeface="Arial MT"/>
              <a:cs typeface="Arial MT"/>
            </a:endParaRPr>
          </a:p>
        </p:txBody>
      </p:sp>
      <p:sp>
        <p:nvSpPr>
          <p:cNvPr id="15" name="object 15"/>
          <p:cNvSpPr txBox="1">
            <a:spLocks noGrp="1"/>
          </p:cNvSpPr>
          <p:nvPr>
            <p:ph type="sldNum" sz="quarter" idx="7"/>
          </p:nvPr>
        </p:nvSpPr>
        <p:spPr>
          <a:prstGeom prst="rect">
            <a:avLst/>
          </a:prstGeom>
        </p:spPr>
        <p:txBody>
          <a:bodyPr vert="horz" wrap="square" lIns="0" tIns="0" rIns="0" bIns="0" rtlCol="0">
            <a:spAutoFit/>
          </a:bodyPr>
          <a:lstStyle/>
          <a:p>
            <a:pPr marL="2125345">
              <a:lnSpc>
                <a:spcPts val="1430"/>
              </a:lnSpc>
            </a:pPr>
            <a:fld id="{81D60167-4931-47E6-BA6A-407CBD079E47}" type="slidenum">
              <a:rPr dirty="0">
                <a:solidFill>
                  <a:srgbClr val="000000"/>
                </a:solidFill>
              </a:rPr>
              <a:t>19</a:t>
            </a:fld>
            <a:endParaRPr dirty="0">
              <a:solidFill>
                <a:srgbClr val="000000"/>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4073525" y="299338"/>
            <a:ext cx="4060825" cy="335280"/>
          </a:xfrm>
          <a:prstGeom prst="rect">
            <a:avLst/>
          </a:prstGeom>
        </p:spPr>
        <p:txBody>
          <a:bodyPr vert="horz" wrap="square" lIns="0" tIns="16510" rIns="0" bIns="0" rtlCol="0">
            <a:spAutoFit/>
          </a:bodyPr>
          <a:lstStyle/>
          <a:p>
            <a:pPr marL="12700">
              <a:lnSpc>
                <a:spcPct val="100000"/>
              </a:lnSpc>
              <a:spcBef>
                <a:spcPts val="130"/>
              </a:spcBef>
            </a:pPr>
            <a:r>
              <a:rPr sz="2000" b="1" spc="-90" dirty="0">
                <a:solidFill>
                  <a:srgbClr val="756F6F"/>
                </a:solidFill>
                <a:latin typeface="Arial"/>
                <a:cs typeface="Arial"/>
              </a:rPr>
              <a:t>M</a:t>
            </a:r>
            <a:r>
              <a:rPr sz="2000" b="1" spc="45" dirty="0">
                <a:solidFill>
                  <a:srgbClr val="756F6F"/>
                </a:solidFill>
                <a:latin typeface="Arial"/>
                <a:cs typeface="Arial"/>
              </a:rPr>
              <a:t>odu</a:t>
            </a:r>
            <a:r>
              <a:rPr sz="2000" b="1" spc="35" dirty="0">
                <a:solidFill>
                  <a:srgbClr val="756F6F"/>
                </a:solidFill>
                <a:latin typeface="Arial"/>
                <a:cs typeface="Arial"/>
              </a:rPr>
              <a:t>l</a:t>
            </a:r>
            <a:r>
              <a:rPr sz="2000" b="1" spc="15" dirty="0">
                <a:solidFill>
                  <a:srgbClr val="756F6F"/>
                </a:solidFill>
                <a:latin typeface="Arial"/>
                <a:cs typeface="Arial"/>
              </a:rPr>
              <a:t>e</a:t>
            </a:r>
            <a:r>
              <a:rPr sz="2000" b="1" spc="-110" dirty="0">
                <a:solidFill>
                  <a:srgbClr val="756F6F"/>
                </a:solidFill>
                <a:latin typeface="Arial"/>
                <a:cs typeface="Arial"/>
              </a:rPr>
              <a:t> </a:t>
            </a:r>
            <a:r>
              <a:rPr sz="2000" b="1" spc="10" dirty="0">
                <a:solidFill>
                  <a:srgbClr val="756F6F"/>
                </a:solidFill>
                <a:latin typeface="Arial"/>
                <a:cs typeface="Arial"/>
              </a:rPr>
              <a:t>3:</a:t>
            </a:r>
            <a:r>
              <a:rPr sz="2000" b="1" spc="-40" dirty="0">
                <a:solidFill>
                  <a:srgbClr val="756F6F"/>
                </a:solidFill>
                <a:latin typeface="Arial"/>
                <a:cs typeface="Arial"/>
              </a:rPr>
              <a:t> </a:t>
            </a:r>
            <a:r>
              <a:rPr sz="2000" b="1" spc="50" dirty="0">
                <a:solidFill>
                  <a:srgbClr val="756F6F"/>
                </a:solidFill>
                <a:latin typeface="Arial"/>
                <a:cs typeface="Arial"/>
              </a:rPr>
              <a:t>C</a:t>
            </a:r>
            <a:r>
              <a:rPr sz="2000" b="1" spc="15" dirty="0">
                <a:solidFill>
                  <a:srgbClr val="756F6F"/>
                </a:solidFill>
                <a:latin typeface="Arial"/>
                <a:cs typeface="Arial"/>
              </a:rPr>
              <a:t>a</a:t>
            </a:r>
            <a:r>
              <a:rPr sz="2000" b="1" spc="40" dirty="0">
                <a:solidFill>
                  <a:srgbClr val="756F6F"/>
                </a:solidFill>
                <a:latin typeface="Arial"/>
                <a:cs typeface="Arial"/>
              </a:rPr>
              <a:t>r</a:t>
            </a:r>
            <a:r>
              <a:rPr sz="2000" b="1" spc="15" dirty="0">
                <a:solidFill>
                  <a:srgbClr val="756F6F"/>
                </a:solidFill>
                <a:latin typeface="Arial"/>
                <a:cs typeface="Arial"/>
              </a:rPr>
              <a:t>e</a:t>
            </a:r>
            <a:r>
              <a:rPr sz="2000" b="1" spc="-185" dirty="0">
                <a:solidFill>
                  <a:srgbClr val="756F6F"/>
                </a:solidFill>
                <a:latin typeface="Arial"/>
                <a:cs typeface="Arial"/>
              </a:rPr>
              <a:t> </a:t>
            </a:r>
            <a:r>
              <a:rPr sz="2000" b="1" spc="50" dirty="0">
                <a:solidFill>
                  <a:srgbClr val="756F6F"/>
                </a:solidFill>
                <a:latin typeface="Arial"/>
                <a:cs typeface="Arial"/>
              </a:rPr>
              <a:t>U</a:t>
            </a:r>
            <a:r>
              <a:rPr sz="2000" b="1" spc="45" dirty="0">
                <a:solidFill>
                  <a:srgbClr val="756F6F"/>
                </a:solidFill>
                <a:latin typeface="Arial"/>
                <a:cs typeface="Arial"/>
              </a:rPr>
              <a:t>nd</a:t>
            </a:r>
            <a:r>
              <a:rPr sz="2000" b="1" spc="10" dirty="0">
                <a:solidFill>
                  <a:srgbClr val="756F6F"/>
                </a:solidFill>
                <a:latin typeface="Arial"/>
                <a:cs typeface="Arial"/>
              </a:rPr>
              <a:t>er</a:t>
            </a:r>
            <a:r>
              <a:rPr sz="2000" b="1" spc="-150" dirty="0">
                <a:solidFill>
                  <a:srgbClr val="756F6F"/>
                </a:solidFill>
                <a:latin typeface="Arial"/>
                <a:cs typeface="Arial"/>
              </a:rPr>
              <a:t> </a:t>
            </a:r>
            <a:r>
              <a:rPr sz="2000" b="1" spc="45" dirty="0">
                <a:solidFill>
                  <a:srgbClr val="756F6F"/>
                </a:solidFill>
                <a:latin typeface="Arial"/>
                <a:cs typeface="Arial"/>
              </a:rPr>
              <a:t>F</a:t>
            </a:r>
            <a:r>
              <a:rPr sz="2000" b="1" spc="35" dirty="0">
                <a:solidFill>
                  <a:srgbClr val="756F6F"/>
                </a:solidFill>
                <a:latin typeface="Arial"/>
                <a:cs typeface="Arial"/>
              </a:rPr>
              <a:t>i</a:t>
            </a:r>
            <a:r>
              <a:rPr sz="2000" b="1" spc="40" dirty="0">
                <a:solidFill>
                  <a:srgbClr val="756F6F"/>
                </a:solidFill>
                <a:latin typeface="Arial"/>
                <a:cs typeface="Arial"/>
              </a:rPr>
              <a:t>r</a:t>
            </a:r>
            <a:r>
              <a:rPr sz="2000" b="1" spc="15" dirty="0">
                <a:solidFill>
                  <a:srgbClr val="756F6F"/>
                </a:solidFill>
                <a:latin typeface="Arial"/>
                <a:cs typeface="Arial"/>
              </a:rPr>
              <a:t>e</a:t>
            </a:r>
            <a:r>
              <a:rPr sz="2000" b="1" spc="-40" dirty="0">
                <a:solidFill>
                  <a:srgbClr val="756F6F"/>
                </a:solidFill>
                <a:latin typeface="Arial"/>
                <a:cs typeface="Arial"/>
              </a:rPr>
              <a:t>/</a:t>
            </a:r>
            <a:r>
              <a:rPr sz="2000" b="1" spc="45" dirty="0">
                <a:solidFill>
                  <a:srgbClr val="756F6F"/>
                </a:solidFill>
                <a:latin typeface="Arial"/>
                <a:cs typeface="Arial"/>
              </a:rPr>
              <a:t>Th</a:t>
            </a:r>
            <a:r>
              <a:rPr sz="2000" b="1" spc="-35" dirty="0">
                <a:solidFill>
                  <a:srgbClr val="756F6F"/>
                </a:solidFill>
                <a:latin typeface="Arial"/>
                <a:cs typeface="Arial"/>
              </a:rPr>
              <a:t>r</a:t>
            </a:r>
            <a:r>
              <a:rPr sz="2000" b="1" spc="15" dirty="0">
                <a:solidFill>
                  <a:srgbClr val="756F6F"/>
                </a:solidFill>
                <a:latin typeface="Arial"/>
                <a:cs typeface="Arial"/>
              </a:rPr>
              <a:t>e</a:t>
            </a:r>
            <a:r>
              <a:rPr sz="2000" b="1" spc="5" dirty="0">
                <a:solidFill>
                  <a:srgbClr val="756F6F"/>
                </a:solidFill>
                <a:latin typeface="Arial"/>
                <a:cs typeface="Arial"/>
              </a:rPr>
              <a:t>a</a:t>
            </a:r>
            <a:r>
              <a:rPr sz="2000" b="1" spc="10" dirty="0">
                <a:solidFill>
                  <a:srgbClr val="756F6F"/>
                </a:solidFill>
                <a:latin typeface="Arial"/>
                <a:cs typeface="Arial"/>
              </a:rPr>
              <a:t>t</a:t>
            </a:r>
            <a:endParaRPr sz="2000">
              <a:latin typeface="Arial"/>
              <a:cs typeface="Arial"/>
            </a:endParaRPr>
          </a:p>
        </p:txBody>
      </p:sp>
      <p:pic>
        <p:nvPicPr>
          <p:cNvPr id="3" name="object 3"/>
          <p:cNvPicPr/>
          <p:nvPr/>
        </p:nvPicPr>
        <p:blipFill>
          <a:blip r:embed="rId3" cstate="print"/>
          <a:stretch>
            <a:fillRect/>
          </a:stretch>
        </p:blipFill>
        <p:spPr>
          <a:xfrm>
            <a:off x="276225" y="276225"/>
            <a:ext cx="1171575" cy="657225"/>
          </a:xfrm>
          <a:prstGeom prst="rect">
            <a:avLst/>
          </a:prstGeom>
        </p:spPr>
      </p:pic>
      <p:sp>
        <p:nvSpPr>
          <p:cNvPr id="4" name="object 4"/>
          <p:cNvSpPr txBox="1">
            <a:spLocks noGrp="1"/>
          </p:cNvSpPr>
          <p:nvPr>
            <p:ph type="title"/>
          </p:nvPr>
        </p:nvSpPr>
        <p:spPr>
          <a:xfrm>
            <a:off x="2948558" y="659765"/>
            <a:ext cx="6290310" cy="1071245"/>
          </a:xfrm>
          <a:prstGeom prst="rect">
            <a:avLst/>
          </a:prstGeom>
        </p:spPr>
        <p:txBody>
          <a:bodyPr vert="horz" wrap="square" lIns="0" tIns="74295" rIns="0" bIns="0" rtlCol="0">
            <a:spAutoFit/>
          </a:bodyPr>
          <a:lstStyle/>
          <a:p>
            <a:pPr marL="12700" marR="5080" indent="886460">
              <a:lnSpc>
                <a:spcPts val="3900"/>
              </a:lnSpc>
              <a:spcBef>
                <a:spcPts val="585"/>
              </a:spcBef>
            </a:pPr>
            <a:r>
              <a:rPr spc="-20" dirty="0">
                <a:solidFill>
                  <a:srgbClr val="000000"/>
                </a:solidFill>
              </a:rPr>
              <a:t>SELF-APPLICATION, </a:t>
            </a:r>
            <a:r>
              <a:rPr spc="-15" dirty="0">
                <a:solidFill>
                  <a:srgbClr val="000000"/>
                </a:solidFill>
              </a:rPr>
              <a:t> </a:t>
            </a:r>
            <a:r>
              <a:rPr spc="-10" dirty="0">
                <a:solidFill>
                  <a:srgbClr val="BB8542"/>
                </a:solidFill>
              </a:rPr>
              <a:t>ONE-HANDED</a:t>
            </a:r>
            <a:r>
              <a:rPr spc="45" dirty="0">
                <a:solidFill>
                  <a:srgbClr val="BB8542"/>
                </a:solidFill>
              </a:rPr>
              <a:t> </a:t>
            </a:r>
            <a:r>
              <a:rPr spc="5" dirty="0">
                <a:solidFill>
                  <a:srgbClr val="000000"/>
                </a:solidFill>
              </a:rPr>
              <a:t>TOURNIQUET</a:t>
            </a:r>
          </a:p>
        </p:txBody>
      </p:sp>
      <p:sp>
        <p:nvSpPr>
          <p:cNvPr id="5" name="object 5"/>
          <p:cNvSpPr txBox="1"/>
          <p:nvPr/>
        </p:nvSpPr>
        <p:spPr>
          <a:xfrm>
            <a:off x="5388228" y="1821724"/>
            <a:ext cx="5822315" cy="4318635"/>
          </a:xfrm>
          <a:prstGeom prst="rect">
            <a:avLst/>
          </a:prstGeom>
        </p:spPr>
        <p:txBody>
          <a:bodyPr vert="horz" wrap="square" lIns="0" tIns="121920" rIns="0" bIns="0" rtlCol="0">
            <a:spAutoFit/>
          </a:bodyPr>
          <a:lstStyle/>
          <a:p>
            <a:pPr marL="12700">
              <a:lnSpc>
                <a:spcPct val="100000"/>
              </a:lnSpc>
              <a:spcBef>
                <a:spcPts val="960"/>
              </a:spcBef>
            </a:pPr>
            <a:r>
              <a:rPr sz="2750" b="1" spc="30" dirty="0">
                <a:solidFill>
                  <a:srgbClr val="BB8542"/>
                </a:solidFill>
                <a:latin typeface="Arial"/>
                <a:cs typeface="Arial"/>
              </a:rPr>
              <a:t>ONE-HANDED</a:t>
            </a:r>
            <a:r>
              <a:rPr sz="2750" b="1" spc="-35" dirty="0">
                <a:solidFill>
                  <a:srgbClr val="BB8542"/>
                </a:solidFill>
                <a:latin typeface="Arial"/>
                <a:cs typeface="Arial"/>
              </a:rPr>
              <a:t> </a:t>
            </a:r>
            <a:r>
              <a:rPr sz="2750" b="1" spc="10" dirty="0">
                <a:solidFill>
                  <a:srgbClr val="BB8542"/>
                </a:solidFill>
                <a:latin typeface="Arial"/>
                <a:cs typeface="Arial"/>
              </a:rPr>
              <a:t>APPLICATION</a:t>
            </a:r>
            <a:endParaRPr sz="2750">
              <a:latin typeface="Arial"/>
              <a:cs typeface="Arial"/>
            </a:endParaRPr>
          </a:p>
          <a:p>
            <a:pPr marL="12700" marR="351790">
              <a:lnSpc>
                <a:spcPct val="90400"/>
              </a:lnSpc>
              <a:spcBef>
                <a:spcPts val="1010"/>
              </a:spcBef>
            </a:pPr>
            <a:r>
              <a:rPr sz="2400" spc="-15" dirty="0">
                <a:latin typeface="Arial MT"/>
                <a:cs typeface="Arial MT"/>
              </a:rPr>
              <a:t>The </a:t>
            </a:r>
            <a:r>
              <a:rPr sz="2400" spc="-25" dirty="0">
                <a:latin typeface="Arial MT"/>
                <a:cs typeface="Arial MT"/>
              </a:rPr>
              <a:t>one-handed</a:t>
            </a:r>
            <a:r>
              <a:rPr sz="2400" spc="-20" dirty="0">
                <a:latin typeface="Arial MT"/>
                <a:cs typeface="Arial MT"/>
              </a:rPr>
              <a:t> </a:t>
            </a:r>
            <a:r>
              <a:rPr sz="2400" spc="-35" dirty="0">
                <a:latin typeface="Arial MT"/>
                <a:cs typeface="Arial MT"/>
              </a:rPr>
              <a:t>application</a:t>
            </a:r>
            <a:r>
              <a:rPr sz="2400" spc="-30" dirty="0">
                <a:latin typeface="Arial MT"/>
                <a:cs typeface="Arial MT"/>
              </a:rPr>
              <a:t> </a:t>
            </a:r>
            <a:r>
              <a:rPr sz="2400" spc="-5" dirty="0">
                <a:latin typeface="Arial MT"/>
                <a:cs typeface="Arial MT"/>
              </a:rPr>
              <a:t>is </a:t>
            </a:r>
            <a:r>
              <a:rPr sz="2400" spc="-15" dirty="0">
                <a:latin typeface="Arial MT"/>
                <a:cs typeface="Arial MT"/>
              </a:rPr>
              <a:t>normally </a:t>
            </a:r>
            <a:r>
              <a:rPr sz="2400" spc="-655" dirty="0">
                <a:latin typeface="Arial MT"/>
                <a:cs typeface="Arial MT"/>
              </a:rPr>
              <a:t> </a:t>
            </a:r>
            <a:r>
              <a:rPr sz="2400" spc="-15" dirty="0">
                <a:latin typeface="Arial MT"/>
                <a:cs typeface="Arial MT"/>
              </a:rPr>
              <a:t>used</a:t>
            </a:r>
            <a:r>
              <a:rPr sz="2400" dirty="0">
                <a:latin typeface="Arial MT"/>
                <a:cs typeface="Arial MT"/>
              </a:rPr>
              <a:t> to</a:t>
            </a:r>
            <a:r>
              <a:rPr sz="2400" spc="15" dirty="0">
                <a:latin typeface="Arial MT"/>
                <a:cs typeface="Arial MT"/>
              </a:rPr>
              <a:t> </a:t>
            </a:r>
            <a:r>
              <a:rPr sz="2400" spc="-40" dirty="0">
                <a:latin typeface="Arial MT"/>
                <a:cs typeface="Arial MT"/>
              </a:rPr>
              <a:t>apply</a:t>
            </a:r>
            <a:r>
              <a:rPr sz="2400" spc="135" dirty="0">
                <a:latin typeface="Arial MT"/>
                <a:cs typeface="Arial MT"/>
              </a:rPr>
              <a:t> </a:t>
            </a:r>
            <a:r>
              <a:rPr sz="2400" dirty="0">
                <a:latin typeface="Arial MT"/>
                <a:cs typeface="Arial MT"/>
              </a:rPr>
              <a:t>a</a:t>
            </a:r>
            <a:r>
              <a:rPr sz="2400" spc="35" dirty="0">
                <a:latin typeface="Arial MT"/>
                <a:cs typeface="Arial MT"/>
              </a:rPr>
              <a:t> </a:t>
            </a:r>
            <a:r>
              <a:rPr sz="2400" i="1" dirty="0">
                <a:latin typeface="Arial"/>
                <a:cs typeface="Arial"/>
              </a:rPr>
              <a:t>CoTCCC-recommended </a:t>
            </a:r>
            <a:r>
              <a:rPr sz="2400" i="1" spc="-650" dirty="0">
                <a:latin typeface="Arial"/>
                <a:cs typeface="Arial"/>
              </a:rPr>
              <a:t> </a:t>
            </a:r>
            <a:r>
              <a:rPr sz="2400" spc="-20" dirty="0">
                <a:latin typeface="Arial MT"/>
                <a:cs typeface="Arial MT"/>
              </a:rPr>
              <a:t>windlass</a:t>
            </a:r>
            <a:r>
              <a:rPr sz="2400" spc="145" dirty="0">
                <a:latin typeface="Arial MT"/>
                <a:cs typeface="Arial MT"/>
              </a:rPr>
              <a:t> </a:t>
            </a:r>
            <a:r>
              <a:rPr sz="2400" spc="-35" dirty="0">
                <a:latin typeface="Arial MT"/>
                <a:cs typeface="Arial MT"/>
              </a:rPr>
              <a:t>or</a:t>
            </a:r>
            <a:r>
              <a:rPr sz="2400" spc="20" dirty="0">
                <a:latin typeface="Arial MT"/>
                <a:cs typeface="Arial MT"/>
              </a:rPr>
              <a:t> </a:t>
            </a:r>
            <a:r>
              <a:rPr sz="2400" spc="-15" dirty="0">
                <a:latin typeface="Arial MT"/>
                <a:cs typeface="Arial MT"/>
              </a:rPr>
              <a:t>ratchet</a:t>
            </a:r>
            <a:r>
              <a:rPr sz="2400" spc="80" dirty="0">
                <a:latin typeface="Arial MT"/>
                <a:cs typeface="Arial MT"/>
              </a:rPr>
              <a:t> </a:t>
            </a:r>
            <a:r>
              <a:rPr sz="2400" spc="-25" dirty="0">
                <a:latin typeface="Arial MT"/>
                <a:cs typeface="Arial MT"/>
              </a:rPr>
              <a:t>TQ</a:t>
            </a:r>
            <a:r>
              <a:rPr sz="2400" spc="10" dirty="0">
                <a:latin typeface="Arial MT"/>
                <a:cs typeface="Arial MT"/>
              </a:rPr>
              <a:t> </a:t>
            </a:r>
            <a:r>
              <a:rPr sz="2400" dirty="0">
                <a:latin typeface="Arial MT"/>
                <a:cs typeface="Arial MT"/>
              </a:rPr>
              <a:t>to</a:t>
            </a:r>
            <a:r>
              <a:rPr sz="2400" spc="-60" dirty="0">
                <a:latin typeface="Arial MT"/>
                <a:cs typeface="Arial MT"/>
              </a:rPr>
              <a:t> </a:t>
            </a:r>
            <a:r>
              <a:rPr sz="2400" spc="5" dirty="0">
                <a:latin typeface="Arial MT"/>
                <a:cs typeface="Arial MT"/>
              </a:rPr>
              <a:t>the</a:t>
            </a:r>
            <a:r>
              <a:rPr sz="2400" spc="60" dirty="0">
                <a:latin typeface="Arial MT"/>
                <a:cs typeface="Arial MT"/>
              </a:rPr>
              <a:t> </a:t>
            </a:r>
            <a:r>
              <a:rPr sz="2400" b="1" spc="-25" dirty="0">
                <a:latin typeface="Arial"/>
                <a:cs typeface="Arial"/>
              </a:rPr>
              <a:t>upper </a:t>
            </a:r>
            <a:r>
              <a:rPr sz="2400" b="1" spc="-20" dirty="0">
                <a:latin typeface="Arial"/>
                <a:cs typeface="Arial"/>
              </a:rPr>
              <a:t> </a:t>
            </a:r>
            <a:r>
              <a:rPr sz="2400" b="1" spc="15" dirty="0">
                <a:latin typeface="Arial"/>
                <a:cs typeface="Arial"/>
              </a:rPr>
              <a:t>extremity</a:t>
            </a:r>
            <a:endParaRPr sz="2400">
              <a:latin typeface="Arial"/>
              <a:cs typeface="Arial"/>
            </a:endParaRPr>
          </a:p>
          <a:p>
            <a:pPr marL="12700">
              <a:lnSpc>
                <a:spcPct val="100000"/>
              </a:lnSpc>
              <a:spcBef>
                <a:spcPts val="1770"/>
              </a:spcBef>
            </a:pPr>
            <a:r>
              <a:rPr sz="2400" b="1" spc="-15" dirty="0">
                <a:solidFill>
                  <a:srgbClr val="BB8542"/>
                </a:solidFill>
                <a:latin typeface="Arial"/>
                <a:cs typeface="Arial"/>
              </a:rPr>
              <a:t>WINDLASS</a:t>
            </a:r>
            <a:r>
              <a:rPr sz="2400" b="1" spc="45" dirty="0">
                <a:solidFill>
                  <a:srgbClr val="BB8542"/>
                </a:solidFill>
                <a:latin typeface="Arial"/>
                <a:cs typeface="Arial"/>
              </a:rPr>
              <a:t> </a:t>
            </a:r>
            <a:r>
              <a:rPr sz="2400" spc="-20" dirty="0">
                <a:latin typeface="Arial MT"/>
                <a:cs typeface="Arial MT"/>
              </a:rPr>
              <a:t>and</a:t>
            </a:r>
            <a:r>
              <a:rPr sz="2400" spc="85" dirty="0">
                <a:latin typeface="Arial MT"/>
                <a:cs typeface="Arial MT"/>
              </a:rPr>
              <a:t> </a:t>
            </a:r>
            <a:r>
              <a:rPr sz="2400" b="1" spc="-25" dirty="0">
                <a:solidFill>
                  <a:srgbClr val="BB8542"/>
                </a:solidFill>
                <a:latin typeface="Arial"/>
                <a:cs typeface="Arial"/>
              </a:rPr>
              <a:t>RATCHET</a:t>
            </a:r>
            <a:r>
              <a:rPr sz="2400" b="1" spc="165" dirty="0">
                <a:solidFill>
                  <a:srgbClr val="BB8542"/>
                </a:solidFill>
                <a:latin typeface="Arial"/>
                <a:cs typeface="Arial"/>
              </a:rPr>
              <a:t> </a:t>
            </a:r>
            <a:r>
              <a:rPr sz="2400" b="1" spc="-15" dirty="0">
                <a:solidFill>
                  <a:srgbClr val="BB8542"/>
                </a:solidFill>
                <a:latin typeface="Arial"/>
                <a:cs typeface="Arial"/>
              </a:rPr>
              <a:t>TQs</a:t>
            </a:r>
            <a:endParaRPr sz="2400">
              <a:latin typeface="Arial"/>
              <a:cs typeface="Arial"/>
            </a:endParaRPr>
          </a:p>
          <a:p>
            <a:pPr marL="188595" marR="5080">
              <a:lnSpc>
                <a:spcPct val="101699"/>
              </a:lnSpc>
              <a:spcBef>
                <a:spcPts val="800"/>
              </a:spcBef>
            </a:pPr>
            <a:r>
              <a:rPr sz="2400" spc="-5" dirty="0">
                <a:latin typeface="Arial MT"/>
                <a:cs typeface="Arial MT"/>
              </a:rPr>
              <a:t>Use</a:t>
            </a:r>
            <a:r>
              <a:rPr sz="2400" spc="10" dirty="0">
                <a:latin typeface="Arial MT"/>
                <a:cs typeface="Arial MT"/>
              </a:rPr>
              <a:t> </a:t>
            </a:r>
            <a:r>
              <a:rPr sz="2400" spc="5" dirty="0">
                <a:latin typeface="Arial MT"/>
                <a:cs typeface="Arial MT"/>
              </a:rPr>
              <a:t>the</a:t>
            </a:r>
            <a:r>
              <a:rPr sz="2400" spc="-50" dirty="0">
                <a:latin typeface="Arial MT"/>
                <a:cs typeface="Arial MT"/>
              </a:rPr>
              <a:t> </a:t>
            </a:r>
            <a:r>
              <a:rPr sz="2400" b="1" spc="10" dirty="0">
                <a:latin typeface="Arial"/>
                <a:cs typeface="Arial"/>
              </a:rPr>
              <a:t>windlass</a:t>
            </a:r>
            <a:r>
              <a:rPr sz="2400" b="1" spc="-130" dirty="0">
                <a:latin typeface="Arial"/>
                <a:cs typeface="Arial"/>
              </a:rPr>
              <a:t> </a:t>
            </a:r>
            <a:r>
              <a:rPr sz="2400" b="1" spc="-25" dirty="0">
                <a:latin typeface="Arial"/>
                <a:cs typeface="Arial"/>
              </a:rPr>
              <a:t>or</a:t>
            </a:r>
            <a:r>
              <a:rPr sz="2400" b="1" spc="35" dirty="0">
                <a:latin typeface="Arial"/>
                <a:cs typeface="Arial"/>
              </a:rPr>
              <a:t> </a:t>
            </a:r>
            <a:r>
              <a:rPr sz="2400" b="1" spc="5" dirty="0">
                <a:latin typeface="Arial"/>
                <a:cs typeface="Arial"/>
              </a:rPr>
              <a:t>ratchet</a:t>
            </a:r>
            <a:r>
              <a:rPr sz="2400" b="1" spc="-110" dirty="0">
                <a:latin typeface="Arial"/>
                <a:cs typeface="Arial"/>
              </a:rPr>
              <a:t> </a:t>
            </a:r>
            <a:r>
              <a:rPr sz="2400" spc="-25" dirty="0">
                <a:latin typeface="Arial MT"/>
                <a:cs typeface="Arial MT"/>
              </a:rPr>
              <a:t>TQ</a:t>
            </a:r>
            <a:r>
              <a:rPr sz="2400" spc="80" dirty="0">
                <a:latin typeface="Arial MT"/>
                <a:cs typeface="Arial MT"/>
              </a:rPr>
              <a:t> </a:t>
            </a:r>
            <a:r>
              <a:rPr sz="2400" spc="10" dirty="0">
                <a:latin typeface="Arial MT"/>
                <a:cs typeface="Arial MT"/>
              </a:rPr>
              <a:t>from</a:t>
            </a:r>
            <a:r>
              <a:rPr sz="2400" spc="-120" dirty="0">
                <a:latin typeface="Arial MT"/>
                <a:cs typeface="Arial MT"/>
              </a:rPr>
              <a:t> </a:t>
            </a:r>
            <a:r>
              <a:rPr sz="2400" spc="5" dirty="0">
                <a:latin typeface="Arial MT"/>
                <a:cs typeface="Arial MT"/>
              </a:rPr>
              <a:t>the </a:t>
            </a:r>
            <a:r>
              <a:rPr sz="2400" spc="-655" dirty="0">
                <a:latin typeface="Arial MT"/>
                <a:cs typeface="Arial MT"/>
              </a:rPr>
              <a:t> </a:t>
            </a:r>
            <a:r>
              <a:rPr sz="2400" dirty="0">
                <a:latin typeface="Arial MT"/>
                <a:cs typeface="Arial MT"/>
              </a:rPr>
              <a:t>JFAK</a:t>
            </a:r>
            <a:endParaRPr sz="2400">
              <a:latin typeface="Arial MT"/>
              <a:cs typeface="Arial MT"/>
            </a:endParaRPr>
          </a:p>
          <a:p>
            <a:pPr marL="188595" marR="340995">
              <a:lnSpc>
                <a:spcPts val="2850"/>
              </a:lnSpc>
              <a:spcBef>
                <a:spcPts val="1295"/>
              </a:spcBef>
            </a:pPr>
            <a:r>
              <a:rPr sz="2400" spc="-25" dirty="0">
                <a:latin typeface="Arial MT"/>
                <a:cs typeface="Arial MT"/>
              </a:rPr>
              <a:t>They</a:t>
            </a:r>
            <a:r>
              <a:rPr sz="2400" spc="70" dirty="0">
                <a:latin typeface="Arial MT"/>
                <a:cs typeface="Arial MT"/>
              </a:rPr>
              <a:t> </a:t>
            </a:r>
            <a:r>
              <a:rPr sz="2400" spc="-15" dirty="0">
                <a:latin typeface="Arial MT"/>
                <a:cs typeface="Arial MT"/>
              </a:rPr>
              <a:t>are</a:t>
            </a:r>
            <a:r>
              <a:rPr sz="2400" spc="30" dirty="0">
                <a:latin typeface="Arial MT"/>
                <a:cs typeface="Arial MT"/>
              </a:rPr>
              <a:t> </a:t>
            </a:r>
            <a:r>
              <a:rPr sz="2400" b="1" spc="10" dirty="0">
                <a:latin typeface="Arial"/>
                <a:cs typeface="Arial"/>
              </a:rPr>
              <a:t>effective</a:t>
            </a:r>
            <a:r>
              <a:rPr sz="2400" b="1" spc="-110" dirty="0">
                <a:latin typeface="Arial"/>
                <a:cs typeface="Arial"/>
              </a:rPr>
              <a:t> </a:t>
            </a:r>
            <a:r>
              <a:rPr sz="2400" spc="-20" dirty="0">
                <a:latin typeface="Arial MT"/>
                <a:cs typeface="Arial MT"/>
              </a:rPr>
              <a:t>and</a:t>
            </a:r>
            <a:r>
              <a:rPr sz="2400" spc="15" dirty="0">
                <a:latin typeface="Arial MT"/>
                <a:cs typeface="Arial MT"/>
              </a:rPr>
              <a:t> </a:t>
            </a:r>
            <a:r>
              <a:rPr sz="2400" spc="-25" dirty="0">
                <a:latin typeface="Arial MT"/>
                <a:cs typeface="Arial MT"/>
              </a:rPr>
              <a:t>can</a:t>
            </a:r>
            <a:r>
              <a:rPr sz="2400" spc="85" dirty="0">
                <a:latin typeface="Arial MT"/>
                <a:cs typeface="Arial MT"/>
              </a:rPr>
              <a:t> </a:t>
            </a:r>
            <a:r>
              <a:rPr sz="2400" spc="-35" dirty="0">
                <a:latin typeface="Arial MT"/>
                <a:cs typeface="Arial MT"/>
              </a:rPr>
              <a:t>be</a:t>
            </a:r>
            <a:r>
              <a:rPr sz="2400" spc="40" dirty="0">
                <a:latin typeface="Arial MT"/>
                <a:cs typeface="Arial MT"/>
              </a:rPr>
              <a:t> </a:t>
            </a:r>
            <a:r>
              <a:rPr sz="2400" b="1" spc="10" dirty="0">
                <a:latin typeface="Arial"/>
                <a:cs typeface="Arial"/>
              </a:rPr>
              <a:t>applied </a:t>
            </a:r>
            <a:r>
              <a:rPr sz="2400" b="1" spc="-655" dirty="0">
                <a:latin typeface="Arial"/>
                <a:cs typeface="Arial"/>
              </a:rPr>
              <a:t> </a:t>
            </a:r>
            <a:r>
              <a:rPr sz="2400" b="1" spc="10" dirty="0">
                <a:latin typeface="Arial"/>
                <a:cs typeface="Arial"/>
              </a:rPr>
              <a:t>quickly</a:t>
            </a:r>
            <a:endParaRPr sz="2400">
              <a:latin typeface="Arial"/>
              <a:cs typeface="Arial"/>
            </a:endParaRPr>
          </a:p>
        </p:txBody>
      </p:sp>
      <p:grpSp>
        <p:nvGrpSpPr>
          <p:cNvPr id="6" name="object 6"/>
          <p:cNvGrpSpPr/>
          <p:nvPr/>
        </p:nvGrpSpPr>
        <p:grpSpPr>
          <a:xfrm>
            <a:off x="200025" y="1714500"/>
            <a:ext cx="5419090" cy="5033010"/>
            <a:chOff x="200025" y="1714500"/>
            <a:chExt cx="5419090" cy="5033010"/>
          </a:xfrm>
        </p:grpSpPr>
        <p:pic>
          <p:nvPicPr>
            <p:cNvPr id="7" name="object 7"/>
            <p:cNvPicPr/>
            <p:nvPr/>
          </p:nvPicPr>
          <p:blipFill>
            <a:blip r:embed="rId4" cstate="print"/>
            <a:stretch>
              <a:fillRect/>
            </a:stretch>
          </p:blipFill>
          <p:spPr>
            <a:xfrm>
              <a:off x="200025" y="1714500"/>
              <a:ext cx="3533775" cy="3390900"/>
            </a:xfrm>
            <a:prstGeom prst="rect">
              <a:avLst/>
            </a:prstGeom>
          </p:spPr>
        </p:pic>
        <p:sp>
          <p:nvSpPr>
            <p:cNvPr id="8" name="object 8"/>
            <p:cNvSpPr/>
            <p:nvPr/>
          </p:nvSpPr>
          <p:spPr>
            <a:xfrm>
              <a:off x="5472048" y="4557776"/>
              <a:ext cx="635" cy="640080"/>
            </a:xfrm>
            <a:custGeom>
              <a:avLst/>
              <a:gdLst/>
              <a:ahLst/>
              <a:cxnLst/>
              <a:rect l="l" t="t" r="r" b="b"/>
              <a:pathLst>
                <a:path w="635" h="640079">
                  <a:moveTo>
                    <a:pt x="126" y="640080"/>
                  </a:moveTo>
                  <a:lnTo>
                    <a:pt x="0" y="0"/>
                  </a:lnTo>
                </a:path>
              </a:pathLst>
            </a:custGeom>
            <a:ln w="101600">
              <a:solidFill>
                <a:srgbClr val="CD9146"/>
              </a:solidFill>
            </a:ln>
          </p:spPr>
          <p:txBody>
            <a:bodyPr wrap="square" lIns="0" tIns="0" rIns="0" bIns="0" rtlCol="0"/>
            <a:lstStyle/>
            <a:p>
              <a:endParaRPr/>
            </a:p>
          </p:txBody>
        </p:sp>
        <p:pic>
          <p:nvPicPr>
            <p:cNvPr id="9" name="object 9"/>
            <p:cNvPicPr/>
            <p:nvPr/>
          </p:nvPicPr>
          <p:blipFill>
            <a:blip r:embed="rId5" cstate="print"/>
            <a:stretch>
              <a:fillRect/>
            </a:stretch>
          </p:blipFill>
          <p:spPr>
            <a:xfrm>
              <a:off x="2547873" y="3771645"/>
              <a:ext cx="3070987" cy="2975373"/>
            </a:xfrm>
            <a:prstGeom prst="rect">
              <a:avLst/>
            </a:prstGeom>
          </p:spPr>
        </p:pic>
        <p:pic>
          <p:nvPicPr>
            <p:cNvPr id="10" name="object 10"/>
            <p:cNvPicPr/>
            <p:nvPr/>
          </p:nvPicPr>
          <p:blipFill>
            <a:blip r:embed="rId6" cstate="print"/>
            <a:stretch>
              <a:fillRect/>
            </a:stretch>
          </p:blipFill>
          <p:spPr>
            <a:xfrm>
              <a:off x="2409444" y="2280666"/>
              <a:ext cx="2856864" cy="2825623"/>
            </a:xfrm>
            <a:prstGeom prst="rect">
              <a:avLst/>
            </a:prstGeom>
          </p:spPr>
        </p:pic>
        <p:sp>
          <p:nvSpPr>
            <p:cNvPr id="11" name="object 11"/>
            <p:cNvSpPr/>
            <p:nvPr/>
          </p:nvSpPr>
          <p:spPr>
            <a:xfrm>
              <a:off x="5472048" y="5462651"/>
              <a:ext cx="635" cy="640080"/>
            </a:xfrm>
            <a:custGeom>
              <a:avLst/>
              <a:gdLst/>
              <a:ahLst/>
              <a:cxnLst/>
              <a:rect l="l" t="t" r="r" b="b"/>
              <a:pathLst>
                <a:path w="635" h="640079">
                  <a:moveTo>
                    <a:pt x="126" y="640016"/>
                  </a:moveTo>
                  <a:lnTo>
                    <a:pt x="0" y="0"/>
                  </a:lnTo>
                </a:path>
              </a:pathLst>
            </a:custGeom>
            <a:ln w="101600">
              <a:solidFill>
                <a:srgbClr val="CD9146"/>
              </a:solidFill>
            </a:ln>
          </p:spPr>
          <p:txBody>
            <a:bodyPr wrap="square" lIns="0" tIns="0" rIns="0" bIns="0" rtlCol="0"/>
            <a:lstStyle/>
            <a:p>
              <a:endParaRPr/>
            </a:p>
          </p:txBody>
        </p:sp>
      </p:grpSp>
      <p:sp>
        <p:nvSpPr>
          <p:cNvPr id="12" name="object 12"/>
          <p:cNvSpPr txBox="1"/>
          <p:nvPr/>
        </p:nvSpPr>
        <p:spPr>
          <a:xfrm>
            <a:off x="9537445" y="6593484"/>
            <a:ext cx="2023745" cy="175260"/>
          </a:xfrm>
          <a:prstGeom prst="rect">
            <a:avLst/>
          </a:prstGeom>
        </p:spPr>
        <p:txBody>
          <a:bodyPr vert="horz" wrap="square" lIns="0" tIns="0" rIns="0" bIns="0" rtlCol="0">
            <a:spAutoFit/>
          </a:bodyPr>
          <a:lstStyle/>
          <a:p>
            <a:pPr marL="12700">
              <a:lnSpc>
                <a:spcPct val="100000"/>
              </a:lnSpc>
            </a:pPr>
            <a:r>
              <a:rPr sz="1050" dirty="0">
                <a:solidFill>
                  <a:srgbClr val="CD9146"/>
                </a:solidFill>
                <a:latin typeface="Arial MT"/>
                <a:cs typeface="Arial MT"/>
              </a:rPr>
              <a:t>#TCCC-CPP-PPT-03</a:t>
            </a:r>
            <a:r>
              <a:rPr sz="1050" spc="210" dirty="0">
                <a:solidFill>
                  <a:srgbClr val="CD9146"/>
                </a:solidFill>
                <a:latin typeface="Arial MT"/>
                <a:cs typeface="Arial MT"/>
              </a:rPr>
              <a:t> </a:t>
            </a:r>
            <a:r>
              <a:rPr sz="1050" spc="5" dirty="0">
                <a:solidFill>
                  <a:srgbClr val="CD9146"/>
                </a:solidFill>
                <a:latin typeface="Arial MT"/>
                <a:cs typeface="Arial MT"/>
              </a:rPr>
              <a:t>08 </a:t>
            </a:r>
            <a:r>
              <a:rPr sz="1050" spc="-40" dirty="0">
                <a:solidFill>
                  <a:srgbClr val="CD9146"/>
                </a:solidFill>
                <a:latin typeface="Arial MT"/>
                <a:cs typeface="Arial MT"/>
              </a:rPr>
              <a:t>AUG</a:t>
            </a:r>
            <a:r>
              <a:rPr sz="1050" spc="65" dirty="0">
                <a:solidFill>
                  <a:srgbClr val="CD9146"/>
                </a:solidFill>
                <a:latin typeface="Arial MT"/>
                <a:cs typeface="Arial MT"/>
              </a:rPr>
              <a:t> </a:t>
            </a:r>
            <a:r>
              <a:rPr sz="1050" spc="5" dirty="0">
                <a:solidFill>
                  <a:srgbClr val="CD9146"/>
                </a:solidFill>
                <a:latin typeface="Arial MT"/>
                <a:cs typeface="Arial MT"/>
              </a:rPr>
              <a:t>23</a:t>
            </a:r>
            <a:endParaRPr sz="1050">
              <a:latin typeface="Arial MT"/>
              <a:cs typeface="Arial MT"/>
            </a:endParaRPr>
          </a:p>
        </p:txBody>
      </p:sp>
      <p:sp>
        <p:nvSpPr>
          <p:cNvPr id="13" name="object 13"/>
          <p:cNvSpPr txBox="1">
            <a:spLocks noGrp="1"/>
          </p:cNvSpPr>
          <p:nvPr>
            <p:ph type="sldNum" sz="quarter" idx="7"/>
          </p:nvPr>
        </p:nvSpPr>
        <p:spPr>
          <a:prstGeom prst="rect">
            <a:avLst/>
          </a:prstGeom>
        </p:spPr>
        <p:txBody>
          <a:bodyPr vert="horz" wrap="square" lIns="0" tIns="0" rIns="0" bIns="0" rtlCol="0">
            <a:spAutoFit/>
          </a:bodyPr>
          <a:lstStyle/>
          <a:p>
            <a:pPr marL="2125345">
              <a:lnSpc>
                <a:spcPts val="1430"/>
              </a:lnSpc>
            </a:pPr>
            <a:fld id="{81D60167-4931-47E6-BA6A-407CBD079E47}" type="slidenum">
              <a:rPr dirty="0">
                <a:solidFill>
                  <a:srgbClr val="000000"/>
                </a:solidFill>
              </a:rPr>
              <a:t>20</a:t>
            </a:fld>
            <a:endParaRPr dirty="0">
              <a:solidFill>
                <a:srgbClr val="000000"/>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02730" y="859425"/>
            <a:ext cx="11186540" cy="541751"/>
          </a:xfrm>
          <a:prstGeom prst="rect">
            <a:avLst/>
          </a:prstGeom>
        </p:spPr>
        <p:txBody>
          <a:bodyPr vert="horz" wrap="square" lIns="0" tIns="3810" rIns="0" bIns="0" rtlCol="0">
            <a:spAutoFit/>
          </a:bodyPr>
          <a:lstStyle/>
          <a:p>
            <a:pPr marL="12700" marR="5080" indent="342900" algn="ctr">
              <a:lnSpc>
                <a:spcPts val="4500"/>
              </a:lnSpc>
              <a:spcBef>
                <a:spcPts val="30"/>
              </a:spcBef>
            </a:pPr>
            <a:r>
              <a:rPr spc="-10" dirty="0"/>
              <a:t>ONE-HANDED</a:t>
            </a:r>
            <a:r>
              <a:rPr spc="40" dirty="0"/>
              <a:t> </a:t>
            </a:r>
            <a:r>
              <a:rPr spc="-25" dirty="0"/>
              <a:t>WINDLASS</a:t>
            </a:r>
            <a:r>
              <a:rPr spc="-20" dirty="0"/>
              <a:t> </a:t>
            </a:r>
            <a:r>
              <a:rPr spc="5" dirty="0"/>
              <a:t>T</a:t>
            </a:r>
            <a:r>
              <a:rPr lang="en-US" spc="5" dirty="0"/>
              <a:t>Q</a:t>
            </a:r>
            <a:r>
              <a:rPr spc="-95" dirty="0"/>
              <a:t> </a:t>
            </a:r>
            <a:r>
              <a:rPr spc="-30" dirty="0"/>
              <a:t>APPLICATION</a:t>
            </a:r>
          </a:p>
        </p:txBody>
      </p:sp>
      <p:grpSp>
        <p:nvGrpSpPr>
          <p:cNvPr id="3" name="object 3"/>
          <p:cNvGrpSpPr/>
          <p:nvPr/>
        </p:nvGrpSpPr>
        <p:grpSpPr>
          <a:xfrm>
            <a:off x="2933700" y="2247900"/>
            <a:ext cx="6324600" cy="3581400"/>
            <a:chOff x="2933700" y="2247900"/>
            <a:chExt cx="6324600" cy="3581400"/>
          </a:xfrm>
        </p:grpSpPr>
        <p:sp>
          <p:nvSpPr>
            <p:cNvPr id="4" name="object 4"/>
            <p:cNvSpPr/>
            <p:nvPr/>
          </p:nvSpPr>
          <p:spPr>
            <a:xfrm>
              <a:off x="2943225" y="2257425"/>
              <a:ext cx="6305550" cy="3562350"/>
            </a:xfrm>
            <a:custGeom>
              <a:avLst/>
              <a:gdLst/>
              <a:ahLst/>
              <a:cxnLst/>
              <a:rect l="l" t="t" r="r" b="b"/>
              <a:pathLst>
                <a:path w="6305550" h="3562350">
                  <a:moveTo>
                    <a:pt x="0" y="3562350"/>
                  </a:moveTo>
                  <a:lnTo>
                    <a:pt x="6305550" y="3562350"/>
                  </a:lnTo>
                  <a:lnTo>
                    <a:pt x="6305550" y="0"/>
                  </a:lnTo>
                  <a:lnTo>
                    <a:pt x="0" y="0"/>
                  </a:lnTo>
                  <a:lnTo>
                    <a:pt x="0" y="3562350"/>
                  </a:lnTo>
                  <a:close/>
                </a:path>
              </a:pathLst>
            </a:custGeom>
            <a:ln w="19050">
              <a:solidFill>
                <a:srgbClr val="898B8B"/>
              </a:solidFill>
            </a:ln>
          </p:spPr>
          <p:txBody>
            <a:bodyPr wrap="square" lIns="0" tIns="0" rIns="0" bIns="0" rtlCol="0"/>
            <a:lstStyle/>
            <a:p>
              <a:endParaRPr/>
            </a:p>
          </p:txBody>
        </p:sp>
        <p:sp>
          <p:nvSpPr>
            <p:cNvPr id="5" name="object 5"/>
            <p:cNvSpPr/>
            <p:nvPr/>
          </p:nvSpPr>
          <p:spPr>
            <a:xfrm>
              <a:off x="5505450" y="3448050"/>
              <a:ext cx="1181100" cy="1190625"/>
            </a:xfrm>
            <a:custGeom>
              <a:avLst/>
              <a:gdLst/>
              <a:ahLst/>
              <a:cxnLst/>
              <a:rect l="l" t="t" r="r" b="b"/>
              <a:pathLst>
                <a:path w="1181100" h="1190625">
                  <a:moveTo>
                    <a:pt x="590550" y="0"/>
                  </a:moveTo>
                  <a:lnTo>
                    <a:pt x="542117" y="1973"/>
                  </a:lnTo>
                  <a:lnTo>
                    <a:pt x="494763" y="7792"/>
                  </a:lnTo>
                  <a:lnTo>
                    <a:pt x="448639" y="17303"/>
                  </a:lnTo>
                  <a:lnTo>
                    <a:pt x="403896" y="30353"/>
                  </a:lnTo>
                  <a:lnTo>
                    <a:pt x="360687" y="46787"/>
                  </a:lnTo>
                  <a:lnTo>
                    <a:pt x="319165" y="66454"/>
                  </a:lnTo>
                  <a:lnTo>
                    <a:pt x="279480" y="89198"/>
                  </a:lnTo>
                  <a:lnTo>
                    <a:pt x="241785" y="114868"/>
                  </a:lnTo>
                  <a:lnTo>
                    <a:pt x="206232" y="143310"/>
                  </a:lnTo>
                  <a:lnTo>
                    <a:pt x="172973" y="174370"/>
                  </a:lnTo>
                  <a:lnTo>
                    <a:pt x="142161" y="207896"/>
                  </a:lnTo>
                  <a:lnTo>
                    <a:pt x="113946" y="243733"/>
                  </a:lnTo>
                  <a:lnTo>
                    <a:pt x="88481" y="281728"/>
                  </a:lnTo>
                  <a:lnTo>
                    <a:pt x="65919" y="321729"/>
                  </a:lnTo>
                  <a:lnTo>
                    <a:pt x="46410" y="363581"/>
                  </a:lnTo>
                  <a:lnTo>
                    <a:pt x="30108" y="407131"/>
                  </a:lnTo>
                  <a:lnTo>
                    <a:pt x="17163" y="452226"/>
                  </a:lnTo>
                  <a:lnTo>
                    <a:pt x="7729" y="498713"/>
                  </a:lnTo>
                  <a:lnTo>
                    <a:pt x="1957" y="546438"/>
                  </a:lnTo>
                  <a:lnTo>
                    <a:pt x="0" y="595249"/>
                  </a:lnTo>
                  <a:lnTo>
                    <a:pt x="1957" y="644077"/>
                  </a:lnTo>
                  <a:lnTo>
                    <a:pt x="7729" y="691818"/>
                  </a:lnTo>
                  <a:lnTo>
                    <a:pt x="17163" y="738320"/>
                  </a:lnTo>
                  <a:lnTo>
                    <a:pt x="30108" y="783428"/>
                  </a:lnTo>
                  <a:lnTo>
                    <a:pt x="46410" y="826990"/>
                  </a:lnTo>
                  <a:lnTo>
                    <a:pt x="65919" y="868852"/>
                  </a:lnTo>
                  <a:lnTo>
                    <a:pt x="88481" y="908861"/>
                  </a:lnTo>
                  <a:lnTo>
                    <a:pt x="113946" y="946864"/>
                  </a:lnTo>
                  <a:lnTo>
                    <a:pt x="142161" y="982707"/>
                  </a:lnTo>
                  <a:lnTo>
                    <a:pt x="172974" y="1016238"/>
                  </a:lnTo>
                  <a:lnTo>
                    <a:pt x="206232" y="1047302"/>
                  </a:lnTo>
                  <a:lnTo>
                    <a:pt x="241785" y="1075747"/>
                  </a:lnTo>
                  <a:lnTo>
                    <a:pt x="279480" y="1101420"/>
                  </a:lnTo>
                  <a:lnTo>
                    <a:pt x="319165" y="1124167"/>
                  </a:lnTo>
                  <a:lnTo>
                    <a:pt x="360687" y="1143835"/>
                  </a:lnTo>
                  <a:lnTo>
                    <a:pt x="403896" y="1160270"/>
                  </a:lnTo>
                  <a:lnTo>
                    <a:pt x="448639" y="1173320"/>
                  </a:lnTo>
                  <a:lnTo>
                    <a:pt x="494763" y="1182832"/>
                  </a:lnTo>
                  <a:lnTo>
                    <a:pt x="542117" y="1188651"/>
                  </a:lnTo>
                  <a:lnTo>
                    <a:pt x="590550" y="1190625"/>
                  </a:lnTo>
                  <a:lnTo>
                    <a:pt x="638982" y="1188651"/>
                  </a:lnTo>
                  <a:lnTo>
                    <a:pt x="686336" y="1182832"/>
                  </a:lnTo>
                  <a:lnTo>
                    <a:pt x="732460" y="1173320"/>
                  </a:lnTo>
                  <a:lnTo>
                    <a:pt x="777203" y="1160270"/>
                  </a:lnTo>
                  <a:lnTo>
                    <a:pt x="820412" y="1143835"/>
                  </a:lnTo>
                  <a:lnTo>
                    <a:pt x="861934" y="1124167"/>
                  </a:lnTo>
                  <a:lnTo>
                    <a:pt x="901619" y="1101420"/>
                  </a:lnTo>
                  <a:lnTo>
                    <a:pt x="939314" y="1075747"/>
                  </a:lnTo>
                  <a:lnTo>
                    <a:pt x="974867" y="1047302"/>
                  </a:lnTo>
                  <a:lnTo>
                    <a:pt x="1008126" y="1016238"/>
                  </a:lnTo>
                  <a:lnTo>
                    <a:pt x="1038938" y="982707"/>
                  </a:lnTo>
                  <a:lnTo>
                    <a:pt x="1067153" y="946864"/>
                  </a:lnTo>
                  <a:lnTo>
                    <a:pt x="1092618" y="908861"/>
                  </a:lnTo>
                  <a:lnTo>
                    <a:pt x="1115180" y="868852"/>
                  </a:lnTo>
                  <a:lnTo>
                    <a:pt x="1134689" y="826990"/>
                  </a:lnTo>
                  <a:lnTo>
                    <a:pt x="1150991" y="783428"/>
                  </a:lnTo>
                  <a:lnTo>
                    <a:pt x="1163936" y="738320"/>
                  </a:lnTo>
                  <a:lnTo>
                    <a:pt x="1173370" y="691818"/>
                  </a:lnTo>
                  <a:lnTo>
                    <a:pt x="1179142" y="644077"/>
                  </a:lnTo>
                  <a:lnTo>
                    <a:pt x="1181100" y="595249"/>
                  </a:lnTo>
                  <a:lnTo>
                    <a:pt x="1179142" y="546438"/>
                  </a:lnTo>
                  <a:lnTo>
                    <a:pt x="1173370" y="498713"/>
                  </a:lnTo>
                  <a:lnTo>
                    <a:pt x="1163936" y="452226"/>
                  </a:lnTo>
                  <a:lnTo>
                    <a:pt x="1150991" y="407131"/>
                  </a:lnTo>
                  <a:lnTo>
                    <a:pt x="1134689" y="363581"/>
                  </a:lnTo>
                  <a:lnTo>
                    <a:pt x="1115180" y="321729"/>
                  </a:lnTo>
                  <a:lnTo>
                    <a:pt x="1092618" y="281728"/>
                  </a:lnTo>
                  <a:lnTo>
                    <a:pt x="1067153" y="243733"/>
                  </a:lnTo>
                  <a:lnTo>
                    <a:pt x="1038938" y="207896"/>
                  </a:lnTo>
                  <a:lnTo>
                    <a:pt x="1008126" y="174370"/>
                  </a:lnTo>
                  <a:lnTo>
                    <a:pt x="974867" y="143310"/>
                  </a:lnTo>
                  <a:lnTo>
                    <a:pt x="939314" y="114868"/>
                  </a:lnTo>
                  <a:lnTo>
                    <a:pt x="901619" y="89198"/>
                  </a:lnTo>
                  <a:lnTo>
                    <a:pt x="861934" y="66454"/>
                  </a:lnTo>
                  <a:lnTo>
                    <a:pt x="820412" y="46787"/>
                  </a:lnTo>
                  <a:lnTo>
                    <a:pt x="777203" y="30353"/>
                  </a:lnTo>
                  <a:lnTo>
                    <a:pt x="732460" y="17303"/>
                  </a:lnTo>
                  <a:lnTo>
                    <a:pt x="686336" y="7792"/>
                  </a:lnTo>
                  <a:lnTo>
                    <a:pt x="638982" y="1973"/>
                  </a:lnTo>
                  <a:lnTo>
                    <a:pt x="590550" y="0"/>
                  </a:lnTo>
                  <a:close/>
                </a:path>
              </a:pathLst>
            </a:custGeom>
            <a:solidFill>
              <a:srgbClr val="606667"/>
            </a:solidFill>
          </p:spPr>
          <p:txBody>
            <a:bodyPr wrap="square" lIns="0" tIns="0" rIns="0" bIns="0" rtlCol="0"/>
            <a:lstStyle/>
            <a:p>
              <a:endParaRPr/>
            </a:p>
          </p:txBody>
        </p:sp>
        <p:sp>
          <p:nvSpPr>
            <p:cNvPr id="6" name="object 6"/>
            <p:cNvSpPr/>
            <p:nvPr/>
          </p:nvSpPr>
          <p:spPr>
            <a:xfrm>
              <a:off x="5895975" y="3733800"/>
              <a:ext cx="523875" cy="609600"/>
            </a:xfrm>
            <a:custGeom>
              <a:avLst/>
              <a:gdLst/>
              <a:ahLst/>
              <a:cxnLst/>
              <a:rect l="l" t="t" r="r" b="b"/>
              <a:pathLst>
                <a:path w="523875" h="609600">
                  <a:moveTo>
                    <a:pt x="0" y="0"/>
                  </a:moveTo>
                  <a:lnTo>
                    <a:pt x="0" y="609600"/>
                  </a:lnTo>
                  <a:lnTo>
                    <a:pt x="523875" y="304800"/>
                  </a:lnTo>
                  <a:lnTo>
                    <a:pt x="0" y="0"/>
                  </a:lnTo>
                  <a:close/>
                </a:path>
              </a:pathLst>
            </a:custGeom>
            <a:solidFill>
              <a:srgbClr val="FFFFFF"/>
            </a:solidFill>
          </p:spPr>
          <p:txBody>
            <a:bodyPr wrap="square" lIns="0" tIns="0" rIns="0" bIns="0" rtlCol="0"/>
            <a:lstStyle/>
            <a:p>
              <a:endParaRPr/>
            </a:p>
          </p:txBody>
        </p:sp>
      </p:grpSp>
      <p:sp>
        <p:nvSpPr>
          <p:cNvPr id="7" name="object 7"/>
          <p:cNvSpPr txBox="1"/>
          <p:nvPr/>
        </p:nvSpPr>
        <p:spPr>
          <a:xfrm>
            <a:off x="3910965" y="6044565"/>
            <a:ext cx="4711065" cy="300355"/>
          </a:xfrm>
          <a:prstGeom prst="rect">
            <a:avLst/>
          </a:prstGeom>
        </p:spPr>
        <p:txBody>
          <a:bodyPr vert="horz" wrap="square" lIns="0" tIns="12700" rIns="0" bIns="0" rtlCol="0">
            <a:spAutoFit/>
          </a:bodyPr>
          <a:lstStyle/>
          <a:p>
            <a:pPr marL="12700">
              <a:lnSpc>
                <a:spcPct val="100000"/>
              </a:lnSpc>
              <a:spcBef>
                <a:spcPts val="100"/>
              </a:spcBef>
            </a:pPr>
            <a:r>
              <a:rPr sz="1800" i="1" spc="-5" dirty="0">
                <a:solidFill>
                  <a:srgbClr val="898B8B"/>
                </a:solidFill>
                <a:latin typeface="Arial"/>
                <a:cs typeface="Arial"/>
              </a:rPr>
              <a:t>Video</a:t>
            </a:r>
            <a:r>
              <a:rPr sz="1800" i="1" dirty="0">
                <a:solidFill>
                  <a:srgbClr val="898B8B"/>
                </a:solidFill>
                <a:latin typeface="Arial"/>
                <a:cs typeface="Arial"/>
              </a:rPr>
              <a:t> </a:t>
            </a:r>
            <a:r>
              <a:rPr sz="1800" i="1" spc="-10" dirty="0">
                <a:solidFill>
                  <a:srgbClr val="898B8B"/>
                </a:solidFill>
                <a:latin typeface="Arial"/>
                <a:cs typeface="Arial"/>
              </a:rPr>
              <a:t>can</a:t>
            </a:r>
            <a:r>
              <a:rPr sz="1800" i="1" dirty="0">
                <a:solidFill>
                  <a:srgbClr val="898B8B"/>
                </a:solidFill>
                <a:latin typeface="Arial"/>
                <a:cs typeface="Arial"/>
              </a:rPr>
              <a:t> </a:t>
            </a:r>
            <a:r>
              <a:rPr sz="1800" i="1" spc="-15" dirty="0">
                <a:solidFill>
                  <a:srgbClr val="898B8B"/>
                </a:solidFill>
                <a:latin typeface="Arial"/>
                <a:cs typeface="Arial"/>
              </a:rPr>
              <a:t>be</a:t>
            </a:r>
            <a:r>
              <a:rPr sz="1800" i="1" spc="75" dirty="0">
                <a:solidFill>
                  <a:srgbClr val="898B8B"/>
                </a:solidFill>
                <a:latin typeface="Arial"/>
                <a:cs typeface="Arial"/>
              </a:rPr>
              <a:t> </a:t>
            </a:r>
            <a:r>
              <a:rPr sz="1800" i="1" spc="-15" dirty="0">
                <a:solidFill>
                  <a:srgbClr val="898B8B"/>
                </a:solidFill>
                <a:latin typeface="Arial"/>
                <a:cs typeface="Arial"/>
              </a:rPr>
              <a:t>found</a:t>
            </a:r>
            <a:r>
              <a:rPr sz="1800" i="1" dirty="0">
                <a:solidFill>
                  <a:srgbClr val="898B8B"/>
                </a:solidFill>
                <a:latin typeface="Arial"/>
                <a:cs typeface="Arial"/>
              </a:rPr>
              <a:t> </a:t>
            </a:r>
            <a:r>
              <a:rPr sz="1800" i="1" spc="-15" dirty="0">
                <a:solidFill>
                  <a:srgbClr val="898B8B"/>
                </a:solidFill>
                <a:latin typeface="Arial"/>
                <a:cs typeface="Arial"/>
              </a:rPr>
              <a:t>on</a:t>
            </a:r>
            <a:r>
              <a:rPr sz="1800" i="1" spc="75" dirty="0">
                <a:solidFill>
                  <a:srgbClr val="898B8B"/>
                </a:solidFill>
                <a:latin typeface="Arial"/>
                <a:cs typeface="Arial"/>
              </a:rPr>
              <a:t> </a:t>
            </a:r>
            <a:r>
              <a:rPr sz="1800" i="1" spc="-10" dirty="0">
                <a:solidFill>
                  <a:srgbClr val="898B8B"/>
                </a:solidFill>
                <a:latin typeface="Arial"/>
                <a:cs typeface="Arial"/>
              </a:rPr>
              <a:t>deployedmedicine.com</a:t>
            </a:r>
            <a:endParaRPr sz="1800">
              <a:latin typeface="Arial"/>
              <a:cs typeface="Arial"/>
            </a:endParaRPr>
          </a:p>
        </p:txBody>
      </p:sp>
      <p:sp>
        <p:nvSpPr>
          <p:cNvPr id="8" name="object 8"/>
          <p:cNvSpPr txBox="1">
            <a:spLocks noGrp="1"/>
          </p:cNvSpPr>
          <p:nvPr>
            <p:ph type="sldNum" sz="quarter" idx="7"/>
          </p:nvPr>
        </p:nvSpPr>
        <p:spPr>
          <a:prstGeom prst="rect">
            <a:avLst/>
          </a:prstGeom>
        </p:spPr>
        <p:txBody>
          <a:bodyPr vert="horz" wrap="square" lIns="0" tIns="0" rIns="0" bIns="0" rtlCol="0">
            <a:spAutoFit/>
          </a:bodyPr>
          <a:lstStyle/>
          <a:p>
            <a:pPr marL="2125345">
              <a:lnSpc>
                <a:spcPts val="1430"/>
              </a:lnSpc>
            </a:pPr>
            <a:fld id="{81D60167-4931-47E6-BA6A-407CBD079E47}" type="slidenum">
              <a:rPr dirty="0"/>
              <a:t>21</a:t>
            </a:fld>
            <a:endParaRPr dirty="0"/>
          </a:p>
        </p:txBody>
      </p:sp>
      <p:pic>
        <p:nvPicPr>
          <p:cNvPr id="9" name="03a. One-Handed Windlass Tourniquet (Care Under Fire)">
            <a:hlinkClick r:id="" action="ppaction://media"/>
            <a:extLst>
              <a:ext uri="{FF2B5EF4-FFF2-40B4-BE49-F238E27FC236}">
                <a16:creationId xmlns:a16="http://schemas.microsoft.com/office/drawing/2014/main" id="{1E64F4B6-73EC-AB53-DF56-E6DA46703DD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007425" y="1642872"/>
            <a:ext cx="8518144" cy="47914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1533"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2933700" y="2247900"/>
            <a:ext cx="6324600" cy="3581400"/>
            <a:chOff x="2933700" y="2247900"/>
            <a:chExt cx="6324600" cy="3581400"/>
          </a:xfrm>
        </p:grpSpPr>
        <p:sp>
          <p:nvSpPr>
            <p:cNvPr id="3" name="object 3"/>
            <p:cNvSpPr/>
            <p:nvPr/>
          </p:nvSpPr>
          <p:spPr>
            <a:xfrm>
              <a:off x="2943225" y="2257425"/>
              <a:ext cx="6305550" cy="3562350"/>
            </a:xfrm>
            <a:custGeom>
              <a:avLst/>
              <a:gdLst/>
              <a:ahLst/>
              <a:cxnLst/>
              <a:rect l="l" t="t" r="r" b="b"/>
              <a:pathLst>
                <a:path w="6305550" h="3562350">
                  <a:moveTo>
                    <a:pt x="0" y="3562350"/>
                  </a:moveTo>
                  <a:lnTo>
                    <a:pt x="6305550" y="3562350"/>
                  </a:lnTo>
                  <a:lnTo>
                    <a:pt x="6305550" y="0"/>
                  </a:lnTo>
                  <a:lnTo>
                    <a:pt x="0" y="0"/>
                  </a:lnTo>
                  <a:lnTo>
                    <a:pt x="0" y="3562350"/>
                  </a:lnTo>
                  <a:close/>
                </a:path>
              </a:pathLst>
            </a:custGeom>
            <a:ln w="19050">
              <a:solidFill>
                <a:srgbClr val="898B8B"/>
              </a:solidFill>
            </a:ln>
          </p:spPr>
          <p:txBody>
            <a:bodyPr wrap="square" lIns="0" tIns="0" rIns="0" bIns="0" rtlCol="0"/>
            <a:lstStyle/>
            <a:p>
              <a:endParaRPr/>
            </a:p>
          </p:txBody>
        </p:sp>
        <p:sp>
          <p:nvSpPr>
            <p:cNvPr id="4" name="object 4"/>
            <p:cNvSpPr/>
            <p:nvPr/>
          </p:nvSpPr>
          <p:spPr>
            <a:xfrm>
              <a:off x="5505450" y="3448050"/>
              <a:ext cx="1181100" cy="1190625"/>
            </a:xfrm>
            <a:custGeom>
              <a:avLst/>
              <a:gdLst/>
              <a:ahLst/>
              <a:cxnLst/>
              <a:rect l="l" t="t" r="r" b="b"/>
              <a:pathLst>
                <a:path w="1181100" h="1190625">
                  <a:moveTo>
                    <a:pt x="590550" y="0"/>
                  </a:moveTo>
                  <a:lnTo>
                    <a:pt x="542117" y="1973"/>
                  </a:lnTo>
                  <a:lnTo>
                    <a:pt x="494763" y="7792"/>
                  </a:lnTo>
                  <a:lnTo>
                    <a:pt x="448639" y="17303"/>
                  </a:lnTo>
                  <a:lnTo>
                    <a:pt x="403896" y="30353"/>
                  </a:lnTo>
                  <a:lnTo>
                    <a:pt x="360687" y="46787"/>
                  </a:lnTo>
                  <a:lnTo>
                    <a:pt x="319165" y="66454"/>
                  </a:lnTo>
                  <a:lnTo>
                    <a:pt x="279480" y="89198"/>
                  </a:lnTo>
                  <a:lnTo>
                    <a:pt x="241785" y="114868"/>
                  </a:lnTo>
                  <a:lnTo>
                    <a:pt x="206232" y="143310"/>
                  </a:lnTo>
                  <a:lnTo>
                    <a:pt x="172973" y="174370"/>
                  </a:lnTo>
                  <a:lnTo>
                    <a:pt x="142161" y="207896"/>
                  </a:lnTo>
                  <a:lnTo>
                    <a:pt x="113946" y="243733"/>
                  </a:lnTo>
                  <a:lnTo>
                    <a:pt x="88481" y="281728"/>
                  </a:lnTo>
                  <a:lnTo>
                    <a:pt x="65919" y="321729"/>
                  </a:lnTo>
                  <a:lnTo>
                    <a:pt x="46410" y="363581"/>
                  </a:lnTo>
                  <a:lnTo>
                    <a:pt x="30108" y="407131"/>
                  </a:lnTo>
                  <a:lnTo>
                    <a:pt x="17163" y="452226"/>
                  </a:lnTo>
                  <a:lnTo>
                    <a:pt x="7729" y="498713"/>
                  </a:lnTo>
                  <a:lnTo>
                    <a:pt x="1957" y="546438"/>
                  </a:lnTo>
                  <a:lnTo>
                    <a:pt x="0" y="595249"/>
                  </a:lnTo>
                  <a:lnTo>
                    <a:pt x="1957" y="644077"/>
                  </a:lnTo>
                  <a:lnTo>
                    <a:pt x="7729" y="691818"/>
                  </a:lnTo>
                  <a:lnTo>
                    <a:pt x="17163" y="738320"/>
                  </a:lnTo>
                  <a:lnTo>
                    <a:pt x="30108" y="783428"/>
                  </a:lnTo>
                  <a:lnTo>
                    <a:pt x="46410" y="826990"/>
                  </a:lnTo>
                  <a:lnTo>
                    <a:pt x="65919" y="868852"/>
                  </a:lnTo>
                  <a:lnTo>
                    <a:pt x="88481" y="908861"/>
                  </a:lnTo>
                  <a:lnTo>
                    <a:pt x="113946" y="946864"/>
                  </a:lnTo>
                  <a:lnTo>
                    <a:pt x="142161" y="982707"/>
                  </a:lnTo>
                  <a:lnTo>
                    <a:pt x="172974" y="1016238"/>
                  </a:lnTo>
                  <a:lnTo>
                    <a:pt x="206232" y="1047302"/>
                  </a:lnTo>
                  <a:lnTo>
                    <a:pt x="241785" y="1075747"/>
                  </a:lnTo>
                  <a:lnTo>
                    <a:pt x="279480" y="1101420"/>
                  </a:lnTo>
                  <a:lnTo>
                    <a:pt x="319165" y="1124167"/>
                  </a:lnTo>
                  <a:lnTo>
                    <a:pt x="360687" y="1143835"/>
                  </a:lnTo>
                  <a:lnTo>
                    <a:pt x="403896" y="1160270"/>
                  </a:lnTo>
                  <a:lnTo>
                    <a:pt x="448639" y="1173320"/>
                  </a:lnTo>
                  <a:lnTo>
                    <a:pt x="494763" y="1182832"/>
                  </a:lnTo>
                  <a:lnTo>
                    <a:pt x="542117" y="1188651"/>
                  </a:lnTo>
                  <a:lnTo>
                    <a:pt x="590550" y="1190625"/>
                  </a:lnTo>
                  <a:lnTo>
                    <a:pt x="638982" y="1188651"/>
                  </a:lnTo>
                  <a:lnTo>
                    <a:pt x="686336" y="1182832"/>
                  </a:lnTo>
                  <a:lnTo>
                    <a:pt x="732460" y="1173320"/>
                  </a:lnTo>
                  <a:lnTo>
                    <a:pt x="777203" y="1160270"/>
                  </a:lnTo>
                  <a:lnTo>
                    <a:pt x="820412" y="1143835"/>
                  </a:lnTo>
                  <a:lnTo>
                    <a:pt x="861934" y="1124167"/>
                  </a:lnTo>
                  <a:lnTo>
                    <a:pt x="901619" y="1101420"/>
                  </a:lnTo>
                  <a:lnTo>
                    <a:pt x="939314" y="1075747"/>
                  </a:lnTo>
                  <a:lnTo>
                    <a:pt x="974867" y="1047302"/>
                  </a:lnTo>
                  <a:lnTo>
                    <a:pt x="1008126" y="1016238"/>
                  </a:lnTo>
                  <a:lnTo>
                    <a:pt x="1038938" y="982707"/>
                  </a:lnTo>
                  <a:lnTo>
                    <a:pt x="1067153" y="946864"/>
                  </a:lnTo>
                  <a:lnTo>
                    <a:pt x="1092618" y="908861"/>
                  </a:lnTo>
                  <a:lnTo>
                    <a:pt x="1115180" y="868852"/>
                  </a:lnTo>
                  <a:lnTo>
                    <a:pt x="1134689" y="826990"/>
                  </a:lnTo>
                  <a:lnTo>
                    <a:pt x="1150991" y="783428"/>
                  </a:lnTo>
                  <a:lnTo>
                    <a:pt x="1163936" y="738320"/>
                  </a:lnTo>
                  <a:lnTo>
                    <a:pt x="1173370" y="691818"/>
                  </a:lnTo>
                  <a:lnTo>
                    <a:pt x="1179142" y="644077"/>
                  </a:lnTo>
                  <a:lnTo>
                    <a:pt x="1181100" y="595249"/>
                  </a:lnTo>
                  <a:lnTo>
                    <a:pt x="1179142" y="546438"/>
                  </a:lnTo>
                  <a:lnTo>
                    <a:pt x="1173370" y="498713"/>
                  </a:lnTo>
                  <a:lnTo>
                    <a:pt x="1163936" y="452226"/>
                  </a:lnTo>
                  <a:lnTo>
                    <a:pt x="1150991" y="407131"/>
                  </a:lnTo>
                  <a:lnTo>
                    <a:pt x="1134689" y="363581"/>
                  </a:lnTo>
                  <a:lnTo>
                    <a:pt x="1115180" y="321729"/>
                  </a:lnTo>
                  <a:lnTo>
                    <a:pt x="1092618" y="281728"/>
                  </a:lnTo>
                  <a:lnTo>
                    <a:pt x="1067153" y="243733"/>
                  </a:lnTo>
                  <a:lnTo>
                    <a:pt x="1038938" y="207896"/>
                  </a:lnTo>
                  <a:lnTo>
                    <a:pt x="1008126" y="174370"/>
                  </a:lnTo>
                  <a:lnTo>
                    <a:pt x="974867" y="143310"/>
                  </a:lnTo>
                  <a:lnTo>
                    <a:pt x="939314" y="114868"/>
                  </a:lnTo>
                  <a:lnTo>
                    <a:pt x="901619" y="89198"/>
                  </a:lnTo>
                  <a:lnTo>
                    <a:pt x="861934" y="66454"/>
                  </a:lnTo>
                  <a:lnTo>
                    <a:pt x="820412" y="46787"/>
                  </a:lnTo>
                  <a:lnTo>
                    <a:pt x="777203" y="30353"/>
                  </a:lnTo>
                  <a:lnTo>
                    <a:pt x="732460" y="17303"/>
                  </a:lnTo>
                  <a:lnTo>
                    <a:pt x="686336" y="7792"/>
                  </a:lnTo>
                  <a:lnTo>
                    <a:pt x="638982" y="1973"/>
                  </a:lnTo>
                  <a:lnTo>
                    <a:pt x="590550" y="0"/>
                  </a:lnTo>
                  <a:close/>
                </a:path>
              </a:pathLst>
            </a:custGeom>
            <a:solidFill>
              <a:srgbClr val="606667"/>
            </a:solidFill>
          </p:spPr>
          <p:txBody>
            <a:bodyPr wrap="square" lIns="0" tIns="0" rIns="0" bIns="0" rtlCol="0"/>
            <a:lstStyle/>
            <a:p>
              <a:endParaRPr/>
            </a:p>
          </p:txBody>
        </p:sp>
        <p:sp>
          <p:nvSpPr>
            <p:cNvPr id="5" name="object 5"/>
            <p:cNvSpPr/>
            <p:nvPr/>
          </p:nvSpPr>
          <p:spPr>
            <a:xfrm>
              <a:off x="5895975" y="3733800"/>
              <a:ext cx="523875" cy="609600"/>
            </a:xfrm>
            <a:custGeom>
              <a:avLst/>
              <a:gdLst/>
              <a:ahLst/>
              <a:cxnLst/>
              <a:rect l="l" t="t" r="r" b="b"/>
              <a:pathLst>
                <a:path w="523875" h="609600">
                  <a:moveTo>
                    <a:pt x="0" y="0"/>
                  </a:moveTo>
                  <a:lnTo>
                    <a:pt x="0" y="609600"/>
                  </a:lnTo>
                  <a:lnTo>
                    <a:pt x="523875" y="304800"/>
                  </a:lnTo>
                  <a:lnTo>
                    <a:pt x="0" y="0"/>
                  </a:lnTo>
                  <a:close/>
                </a:path>
              </a:pathLst>
            </a:custGeom>
            <a:solidFill>
              <a:srgbClr val="FFFFFF"/>
            </a:solidFill>
          </p:spPr>
          <p:txBody>
            <a:bodyPr wrap="square" lIns="0" tIns="0" rIns="0" bIns="0" rtlCol="0"/>
            <a:lstStyle/>
            <a:p>
              <a:endParaRPr/>
            </a:p>
          </p:txBody>
        </p:sp>
      </p:grpSp>
      <p:sp>
        <p:nvSpPr>
          <p:cNvPr id="6" name="object 6"/>
          <p:cNvSpPr txBox="1"/>
          <p:nvPr/>
        </p:nvSpPr>
        <p:spPr>
          <a:xfrm>
            <a:off x="3910965" y="6044565"/>
            <a:ext cx="4711065" cy="300355"/>
          </a:xfrm>
          <a:prstGeom prst="rect">
            <a:avLst/>
          </a:prstGeom>
        </p:spPr>
        <p:txBody>
          <a:bodyPr vert="horz" wrap="square" lIns="0" tIns="12700" rIns="0" bIns="0" rtlCol="0">
            <a:spAutoFit/>
          </a:bodyPr>
          <a:lstStyle/>
          <a:p>
            <a:pPr marL="12700">
              <a:lnSpc>
                <a:spcPct val="100000"/>
              </a:lnSpc>
              <a:spcBef>
                <a:spcPts val="100"/>
              </a:spcBef>
            </a:pPr>
            <a:r>
              <a:rPr sz="1800" i="1" spc="-5" dirty="0">
                <a:solidFill>
                  <a:srgbClr val="898B8B"/>
                </a:solidFill>
                <a:latin typeface="Arial"/>
                <a:cs typeface="Arial"/>
              </a:rPr>
              <a:t>Video</a:t>
            </a:r>
            <a:r>
              <a:rPr sz="1800" i="1" dirty="0">
                <a:solidFill>
                  <a:srgbClr val="898B8B"/>
                </a:solidFill>
                <a:latin typeface="Arial"/>
                <a:cs typeface="Arial"/>
              </a:rPr>
              <a:t> </a:t>
            </a:r>
            <a:r>
              <a:rPr sz="1800" i="1" spc="-10" dirty="0">
                <a:solidFill>
                  <a:srgbClr val="898B8B"/>
                </a:solidFill>
                <a:latin typeface="Arial"/>
                <a:cs typeface="Arial"/>
              </a:rPr>
              <a:t>can</a:t>
            </a:r>
            <a:r>
              <a:rPr sz="1800" i="1" dirty="0">
                <a:solidFill>
                  <a:srgbClr val="898B8B"/>
                </a:solidFill>
                <a:latin typeface="Arial"/>
                <a:cs typeface="Arial"/>
              </a:rPr>
              <a:t> </a:t>
            </a:r>
            <a:r>
              <a:rPr sz="1800" i="1" spc="-15" dirty="0">
                <a:solidFill>
                  <a:srgbClr val="898B8B"/>
                </a:solidFill>
                <a:latin typeface="Arial"/>
                <a:cs typeface="Arial"/>
              </a:rPr>
              <a:t>be</a:t>
            </a:r>
            <a:r>
              <a:rPr sz="1800" i="1" spc="75" dirty="0">
                <a:solidFill>
                  <a:srgbClr val="898B8B"/>
                </a:solidFill>
                <a:latin typeface="Arial"/>
                <a:cs typeface="Arial"/>
              </a:rPr>
              <a:t> </a:t>
            </a:r>
            <a:r>
              <a:rPr sz="1800" i="1" spc="-15" dirty="0">
                <a:solidFill>
                  <a:srgbClr val="898B8B"/>
                </a:solidFill>
                <a:latin typeface="Arial"/>
                <a:cs typeface="Arial"/>
              </a:rPr>
              <a:t>found</a:t>
            </a:r>
            <a:r>
              <a:rPr sz="1800" i="1" dirty="0">
                <a:solidFill>
                  <a:srgbClr val="898B8B"/>
                </a:solidFill>
                <a:latin typeface="Arial"/>
                <a:cs typeface="Arial"/>
              </a:rPr>
              <a:t> </a:t>
            </a:r>
            <a:r>
              <a:rPr sz="1800" i="1" spc="-15" dirty="0">
                <a:solidFill>
                  <a:srgbClr val="898B8B"/>
                </a:solidFill>
                <a:latin typeface="Arial"/>
                <a:cs typeface="Arial"/>
              </a:rPr>
              <a:t>on</a:t>
            </a:r>
            <a:r>
              <a:rPr sz="1800" i="1" spc="75" dirty="0">
                <a:solidFill>
                  <a:srgbClr val="898B8B"/>
                </a:solidFill>
                <a:latin typeface="Arial"/>
                <a:cs typeface="Arial"/>
              </a:rPr>
              <a:t> </a:t>
            </a:r>
            <a:r>
              <a:rPr sz="1800" i="1" spc="-10" dirty="0">
                <a:solidFill>
                  <a:srgbClr val="898B8B"/>
                </a:solidFill>
                <a:latin typeface="Arial"/>
                <a:cs typeface="Arial"/>
              </a:rPr>
              <a:t>deployedmedicine.com</a:t>
            </a:r>
            <a:endParaRPr sz="1800">
              <a:latin typeface="Arial"/>
              <a:cs typeface="Arial"/>
            </a:endParaRPr>
          </a:p>
        </p:txBody>
      </p:sp>
      <p:sp>
        <p:nvSpPr>
          <p:cNvPr id="8" name="object 8"/>
          <p:cNvSpPr txBox="1">
            <a:spLocks noGrp="1"/>
          </p:cNvSpPr>
          <p:nvPr>
            <p:ph type="sldNum" sz="quarter" idx="7"/>
          </p:nvPr>
        </p:nvSpPr>
        <p:spPr>
          <a:prstGeom prst="rect">
            <a:avLst/>
          </a:prstGeom>
        </p:spPr>
        <p:txBody>
          <a:bodyPr vert="horz" wrap="square" lIns="0" tIns="0" rIns="0" bIns="0" rtlCol="0">
            <a:spAutoFit/>
          </a:bodyPr>
          <a:lstStyle/>
          <a:p>
            <a:pPr marL="2125345">
              <a:lnSpc>
                <a:spcPts val="1430"/>
              </a:lnSpc>
            </a:pPr>
            <a:fld id="{81D60167-4931-47E6-BA6A-407CBD079E47}" type="slidenum">
              <a:rPr dirty="0"/>
              <a:t>22</a:t>
            </a:fld>
            <a:endParaRPr dirty="0"/>
          </a:p>
        </p:txBody>
      </p:sp>
      <p:sp>
        <p:nvSpPr>
          <p:cNvPr id="7" name="object 7"/>
          <p:cNvSpPr txBox="1">
            <a:spLocks noGrp="1"/>
          </p:cNvSpPr>
          <p:nvPr>
            <p:ph type="title"/>
          </p:nvPr>
        </p:nvSpPr>
        <p:spPr>
          <a:xfrm>
            <a:off x="457200" y="738886"/>
            <a:ext cx="11415140" cy="541751"/>
          </a:xfrm>
          <a:prstGeom prst="rect">
            <a:avLst/>
          </a:prstGeom>
        </p:spPr>
        <p:txBody>
          <a:bodyPr vert="horz" wrap="square" lIns="0" tIns="3810" rIns="0" bIns="0" rtlCol="0">
            <a:spAutoFit/>
          </a:bodyPr>
          <a:lstStyle/>
          <a:p>
            <a:pPr marL="12700" marR="5080" indent="457200" algn="ctr">
              <a:lnSpc>
                <a:spcPts val="4500"/>
              </a:lnSpc>
              <a:spcBef>
                <a:spcPts val="30"/>
              </a:spcBef>
            </a:pPr>
            <a:r>
              <a:rPr spc="-10" dirty="0"/>
              <a:t>ONE-HANDED</a:t>
            </a:r>
            <a:r>
              <a:rPr spc="50" dirty="0"/>
              <a:t> </a:t>
            </a:r>
            <a:r>
              <a:rPr spc="-5" dirty="0"/>
              <a:t>RATCHET </a:t>
            </a:r>
            <a:r>
              <a:rPr lang="en-US" spc="5" dirty="0"/>
              <a:t>TQ </a:t>
            </a:r>
            <a:r>
              <a:rPr spc="-30" dirty="0"/>
              <a:t>APPLICATION</a:t>
            </a:r>
          </a:p>
        </p:txBody>
      </p:sp>
      <p:pic>
        <p:nvPicPr>
          <p:cNvPr id="9" name="03b. One-Handed Ratchet Tourniquet (Care Under Fire)">
            <a:hlinkClick r:id="" action="ppaction://media"/>
            <a:extLst>
              <a:ext uri="{FF2B5EF4-FFF2-40B4-BE49-F238E27FC236}">
                <a16:creationId xmlns:a16="http://schemas.microsoft.com/office/drawing/2014/main" id="{C5C3034F-FF4B-FE8B-180F-31576479C5F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007425" y="1642872"/>
            <a:ext cx="8518144" cy="47914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8599"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4073525" y="299338"/>
            <a:ext cx="4060825" cy="335280"/>
          </a:xfrm>
          <a:prstGeom prst="rect">
            <a:avLst/>
          </a:prstGeom>
        </p:spPr>
        <p:txBody>
          <a:bodyPr vert="horz" wrap="square" lIns="0" tIns="16510" rIns="0" bIns="0" rtlCol="0">
            <a:spAutoFit/>
          </a:bodyPr>
          <a:lstStyle/>
          <a:p>
            <a:pPr marL="12700">
              <a:lnSpc>
                <a:spcPct val="100000"/>
              </a:lnSpc>
              <a:spcBef>
                <a:spcPts val="130"/>
              </a:spcBef>
            </a:pPr>
            <a:r>
              <a:rPr sz="2000" b="1" spc="-90" dirty="0">
                <a:solidFill>
                  <a:srgbClr val="756F6F"/>
                </a:solidFill>
                <a:latin typeface="Arial"/>
                <a:cs typeface="Arial"/>
              </a:rPr>
              <a:t>M</a:t>
            </a:r>
            <a:r>
              <a:rPr sz="2000" b="1" spc="45" dirty="0">
                <a:solidFill>
                  <a:srgbClr val="756F6F"/>
                </a:solidFill>
                <a:latin typeface="Arial"/>
                <a:cs typeface="Arial"/>
              </a:rPr>
              <a:t>odu</a:t>
            </a:r>
            <a:r>
              <a:rPr sz="2000" b="1" spc="35" dirty="0">
                <a:solidFill>
                  <a:srgbClr val="756F6F"/>
                </a:solidFill>
                <a:latin typeface="Arial"/>
                <a:cs typeface="Arial"/>
              </a:rPr>
              <a:t>l</a:t>
            </a:r>
            <a:r>
              <a:rPr sz="2000" b="1" spc="15" dirty="0">
                <a:solidFill>
                  <a:srgbClr val="756F6F"/>
                </a:solidFill>
                <a:latin typeface="Arial"/>
                <a:cs typeface="Arial"/>
              </a:rPr>
              <a:t>e</a:t>
            </a:r>
            <a:r>
              <a:rPr sz="2000" b="1" spc="-110" dirty="0">
                <a:solidFill>
                  <a:srgbClr val="756F6F"/>
                </a:solidFill>
                <a:latin typeface="Arial"/>
                <a:cs typeface="Arial"/>
              </a:rPr>
              <a:t> </a:t>
            </a:r>
            <a:r>
              <a:rPr sz="2000" b="1" spc="10" dirty="0">
                <a:solidFill>
                  <a:srgbClr val="756F6F"/>
                </a:solidFill>
                <a:latin typeface="Arial"/>
                <a:cs typeface="Arial"/>
              </a:rPr>
              <a:t>3:</a:t>
            </a:r>
            <a:r>
              <a:rPr sz="2000" b="1" spc="-40" dirty="0">
                <a:solidFill>
                  <a:srgbClr val="756F6F"/>
                </a:solidFill>
                <a:latin typeface="Arial"/>
                <a:cs typeface="Arial"/>
              </a:rPr>
              <a:t> </a:t>
            </a:r>
            <a:r>
              <a:rPr sz="2000" b="1" spc="50" dirty="0">
                <a:solidFill>
                  <a:srgbClr val="756F6F"/>
                </a:solidFill>
                <a:latin typeface="Arial"/>
                <a:cs typeface="Arial"/>
              </a:rPr>
              <a:t>C</a:t>
            </a:r>
            <a:r>
              <a:rPr sz="2000" b="1" spc="15" dirty="0">
                <a:solidFill>
                  <a:srgbClr val="756F6F"/>
                </a:solidFill>
                <a:latin typeface="Arial"/>
                <a:cs typeface="Arial"/>
              </a:rPr>
              <a:t>a</a:t>
            </a:r>
            <a:r>
              <a:rPr sz="2000" b="1" spc="40" dirty="0">
                <a:solidFill>
                  <a:srgbClr val="756F6F"/>
                </a:solidFill>
                <a:latin typeface="Arial"/>
                <a:cs typeface="Arial"/>
              </a:rPr>
              <a:t>r</a:t>
            </a:r>
            <a:r>
              <a:rPr sz="2000" b="1" spc="15" dirty="0">
                <a:solidFill>
                  <a:srgbClr val="756F6F"/>
                </a:solidFill>
                <a:latin typeface="Arial"/>
                <a:cs typeface="Arial"/>
              </a:rPr>
              <a:t>e</a:t>
            </a:r>
            <a:r>
              <a:rPr sz="2000" b="1" spc="-185" dirty="0">
                <a:solidFill>
                  <a:srgbClr val="756F6F"/>
                </a:solidFill>
                <a:latin typeface="Arial"/>
                <a:cs typeface="Arial"/>
              </a:rPr>
              <a:t> </a:t>
            </a:r>
            <a:r>
              <a:rPr sz="2000" b="1" spc="50" dirty="0">
                <a:solidFill>
                  <a:srgbClr val="756F6F"/>
                </a:solidFill>
                <a:latin typeface="Arial"/>
                <a:cs typeface="Arial"/>
              </a:rPr>
              <a:t>U</a:t>
            </a:r>
            <a:r>
              <a:rPr sz="2000" b="1" spc="45" dirty="0">
                <a:solidFill>
                  <a:srgbClr val="756F6F"/>
                </a:solidFill>
                <a:latin typeface="Arial"/>
                <a:cs typeface="Arial"/>
              </a:rPr>
              <a:t>nd</a:t>
            </a:r>
            <a:r>
              <a:rPr sz="2000" b="1" spc="10" dirty="0">
                <a:solidFill>
                  <a:srgbClr val="756F6F"/>
                </a:solidFill>
                <a:latin typeface="Arial"/>
                <a:cs typeface="Arial"/>
              </a:rPr>
              <a:t>er</a:t>
            </a:r>
            <a:r>
              <a:rPr sz="2000" b="1" spc="-150" dirty="0">
                <a:solidFill>
                  <a:srgbClr val="756F6F"/>
                </a:solidFill>
                <a:latin typeface="Arial"/>
                <a:cs typeface="Arial"/>
              </a:rPr>
              <a:t> </a:t>
            </a:r>
            <a:r>
              <a:rPr sz="2000" b="1" spc="45" dirty="0">
                <a:solidFill>
                  <a:srgbClr val="756F6F"/>
                </a:solidFill>
                <a:latin typeface="Arial"/>
                <a:cs typeface="Arial"/>
              </a:rPr>
              <a:t>F</a:t>
            </a:r>
            <a:r>
              <a:rPr sz="2000" b="1" spc="35" dirty="0">
                <a:solidFill>
                  <a:srgbClr val="756F6F"/>
                </a:solidFill>
                <a:latin typeface="Arial"/>
                <a:cs typeface="Arial"/>
              </a:rPr>
              <a:t>i</a:t>
            </a:r>
            <a:r>
              <a:rPr sz="2000" b="1" spc="40" dirty="0">
                <a:solidFill>
                  <a:srgbClr val="756F6F"/>
                </a:solidFill>
                <a:latin typeface="Arial"/>
                <a:cs typeface="Arial"/>
              </a:rPr>
              <a:t>r</a:t>
            </a:r>
            <a:r>
              <a:rPr sz="2000" b="1" spc="15" dirty="0">
                <a:solidFill>
                  <a:srgbClr val="756F6F"/>
                </a:solidFill>
                <a:latin typeface="Arial"/>
                <a:cs typeface="Arial"/>
              </a:rPr>
              <a:t>e</a:t>
            </a:r>
            <a:r>
              <a:rPr sz="2000" b="1" spc="-40" dirty="0">
                <a:solidFill>
                  <a:srgbClr val="756F6F"/>
                </a:solidFill>
                <a:latin typeface="Arial"/>
                <a:cs typeface="Arial"/>
              </a:rPr>
              <a:t>/</a:t>
            </a:r>
            <a:r>
              <a:rPr sz="2000" b="1" spc="45" dirty="0">
                <a:solidFill>
                  <a:srgbClr val="756F6F"/>
                </a:solidFill>
                <a:latin typeface="Arial"/>
                <a:cs typeface="Arial"/>
              </a:rPr>
              <a:t>Th</a:t>
            </a:r>
            <a:r>
              <a:rPr sz="2000" b="1" spc="-35" dirty="0">
                <a:solidFill>
                  <a:srgbClr val="756F6F"/>
                </a:solidFill>
                <a:latin typeface="Arial"/>
                <a:cs typeface="Arial"/>
              </a:rPr>
              <a:t>r</a:t>
            </a:r>
            <a:r>
              <a:rPr sz="2000" b="1" spc="15" dirty="0">
                <a:solidFill>
                  <a:srgbClr val="756F6F"/>
                </a:solidFill>
                <a:latin typeface="Arial"/>
                <a:cs typeface="Arial"/>
              </a:rPr>
              <a:t>e</a:t>
            </a:r>
            <a:r>
              <a:rPr sz="2000" b="1" spc="5" dirty="0">
                <a:solidFill>
                  <a:srgbClr val="756F6F"/>
                </a:solidFill>
                <a:latin typeface="Arial"/>
                <a:cs typeface="Arial"/>
              </a:rPr>
              <a:t>a</a:t>
            </a:r>
            <a:r>
              <a:rPr sz="2000" b="1" spc="10" dirty="0">
                <a:solidFill>
                  <a:srgbClr val="756F6F"/>
                </a:solidFill>
                <a:latin typeface="Arial"/>
                <a:cs typeface="Arial"/>
              </a:rPr>
              <a:t>t</a:t>
            </a:r>
            <a:endParaRPr sz="2000">
              <a:latin typeface="Arial"/>
              <a:cs typeface="Arial"/>
            </a:endParaRPr>
          </a:p>
        </p:txBody>
      </p:sp>
      <p:pic>
        <p:nvPicPr>
          <p:cNvPr id="3" name="object 3"/>
          <p:cNvPicPr/>
          <p:nvPr/>
        </p:nvPicPr>
        <p:blipFill>
          <a:blip r:embed="rId3" cstate="print"/>
          <a:stretch>
            <a:fillRect/>
          </a:stretch>
        </p:blipFill>
        <p:spPr>
          <a:xfrm>
            <a:off x="276225" y="276225"/>
            <a:ext cx="1171575" cy="657225"/>
          </a:xfrm>
          <a:prstGeom prst="rect">
            <a:avLst/>
          </a:prstGeom>
        </p:spPr>
      </p:pic>
      <p:sp>
        <p:nvSpPr>
          <p:cNvPr id="4" name="object 4"/>
          <p:cNvSpPr txBox="1"/>
          <p:nvPr/>
        </p:nvSpPr>
        <p:spPr>
          <a:xfrm>
            <a:off x="9537445" y="6580822"/>
            <a:ext cx="2023745" cy="186055"/>
          </a:xfrm>
          <a:prstGeom prst="rect">
            <a:avLst/>
          </a:prstGeom>
        </p:spPr>
        <p:txBody>
          <a:bodyPr vert="horz" wrap="square" lIns="0" tIns="12700" rIns="0" bIns="0" rtlCol="0">
            <a:spAutoFit/>
          </a:bodyPr>
          <a:lstStyle/>
          <a:p>
            <a:pPr marL="12700">
              <a:lnSpc>
                <a:spcPct val="100000"/>
              </a:lnSpc>
              <a:spcBef>
                <a:spcPts val="100"/>
              </a:spcBef>
            </a:pPr>
            <a:r>
              <a:rPr sz="1050" dirty="0">
                <a:solidFill>
                  <a:srgbClr val="CD9146"/>
                </a:solidFill>
                <a:latin typeface="Arial MT"/>
                <a:cs typeface="Arial MT"/>
              </a:rPr>
              <a:t>#TCCC-CPP-PPT-03</a:t>
            </a:r>
            <a:r>
              <a:rPr sz="1050" spc="210" dirty="0">
                <a:solidFill>
                  <a:srgbClr val="CD9146"/>
                </a:solidFill>
                <a:latin typeface="Arial MT"/>
                <a:cs typeface="Arial MT"/>
              </a:rPr>
              <a:t> </a:t>
            </a:r>
            <a:r>
              <a:rPr sz="1050" spc="5" dirty="0">
                <a:solidFill>
                  <a:srgbClr val="CD9146"/>
                </a:solidFill>
                <a:latin typeface="Arial MT"/>
                <a:cs typeface="Arial MT"/>
              </a:rPr>
              <a:t>08 </a:t>
            </a:r>
            <a:r>
              <a:rPr sz="1050" spc="-40" dirty="0">
                <a:solidFill>
                  <a:srgbClr val="CD9146"/>
                </a:solidFill>
                <a:latin typeface="Arial MT"/>
                <a:cs typeface="Arial MT"/>
              </a:rPr>
              <a:t>AUG</a:t>
            </a:r>
            <a:r>
              <a:rPr sz="1050" spc="65" dirty="0">
                <a:solidFill>
                  <a:srgbClr val="CD9146"/>
                </a:solidFill>
                <a:latin typeface="Arial MT"/>
                <a:cs typeface="Arial MT"/>
              </a:rPr>
              <a:t> </a:t>
            </a:r>
            <a:r>
              <a:rPr sz="1050" spc="5" dirty="0">
                <a:solidFill>
                  <a:srgbClr val="CD9146"/>
                </a:solidFill>
                <a:latin typeface="Arial MT"/>
                <a:cs typeface="Arial MT"/>
              </a:rPr>
              <a:t>23</a:t>
            </a:r>
            <a:endParaRPr sz="1050">
              <a:latin typeface="Arial MT"/>
              <a:cs typeface="Arial MT"/>
            </a:endParaRPr>
          </a:p>
        </p:txBody>
      </p:sp>
      <p:pic>
        <p:nvPicPr>
          <p:cNvPr id="5" name="object 5"/>
          <p:cNvPicPr/>
          <p:nvPr/>
        </p:nvPicPr>
        <p:blipFill>
          <a:blip r:embed="rId4" cstate="print"/>
          <a:stretch>
            <a:fillRect/>
          </a:stretch>
        </p:blipFill>
        <p:spPr>
          <a:xfrm>
            <a:off x="819150" y="1885950"/>
            <a:ext cx="4733925" cy="4467225"/>
          </a:xfrm>
          <a:prstGeom prst="rect">
            <a:avLst/>
          </a:prstGeom>
        </p:spPr>
      </p:pic>
      <p:sp>
        <p:nvSpPr>
          <p:cNvPr id="6" name="object 6"/>
          <p:cNvSpPr txBox="1"/>
          <p:nvPr/>
        </p:nvSpPr>
        <p:spPr>
          <a:xfrm>
            <a:off x="11650091" y="6589394"/>
            <a:ext cx="196850" cy="208915"/>
          </a:xfrm>
          <a:prstGeom prst="rect">
            <a:avLst/>
          </a:prstGeom>
        </p:spPr>
        <p:txBody>
          <a:bodyPr vert="horz" wrap="square" lIns="0" tIns="12700" rIns="0" bIns="0" rtlCol="0">
            <a:spAutoFit/>
          </a:bodyPr>
          <a:lstStyle/>
          <a:p>
            <a:pPr marL="12700">
              <a:lnSpc>
                <a:spcPct val="100000"/>
              </a:lnSpc>
              <a:spcBef>
                <a:spcPts val="100"/>
              </a:spcBef>
            </a:pPr>
            <a:r>
              <a:rPr sz="1200" spc="5" dirty="0">
                <a:latin typeface="Arial MT"/>
                <a:cs typeface="Arial MT"/>
              </a:rPr>
              <a:t>23</a:t>
            </a:r>
            <a:endParaRPr sz="1200">
              <a:latin typeface="Arial MT"/>
              <a:cs typeface="Arial MT"/>
            </a:endParaRPr>
          </a:p>
        </p:txBody>
      </p:sp>
      <p:sp>
        <p:nvSpPr>
          <p:cNvPr id="7" name="object 7"/>
          <p:cNvSpPr txBox="1">
            <a:spLocks noGrp="1"/>
          </p:cNvSpPr>
          <p:nvPr>
            <p:ph type="title"/>
          </p:nvPr>
        </p:nvSpPr>
        <p:spPr>
          <a:xfrm>
            <a:off x="1728470" y="824611"/>
            <a:ext cx="8747760" cy="1070610"/>
          </a:xfrm>
          <a:prstGeom prst="rect">
            <a:avLst/>
          </a:prstGeom>
        </p:spPr>
        <p:txBody>
          <a:bodyPr vert="horz" wrap="square" lIns="0" tIns="74295" rIns="0" bIns="0" rtlCol="0">
            <a:spAutoFit/>
          </a:bodyPr>
          <a:lstStyle/>
          <a:p>
            <a:pPr marL="12700" marR="5080" indent="1181735">
              <a:lnSpc>
                <a:spcPts val="3900"/>
              </a:lnSpc>
              <a:spcBef>
                <a:spcPts val="585"/>
              </a:spcBef>
            </a:pPr>
            <a:r>
              <a:rPr spc="-25" dirty="0">
                <a:solidFill>
                  <a:srgbClr val="000000"/>
                </a:solidFill>
              </a:rPr>
              <a:t>CASUALTY</a:t>
            </a:r>
            <a:r>
              <a:rPr spc="175" dirty="0">
                <a:solidFill>
                  <a:srgbClr val="000000"/>
                </a:solidFill>
              </a:rPr>
              <a:t> </a:t>
            </a:r>
            <a:r>
              <a:rPr dirty="0">
                <a:solidFill>
                  <a:srgbClr val="000000"/>
                </a:solidFill>
              </a:rPr>
              <a:t>SUPPORT</a:t>
            </a:r>
            <a:r>
              <a:rPr spc="-60" dirty="0">
                <a:solidFill>
                  <a:srgbClr val="000000"/>
                </a:solidFill>
              </a:rPr>
              <a:t> </a:t>
            </a:r>
            <a:r>
              <a:rPr dirty="0">
                <a:solidFill>
                  <a:srgbClr val="000000"/>
                </a:solidFill>
              </a:rPr>
              <a:t>WHEN </a:t>
            </a:r>
            <a:r>
              <a:rPr spc="5" dirty="0">
                <a:solidFill>
                  <a:srgbClr val="000000"/>
                </a:solidFill>
              </a:rPr>
              <a:t> </a:t>
            </a:r>
            <a:r>
              <a:rPr dirty="0">
                <a:solidFill>
                  <a:srgbClr val="BB8542"/>
                </a:solidFill>
              </a:rPr>
              <a:t>UNRESPONSIVE</a:t>
            </a:r>
            <a:r>
              <a:rPr spc="-35" dirty="0">
                <a:solidFill>
                  <a:srgbClr val="BB8542"/>
                </a:solidFill>
              </a:rPr>
              <a:t> </a:t>
            </a:r>
            <a:r>
              <a:rPr spc="-15" dirty="0">
                <a:solidFill>
                  <a:srgbClr val="000000"/>
                </a:solidFill>
              </a:rPr>
              <a:t>OR</a:t>
            </a:r>
            <a:r>
              <a:rPr spc="-5" dirty="0">
                <a:solidFill>
                  <a:srgbClr val="000000"/>
                </a:solidFill>
              </a:rPr>
              <a:t> </a:t>
            </a:r>
            <a:r>
              <a:rPr spc="-15" dirty="0">
                <a:solidFill>
                  <a:srgbClr val="BB8542"/>
                </a:solidFill>
              </a:rPr>
              <a:t>UNABLE</a:t>
            </a:r>
            <a:r>
              <a:rPr spc="50" dirty="0">
                <a:solidFill>
                  <a:srgbClr val="BB8542"/>
                </a:solidFill>
              </a:rPr>
              <a:t> </a:t>
            </a:r>
            <a:r>
              <a:rPr spc="25" dirty="0">
                <a:solidFill>
                  <a:srgbClr val="BB8542"/>
                </a:solidFill>
              </a:rPr>
              <a:t>TO</a:t>
            </a:r>
            <a:r>
              <a:rPr spc="-60" dirty="0">
                <a:solidFill>
                  <a:srgbClr val="BB8542"/>
                </a:solidFill>
              </a:rPr>
              <a:t> </a:t>
            </a:r>
            <a:r>
              <a:rPr spc="10" dirty="0">
                <a:solidFill>
                  <a:srgbClr val="BB8542"/>
                </a:solidFill>
              </a:rPr>
              <a:t>MOVE</a:t>
            </a:r>
          </a:p>
        </p:txBody>
      </p:sp>
      <p:sp>
        <p:nvSpPr>
          <p:cNvPr id="8" name="object 8"/>
          <p:cNvSpPr/>
          <p:nvPr/>
        </p:nvSpPr>
        <p:spPr>
          <a:xfrm>
            <a:off x="6376923" y="3967226"/>
            <a:ext cx="635" cy="835660"/>
          </a:xfrm>
          <a:custGeom>
            <a:avLst/>
            <a:gdLst/>
            <a:ahLst/>
            <a:cxnLst/>
            <a:rect l="l" t="t" r="r" b="b"/>
            <a:pathLst>
              <a:path w="635" h="835660">
                <a:moveTo>
                  <a:pt x="126" y="835532"/>
                </a:moveTo>
                <a:lnTo>
                  <a:pt x="0" y="0"/>
                </a:lnTo>
              </a:path>
            </a:pathLst>
          </a:custGeom>
          <a:ln w="101600">
            <a:solidFill>
              <a:srgbClr val="CD9146"/>
            </a:solidFill>
          </a:ln>
        </p:spPr>
        <p:txBody>
          <a:bodyPr wrap="square" lIns="0" tIns="0" rIns="0" bIns="0" rtlCol="0"/>
          <a:lstStyle/>
          <a:p>
            <a:endParaRPr/>
          </a:p>
        </p:txBody>
      </p:sp>
      <p:sp>
        <p:nvSpPr>
          <p:cNvPr id="9" name="object 9"/>
          <p:cNvSpPr/>
          <p:nvPr/>
        </p:nvSpPr>
        <p:spPr>
          <a:xfrm>
            <a:off x="6219825" y="5143500"/>
            <a:ext cx="5514975" cy="1238250"/>
          </a:xfrm>
          <a:custGeom>
            <a:avLst/>
            <a:gdLst/>
            <a:ahLst/>
            <a:cxnLst/>
            <a:rect l="l" t="t" r="r" b="b"/>
            <a:pathLst>
              <a:path w="5514975" h="1238250">
                <a:moveTo>
                  <a:pt x="5387340" y="0"/>
                </a:moveTo>
                <a:lnTo>
                  <a:pt x="127635" y="0"/>
                </a:lnTo>
                <a:lnTo>
                  <a:pt x="77956" y="10031"/>
                </a:lnTo>
                <a:lnTo>
                  <a:pt x="37385" y="37385"/>
                </a:lnTo>
                <a:lnTo>
                  <a:pt x="10031" y="77956"/>
                </a:lnTo>
                <a:lnTo>
                  <a:pt x="0" y="127634"/>
                </a:lnTo>
                <a:lnTo>
                  <a:pt x="0" y="1110602"/>
                </a:lnTo>
                <a:lnTo>
                  <a:pt x="10031" y="1160288"/>
                </a:lnTo>
                <a:lnTo>
                  <a:pt x="37385" y="1200862"/>
                </a:lnTo>
                <a:lnTo>
                  <a:pt x="77956" y="1228218"/>
                </a:lnTo>
                <a:lnTo>
                  <a:pt x="127635" y="1238250"/>
                </a:lnTo>
                <a:lnTo>
                  <a:pt x="5387340" y="1238250"/>
                </a:lnTo>
                <a:lnTo>
                  <a:pt x="5437018" y="1228218"/>
                </a:lnTo>
                <a:lnTo>
                  <a:pt x="5477589" y="1200862"/>
                </a:lnTo>
                <a:lnTo>
                  <a:pt x="5504943" y="1160288"/>
                </a:lnTo>
                <a:lnTo>
                  <a:pt x="5514975" y="1110602"/>
                </a:lnTo>
                <a:lnTo>
                  <a:pt x="5514975" y="127634"/>
                </a:lnTo>
                <a:lnTo>
                  <a:pt x="5504943" y="77956"/>
                </a:lnTo>
                <a:lnTo>
                  <a:pt x="5477589" y="37385"/>
                </a:lnTo>
                <a:lnTo>
                  <a:pt x="5437018" y="10031"/>
                </a:lnTo>
                <a:lnTo>
                  <a:pt x="5387340" y="0"/>
                </a:lnTo>
                <a:close/>
              </a:path>
            </a:pathLst>
          </a:custGeom>
          <a:solidFill>
            <a:srgbClr val="FFF5D2"/>
          </a:solidFill>
        </p:spPr>
        <p:txBody>
          <a:bodyPr wrap="square" lIns="0" tIns="0" rIns="0" bIns="0" rtlCol="0"/>
          <a:lstStyle/>
          <a:p>
            <a:endParaRPr/>
          </a:p>
        </p:txBody>
      </p:sp>
      <p:sp>
        <p:nvSpPr>
          <p:cNvPr id="10" name="object 10"/>
          <p:cNvSpPr txBox="1"/>
          <p:nvPr/>
        </p:nvSpPr>
        <p:spPr>
          <a:xfrm>
            <a:off x="6677406" y="2131060"/>
            <a:ext cx="4685030" cy="4057650"/>
          </a:xfrm>
          <a:prstGeom prst="rect">
            <a:avLst/>
          </a:prstGeom>
        </p:spPr>
        <p:txBody>
          <a:bodyPr vert="horz" wrap="square" lIns="0" tIns="43815" rIns="0" bIns="0" rtlCol="0">
            <a:spAutoFit/>
          </a:bodyPr>
          <a:lstStyle/>
          <a:p>
            <a:pPr marL="12700" marR="5080">
              <a:lnSpc>
                <a:spcPct val="91700"/>
              </a:lnSpc>
              <a:spcBef>
                <a:spcPts val="345"/>
              </a:spcBef>
            </a:pPr>
            <a:r>
              <a:rPr sz="2150" b="1" dirty="0">
                <a:latin typeface="Arial"/>
                <a:cs typeface="Arial"/>
              </a:rPr>
              <a:t>EXERCISE</a:t>
            </a:r>
            <a:r>
              <a:rPr sz="2150" b="1" spc="190" dirty="0">
                <a:latin typeface="Arial"/>
                <a:cs typeface="Arial"/>
              </a:rPr>
              <a:t> </a:t>
            </a:r>
            <a:r>
              <a:rPr sz="2150" b="1" spc="-10" dirty="0">
                <a:latin typeface="Arial"/>
                <a:cs typeface="Arial"/>
              </a:rPr>
              <a:t>CAUTION</a:t>
            </a:r>
            <a:r>
              <a:rPr sz="2150" b="1" spc="290" dirty="0">
                <a:latin typeface="Arial"/>
                <a:cs typeface="Arial"/>
              </a:rPr>
              <a:t> </a:t>
            </a:r>
            <a:r>
              <a:rPr sz="2150" spc="25" dirty="0">
                <a:latin typeface="Arial MT"/>
                <a:cs typeface="Arial MT"/>
              </a:rPr>
              <a:t>in</a:t>
            </a:r>
            <a:r>
              <a:rPr sz="2150" spc="-5" dirty="0">
                <a:latin typeface="Arial MT"/>
                <a:cs typeface="Arial MT"/>
              </a:rPr>
              <a:t> </a:t>
            </a:r>
            <a:r>
              <a:rPr sz="2150" spc="10" dirty="0">
                <a:latin typeface="Arial MT"/>
                <a:cs typeface="Arial MT"/>
              </a:rPr>
              <a:t>approaching </a:t>
            </a:r>
            <a:r>
              <a:rPr sz="2150" spc="-585" dirty="0">
                <a:latin typeface="Arial MT"/>
                <a:cs typeface="Arial MT"/>
              </a:rPr>
              <a:t> </a:t>
            </a:r>
            <a:r>
              <a:rPr sz="2150" spc="5" dirty="0">
                <a:latin typeface="Arial MT"/>
                <a:cs typeface="Arial MT"/>
              </a:rPr>
              <a:t>the </a:t>
            </a:r>
            <a:r>
              <a:rPr sz="2150" spc="20" dirty="0">
                <a:latin typeface="Arial MT"/>
                <a:cs typeface="Arial MT"/>
              </a:rPr>
              <a:t>casualty </a:t>
            </a:r>
            <a:r>
              <a:rPr sz="2150" spc="10" dirty="0">
                <a:latin typeface="Arial MT"/>
                <a:cs typeface="Arial MT"/>
              </a:rPr>
              <a:t>to </a:t>
            </a:r>
            <a:r>
              <a:rPr sz="2150" spc="-10" dirty="0">
                <a:latin typeface="Arial MT"/>
                <a:cs typeface="Arial MT"/>
              </a:rPr>
              <a:t>avoid</a:t>
            </a:r>
            <a:r>
              <a:rPr sz="2150" spc="-5" dirty="0">
                <a:latin typeface="Arial MT"/>
                <a:cs typeface="Arial MT"/>
              </a:rPr>
              <a:t> </a:t>
            </a:r>
            <a:r>
              <a:rPr sz="2150" spc="15" dirty="0">
                <a:latin typeface="Arial MT"/>
                <a:cs typeface="Arial MT"/>
              </a:rPr>
              <a:t>creating </a:t>
            </a:r>
            <a:r>
              <a:rPr sz="2150" spc="20" dirty="0">
                <a:latin typeface="Arial MT"/>
                <a:cs typeface="Arial MT"/>
              </a:rPr>
              <a:t> </a:t>
            </a:r>
            <a:r>
              <a:rPr sz="2150" spc="10" dirty="0">
                <a:latin typeface="Arial MT"/>
                <a:cs typeface="Arial MT"/>
              </a:rPr>
              <a:t>additional</a:t>
            </a:r>
            <a:r>
              <a:rPr sz="2150" spc="105" dirty="0">
                <a:latin typeface="Arial MT"/>
                <a:cs typeface="Arial MT"/>
              </a:rPr>
              <a:t> </a:t>
            </a:r>
            <a:r>
              <a:rPr sz="2150" spc="20" dirty="0">
                <a:latin typeface="Arial MT"/>
                <a:cs typeface="Arial MT"/>
              </a:rPr>
              <a:t>casualties</a:t>
            </a:r>
            <a:endParaRPr sz="2150">
              <a:latin typeface="Arial MT"/>
              <a:cs typeface="Arial MT"/>
            </a:endParaRPr>
          </a:p>
          <a:p>
            <a:pPr marL="12700">
              <a:lnSpc>
                <a:spcPts val="2490"/>
              </a:lnSpc>
              <a:spcBef>
                <a:spcPts val="800"/>
              </a:spcBef>
            </a:pPr>
            <a:r>
              <a:rPr sz="2150" spc="10" dirty="0">
                <a:latin typeface="Arial MT"/>
                <a:cs typeface="Arial MT"/>
              </a:rPr>
              <a:t>Conduct</a:t>
            </a:r>
            <a:r>
              <a:rPr sz="2150" spc="65" dirty="0">
                <a:latin typeface="Arial MT"/>
                <a:cs typeface="Arial MT"/>
              </a:rPr>
              <a:t> </a:t>
            </a:r>
            <a:r>
              <a:rPr sz="2150" spc="15" dirty="0">
                <a:latin typeface="Arial MT"/>
                <a:cs typeface="Arial MT"/>
              </a:rPr>
              <a:t>a</a:t>
            </a:r>
            <a:r>
              <a:rPr sz="2150" spc="55" dirty="0">
                <a:latin typeface="Arial MT"/>
                <a:cs typeface="Arial MT"/>
              </a:rPr>
              <a:t> </a:t>
            </a:r>
            <a:r>
              <a:rPr sz="2150" b="1" spc="-20" dirty="0">
                <a:latin typeface="Arial"/>
                <a:cs typeface="Arial"/>
              </a:rPr>
              <a:t>VISUAL</a:t>
            </a:r>
            <a:r>
              <a:rPr sz="2150" b="1" spc="310" dirty="0">
                <a:latin typeface="Arial"/>
                <a:cs typeface="Arial"/>
              </a:rPr>
              <a:t> </a:t>
            </a:r>
            <a:r>
              <a:rPr sz="2150" b="1" spc="-10" dirty="0">
                <a:latin typeface="Arial"/>
                <a:cs typeface="Arial"/>
              </a:rPr>
              <a:t>BLOOD</a:t>
            </a:r>
            <a:r>
              <a:rPr sz="2150" b="1" spc="229" dirty="0">
                <a:latin typeface="Arial"/>
                <a:cs typeface="Arial"/>
              </a:rPr>
              <a:t> </a:t>
            </a:r>
            <a:r>
              <a:rPr sz="2150" b="1" spc="-10" dirty="0">
                <a:latin typeface="Arial"/>
                <a:cs typeface="Arial"/>
              </a:rPr>
              <a:t>SWEEP</a:t>
            </a:r>
            <a:r>
              <a:rPr sz="2150" spc="-10" dirty="0">
                <a:latin typeface="Arial MT"/>
                <a:cs typeface="Arial MT"/>
              </a:rPr>
              <a:t>,</a:t>
            </a:r>
            <a:endParaRPr sz="2150">
              <a:latin typeface="Arial MT"/>
              <a:cs typeface="Arial MT"/>
            </a:endParaRPr>
          </a:p>
          <a:p>
            <a:pPr marL="12700">
              <a:lnSpc>
                <a:spcPts val="2490"/>
              </a:lnSpc>
            </a:pPr>
            <a:r>
              <a:rPr sz="2150" spc="10" dirty="0">
                <a:latin typeface="Arial MT"/>
                <a:cs typeface="Arial MT"/>
              </a:rPr>
              <a:t>looking</a:t>
            </a:r>
            <a:r>
              <a:rPr sz="2150" spc="45" dirty="0">
                <a:latin typeface="Arial MT"/>
                <a:cs typeface="Arial MT"/>
              </a:rPr>
              <a:t> </a:t>
            </a:r>
            <a:r>
              <a:rPr sz="2150" spc="5" dirty="0">
                <a:latin typeface="Arial MT"/>
                <a:cs typeface="Arial MT"/>
              </a:rPr>
              <a:t>for</a:t>
            </a:r>
            <a:r>
              <a:rPr sz="2150" spc="80" dirty="0">
                <a:latin typeface="Arial MT"/>
                <a:cs typeface="Arial MT"/>
              </a:rPr>
              <a:t> </a:t>
            </a:r>
            <a:r>
              <a:rPr sz="2150" spc="25" dirty="0">
                <a:latin typeface="Arial MT"/>
                <a:cs typeface="Arial MT"/>
              </a:rPr>
              <a:t>major</a:t>
            </a:r>
            <a:r>
              <a:rPr sz="2150" spc="-70" dirty="0">
                <a:latin typeface="Arial MT"/>
                <a:cs typeface="Arial MT"/>
              </a:rPr>
              <a:t> </a:t>
            </a:r>
            <a:r>
              <a:rPr sz="2150" spc="15" dirty="0">
                <a:latin typeface="Arial MT"/>
                <a:cs typeface="Arial MT"/>
              </a:rPr>
              <a:t>bleeding</a:t>
            </a:r>
            <a:endParaRPr sz="2150">
              <a:latin typeface="Arial MT"/>
              <a:cs typeface="Arial MT"/>
            </a:endParaRPr>
          </a:p>
          <a:p>
            <a:pPr marL="12700" marR="340995">
              <a:lnSpc>
                <a:spcPct val="91700"/>
              </a:lnSpc>
              <a:spcBef>
                <a:spcPts val="1015"/>
              </a:spcBef>
            </a:pPr>
            <a:r>
              <a:rPr sz="2150" spc="-35" dirty="0">
                <a:latin typeface="Arial MT"/>
                <a:cs typeface="Arial MT"/>
              </a:rPr>
              <a:t>If</a:t>
            </a:r>
            <a:r>
              <a:rPr sz="2150" spc="60" dirty="0">
                <a:latin typeface="Arial MT"/>
                <a:cs typeface="Arial MT"/>
              </a:rPr>
              <a:t> </a:t>
            </a:r>
            <a:r>
              <a:rPr sz="2150" spc="5" dirty="0">
                <a:latin typeface="Arial MT"/>
                <a:cs typeface="Arial MT"/>
              </a:rPr>
              <a:t>extremity</a:t>
            </a:r>
            <a:r>
              <a:rPr sz="2150" spc="175" dirty="0">
                <a:latin typeface="Arial MT"/>
                <a:cs typeface="Arial MT"/>
              </a:rPr>
              <a:t> </a:t>
            </a:r>
            <a:r>
              <a:rPr sz="2150" spc="15" dirty="0">
                <a:latin typeface="Arial MT"/>
                <a:cs typeface="Arial MT"/>
              </a:rPr>
              <a:t>bleeding</a:t>
            </a:r>
            <a:r>
              <a:rPr sz="2150" spc="60" dirty="0">
                <a:latin typeface="Arial MT"/>
                <a:cs typeface="Arial MT"/>
              </a:rPr>
              <a:t> </a:t>
            </a:r>
            <a:r>
              <a:rPr sz="2150" spc="25" dirty="0">
                <a:latin typeface="Arial MT"/>
                <a:cs typeface="Arial MT"/>
              </a:rPr>
              <a:t>is</a:t>
            </a:r>
            <a:r>
              <a:rPr sz="2150" spc="-45" dirty="0">
                <a:latin typeface="Arial MT"/>
                <a:cs typeface="Arial MT"/>
              </a:rPr>
              <a:t> </a:t>
            </a:r>
            <a:r>
              <a:rPr sz="2150" dirty="0">
                <a:latin typeface="Arial MT"/>
                <a:cs typeface="Arial MT"/>
              </a:rPr>
              <a:t>observed, </a:t>
            </a:r>
            <a:r>
              <a:rPr sz="2150" spc="5" dirty="0">
                <a:latin typeface="Arial MT"/>
                <a:cs typeface="Arial MT"/>
              </a:rPr>
              <a:t> </a:t>
            </a:r>
            <a:r>
              <a:rPr sz="2150" spc="15" dirty="0">
                <a:latin typeface="Arial MT"/>
                <a:cs typeface="Arial MT"/>
              </a:rPr>
              <a:t>apply</a:t>
            </a:r>
            <a:r>
              <a:rPr sz="2150" spc="25" dirty="0">
                <a:latin typeface="Arial MT"/>
                <a:cs typeface="Arial MT"/>
              </a:rPr>
              <a:t> </a:t>
            </a:r>
            <a:r>
              <a:rPr sz="2150" spc="15" dirty="0">
                <a:latin typeface="Arial MT"/>
                <a:cs typeface="Arial MT"/>
              </a:rPr>
              <a:t>a</a:t>
            </a:r>
            <a:r>
              <a:rPr sz="2150" spc="55" dirty="0">
                <a:latin typeface="Arial MT"/>
                <a:cs typeface="Arial MT"/>
              </a:rPr>
              <a:t> </a:t>
            </a:r>
            <a:r>
              <a:rPr sz="2150" spc="15" dirty="0">
                <a:latin typeface="Arial MT"/>
                <a:cs typeface="Arial MT"/>
              </a:rPr>
              <a:t>hasty </a:t>
            </a:r>
            <a:r>
              <a:rPr sz="2150" b="1" spc="20" dirty="0">
                <a:latin typeface="Arial"/>
                <a:cs typeface="Arial"/>
              </a:rPr>
              <a:t>"high</a:t>
            </a:r>
            <a:r>
              <a:rPr sz="2150" b="1" spc="15" dirty="0">
                <a:latin typeface="Arial"/>
                <a:cs typeface="Arial"/>
              </a:rPr>
              <a:t> and</a:t>
            </a:r>
            <a:r>
              <a:rPr sz="2150" b="1" spc="85" dirty="0">
                <a:latin typeface="Arial"/>
                <a:cs typeface="Arial"/>
              </a:rPr>
              <a:t> </a:t>
            </a:r>
            <a:r>
              <a:rPr sz="2150" b="1" spc="25" dirty="0">
                <a:latin typeface="Arial"/>
                <a:cs typeface="Arial"/>
              </a:rPr>
              <a:t>tight"</a:t>
            </a:r>
            <a:r>
              <a:rPr sz="2150" b="1" spc="10" dirty="0">
                <a:latin typeface="Arial"/>
                <a:cs typeface="Arial"/>
              </a:rPr>
              <a:t> </a:t>
            </a:r>
            <a:r>
              <a:rPr sz="2150" spc="65" dirty="0">
                <a:latin typeface="Arial MT"/>
                <a:cs typeface="Arial MT"/>
              </a:rPr>
              <a:t>TQ </a:t>
            </a:r>
            <a:r>
              <a:rPr sz="2150" spc="-580" dirty="0">
                <a:latin typeface="Arial MT"/>
                <a:cs typeface="Arial MT"/>
              </a:rPr>
              <a:t> </a:t>
            </a:r>
            <a:r>
              <a:rPr sz="2150" spc="20" dirty="0">
                <a:latin typeface="Arial MT"/>
                <a:cs typeface="Arial MT"/>
              </a:rPr>
              <a:t>using</a:t>
            </a:r>
            <a:r>
              <a:rPr sz="2150" spc="-10" dirty="0">
                <a:latin typeface="Arial MT"/>
                <a:cs typeface="Arial MT"/>
              </a:rPr>
              <a:t> </a:t>
            </a:r>
            <a:r>
              <a:rPr sz="2150" dirty="0">
                <a:latin typeface="Arial MT"/>
                <a:cs typeface="Arial MT"/>
              </a:rPr>
              <a:t>the</a:t>
            </a:r>
            <a:r>
              <a:rPr sz="2150" spc="60" dirty="0">
                <a:latin typeface="Arial MT"/>
                <a:cs typeface="Arial MT"/>
              </a:rPr>
              <a:t> </a:t>
            </a:r>
            <a:r>
              <a:rPr sz="2150" b="1" spc="25" dirty="0">
                <a:latin typeface="Arial"/>
                <a:cs typeface="Arial"/>
              </a:rPr>
              <a:t>two-handed</a:t>
            </a:r>
            <a:r>
              <a:rPr sz="2150" b="1" spc="90" dirty="0">
                <a:latin typeface="Arial"/>
                <a:cs typeface="Arial"/>
              </a:rPr>
              <a:t> </a:t>
            </a:r>
            <a:r>
              <a:rPr sz="2150" b="1" spc="20" dirty="0">
                <a:latin typeface="Arial"/>
                <a:cs typeface="Arial"/>
              </a:rPr>
              <a:t>method</a:t>
            </a:r>
            <a:endParaRPr sz="2150">
              <a:latin typeface="Arial"/>
              <a:cs typeface="Arial"/>
            </a:endParaRPr>
          </a:p>
          <a:p>
            <a:pPr>
              <a:lnSpc>
                <a:spcPct val="100000"/>
              </a:lnSpc>
              <a:spcBef>
                <a:spcPts val="45"/>
              </a:spcBef>
            </a:pPr>
            <a:endParaRPr sz="3200">
              <a:latin typeface="Arial"/>
              <a:cs typeface="Arial"/>
            </a:endParaRPr>
          </a:p>
          <a:p>
            <a:pPr marL="680720">
              <a:lnSpc>
                <a:spcPct val="100000"/>
              </a:lnSpc>
            </a:pPr>
            <a:r>
              <a:rPr sz="2100" b="1" spc="-10" dirty="0">
                <a:solidFill>
                  <a:srgbClr val="901727"/>
                </a:solidFill>
                <a:latin typeface="Arial"/>
                <a:cs typeface="Arial"/>
              </a:rPr>
              <a:t>IMPORTANT</a:t>
            </a:r>
            <a:r>
              <a:rPr sz="2100" b="1" spc="15" dirty="0">
                <a:solidFill>
                  <a:srgbClr val="901727"/>
                </a:solidFill>
                <a:latin typeface="Arial"/>
                <a:cs typeface="Arial"/>
              </a:rPr>
              <a:t> </a:t>
            </a:r>
            <a:r>
              <a:rPr sz="2100" b="1" spc="-15" dirty="0">
                <a:latin typeface="Arial"/>
                <a:cs typeface="Arial"/>
              </a:rPr>
              <a:t>CONSIDERATION</a:t>
            </a:r>
            <a:r>
              <a:rPr sz="2100" b="1" spc="-15" dirty="0">
                <a:solidFill>
                  <a:srgbClr val="2D3334"/>
                </a:solidFill>
                <a:latin typeface="Arial"/>
                <a:cs typeface="Arial"/>
              </a:rPr>
              <a:t>:</a:t>
            </a:r>
            <a:endParaRPr sz="2100">
              <a:latin typeface="Arial"/>
              <a:cs typeface="Arial"/>
            </a:endParaRPr>
          </a:p>
          <a:p>
            <a:pPr marL="683895" marR="5080">
              <a:lnSpc>
                <a:spcPts val="1950"/>
              </a:lnSpc>
              <a:spcBef>
                <a:spcPts val="390"/>
              </a:spcBef>
            </a:pPr>
            <a:r>
              <a:rPr sz="1800" spc="20" dirty="0">
                <a:latin typeface="Arial MT"/>
                <a:cs typeface="Arial MT"/>
              </a:rPr>
              <a:t>W</a:t>
            </a:r>
            <a:r>
              <a:rPr sz="1800" spc="45" dirty="0">
                <a:latin typeface="Arial MT"/>
                <a:cs typeface="Arial MT"/>
              </a:rPr>
              <a:t>h</a:t>
            </a:r>
            <a:r>
              <a:rPr sz="1800" spc="-30" dirty="0">
                <a:latin typeface="Arial MT"/>
                <a:cs typeface="Arial MT"/>
              </a:rPr>
              <a:t>e</a:t>
            </a:r>
            <a:r>
              <a:rPr sz="1800" dirty="0">
                <a:latin typeface="Arial MT"/>
                <a:cs typeface="Arial MT"/>
              </a:rPr>
              <a:t>n</a:t>
            </a:r>
            <a:r>
              <a:rPr sz="1800" spc="-80" dirty="0">
                <a:latin typeface="Arial MT"/>
                <a:cs typeface="Arial MT"/>
              </a:rPr>
              <a:t> </a:t>
            </a:r>
            <a:r>
              <a:rPr sz="1800" spc="45" dirty="0">
                <a:latin typeface="Arial MT"/>
                <a:cs typeface="Arial MT"/>
              </a:rPr>
              <a:t>h</a:t>
            </a:r>
            <a:r>
              <a:rPr sz="1800" spc="-30" dirty="0">
                <a:latin typeface="Arial MT"/>
                <a:cs typeface="Arial MT"/>
              </a:rPr>
              <a:t>e</a:t>
            </a:r>
            <a:r>
              <a:rPr sz="1800" spc="45" dirty="0">
                <a:latin typeface="Arial MT"/>
                <a:cs typeface="Arial MT"/>
              </a:rPr>
              <a:t>lp</a:t>
            </a:r>
            <a:r>
              <a:rPr sz="1800" spc="-30" dirty="0">
                <a:latin typeface="Arial MT"/>
                <a:cs typeface="Arial MT"/>
              </a:rPr>
              <a:t>i</a:t>
            </a:r>
            <a:r>
              <a:rPr sz="1800" spc="45" dirty="0">
                <a:latin typeface="Arial MT"/>
                <a:cs typeface="Arial MT"/>
              </a:rPr>
              <a:t>n</a:t>
            </a:r>
            <a:r>
              <a:rPr sz="1800" dirty="0">
                <a:latin typeface="Arial MT"/>
                <a:cs typeface="Arial MT"/>
              </a:rPr>
              <a:t>g</a:t>
            </a:r>
            <a:r>
              <a:rPr sz="1800" spc="-155" dirty="0">
                <a:latin typeface="Arial MT"/>
                <a:cs typeface="Arial MT"/>
              </a:rPr>
              <a:t> </a:t>
            </a:r>
            <a:r>
              <a:rPr sz="1800" dirty="0">
                <a:latin typeface="Arial MT"/>
                <a:cs typeface="Arial MT"/>
              </a:rPr>
              <a:t>a</a:t>
            </a:r>
            <a:r>
              <a:rPr sz="1800" spc="-5" dirty="0">
                <a:latin typeface="Arial MT"/>
                <a:cs typeface="Arial MT"/>
              </a:rPr>
              <a:t> </a:t>
            </a:r>
            <a:r>
              <a:rPr sz="1800" dirty="0">
                <a:latin typeface="Arial MT"/>
                <a:cs typeface="Arial MT"/>
              </a:rPr>
              <a:t>c</a:t>
            </a:r>
            <a:r>
              <a:rPr sz="1800" spc="-30" dirty="0">
                <a:latin typeface="Arial MT"/>
                <a:cs typeface="Arial MT"/>
              </a:rPr>
              <a:t>a</a:t>
            </a:r>
            <a:r>
              <a:rPr sz="1800" dirty="0">
                <a:latin typeface="Arial MT"/>
                <a:cs typeface="Arial MT"/>
              </a:rPr>
              <a:t>s</a:t>
            </a:r>
            <a:r>
              <a:rPr sz="1800" spc="45" dirty="0">
                <a:latin typeface="Arial MT"/>
                <a:cs typeface="Arial MT"/>
              </a:rPr>
              <a:t>u</a:t>
            </a:r>
            <a:r>
              <a:rPr sz="1800" spc="-30" dirty="0">
                <a:latin typeface="Arial MT"/>
                <a:cs typeface="Arial MT"/>
              </a:rPr>
              <a:t>a</a:t>
            </a:r>
            <a:r>
              <a:rPr sz="1800" spc="45" dirty="0">
                <a:latin typeface="Arial MT"/>
                <a:cs typeface="Arial MT"/>
              </a:rPr>
              <a:t>l</a:t>
            </a:r>
            <a:r>
              <a:rPr sz="1800" spc="20" dirty="0">
                <a:latin typeface="Arial MT"/>
                <a:cs typeface="Arial MT"/>
              </a:rPr>
              <a:t>t</a:t>
            </a:r>
            <a:r>
              <a:rPr sz="1800" dirty="0">
                <a:latin typeface="Arial MT"/>
                <a:cs typeface="Arial MT"/>
              </a:rPr>
              <a:t>y,</a:t>
            </a:r>
            <a:r>
              <a:rPr sz="1800" spc="-30" dirty="0">
                <a:latin typeface="Arial MT"/>
                <a:cs typeface="Arial MT"/>
              </a:rPr>
              <a:t> </a:t>
            </a:r>
            <a:r>
              <a:rPr sz="1800" spc="45" dirty="0">
                <a:latin typeface="Arial MT"/>
                <a:cs typeface="Arial MT"/>
              </a:rPr>
              <a:t>u</a:t>
            </a:r>
            <a:r>
              <a:rPr sz="1800" dirty="0">
                <a:latin typeface="Arial MT"/>
                <a:cs typeface="Arial MT"/>
              </a:rPr>
              <a:t>se</a:t>
            </a:r>
            <a:r>
              <a:rPr sz="1800" spc="-80" dirty="0">
                <a:latin typeface="Arial MT"/>
                <a:cs typeface="Arial MT"/>
              </a:rPr>
              <a:t> </a:t>
            </a:r>
            <a:r>
              <a:rPr sz="1800" spc="20" dirty="0">
                <a:latin typeface="Arial MT"/>
                <a:cs typeface="Arial MT"/>
              </a:rPr>
              <a:t>t</a:t>
            </a:r>
            <a:r>
              <a:rPr sz="1800" spc="45" dirty="0">
                <a:latin typeface="Arial MT"/>
                <a:cs typeface="Arial MT"/>
              </a:rPr>
              <a:t>h</a:t>
            </a:r>
            <a:r>
              <a:rPr sz="1800" dirty="0">
                <a:latin typeface="Arial MT"/>
                <a:cs typeface="Arial MT"/>
              </a:rPr>
              <a:t>e</a:t>
            </a:r>
            <a:r>
              <a:rPr sz="1800" spc="-40" dirty="0">
                <a:latin typeface="Arial MT"/>
                <a:cs typeface="Arial MT"/>
              </a:rPr>
              <a:t> </a:t>
            </a:r>
            <a:r>
              <a:rPr sz="1800" b="1" spc="20" dirty="0">
                <a:latin typeface="Arial"/>
                <a:cs typeface="Arial"/>
              </a:rPr>
              <a:t>T</a:t>
            </a:r>
            <a:r>
              <a:rPr sz="1800" b="1" dirty="0">
                <a:latin typeface="Arial"/>
                <a:cs typeface="Arial"/>
              </a:rPr>
              <a:t>Q</a:t>
            </a:r>
            <a:r>
              <a:rPr sz="1800" b="1" spc="-25" dirty="0">
                <a:latin typeface="Arial"/>
                <a:cs typeface="Arial"/>
              </a:rPr>
              <a:t> </a:t>
            </a:r>
            <a:r>
              <a:rPr sz="1800" spc="-30" dirty="0">
                <a:latin typeface="Arial MT"/>
                <a:cs typeface="Arial MT"/>
              </a:rPr>
              <a:t>i</a:t>
            </a:r>
            <a:r>
              <a:rPr sz="1800" dirty="0">
                <a:latin typeface="Arial MT"/>
                <a:cs typeface="Arial MT"/>
              </a:rPr>
              <a:t>n  </a:t>
            </a:r>
            <a:r>
              <a:rPr sz="1800" spc="20" dirty="0">
                <a:latin typeface="Arial MT"/>
                <a:cs typeface="Arial MT"/>
              </a:rPr>
              <a:t>the</a:t>
            </a:r>
            <a:r>
              <a:rPr sz="1800" spc="-80" dirty="0">
                <a:latin typeface="Arial MT"/>
                <a:cs typeface="Arial MT"/>
              </a:rPr>
              <a:t> </a:t>
            </a:r>
            <a:r>
              <a:rPr sz="1800" b="1" spc="-10" dirty="0">
                <a:latin typeface="Arial"/>
                <a:cs typeface="Arial"/>
              </a:rPr>
              <a:t>casualty’s</a:t>
            </a:r>
            <a:r>
              <a:rPr sz="1800" b="1" spc="70" dirty="0">
                <a:latin typeface="Arial"/>
                <a:cs typeface="Arial"/>
              </a:rPr>
              <a:t> </a:t>
            </a:r>
            <a:r>
              <a:rPr sz="1800" b="1" spc="-10" dirty="0">
                <a:latin typeface="Arial"/>
                <a:cs typeface="Arial"/>
              </a:rPr>
              <a:t>JFAK first</a:t>
            </a:r>
            <a:endParaRPr sz="1800">
              <a:latin typeface="Arial"/>
              <a:cs typeface="Arial"/>
            </a:endParaRPr>
          </a:p>
        </p:txBody>
      </p:sp>
      <p:pic>
        <p:nvPicPr>
          <p:cNvPr id="11" name="object 11"/>
          <p:cNvPicPr/>
          <p:nvPr/>
        </p:nvPicPr>
        <p:blipFill>
          <a:blip r:embed="rId5" cstate="print"/>
          <a:stretch>
            <a:fillRect/>
          </a:stretch>
        </p:blipFill>
        <p:spPr>
          <a:xfrm>
            <a:off x="6438900" y="5372100"/>
            <a:ext cx="742950" cy="638175"/>
          </a:xfrm>
          <a:prstGeom prst="rect">
            <a:avLst/>
          </a:prstGeom>
        </p:spPr>
      </p:pic>
      <p:sp>
        <p:nvSpPr>
          <p:cNvPr id="12" name="object 12"/>
          <p:cNvSpPr/>
          <p:nvPr/>
        </p:nvSpPr>
        <p:spPr>
          <a:xfrm>
            <a:off x="6376923" y="2195576"/>
            <a:ext cx="635" cy="835660"/>
          </a:xfrm>
          <a:custGeom>
            <a:avLst/>
            <a:gdLst/>
            <a:ahLst/>
            <a:cxnLst/>
            <a:rect l="l" t="t" r="r" b="b"/>
            <a:pathLst>
              <a:path w="635" h="835660">
                <a:moveTo>
                  <a:pt x="126" y="835533"/>
                </a:moveTo>
                <a:lnTo>
                  <a:pt x="0" y="0"/>
                </a:lnTo>
              </a:path>
            </a:pathLst>
          </a:custGeom>
          <a:ln w="101600">
            <a:solidFill>
              <a:srgbClr val="CD9146"/>
            </a:solidFill>
          </a:ln>
        </p:spPr>
        <p:txBody>
          <a:bodyPr wrap="square" lIns="0" tIns="0" rIns="0" bIns="0" rtlCol="0"/>
          <a:lstStyle/>
          <a:p>
            <a:endParaRPr/>
          </a:p>
        </p:txBody>
      </p:sp>
      <p:sp>
        <p:nvSpPr>
          <p:cNvPr id="13" name="object 13"/>
          <p:cNvSpPr/>
          <p:nvPr/>
        </p:nvSpPr>
        <p:spPr>
          <a:xfrm>
            <a:off x="6376923" y="3205226"/>
            <a:ext cx="635" cy="585470"/>
          </a:xfrm>
          <a:custGeom>
            <a:avLst/>
            <a:gdLst/>
            <a:ahLst/>
            <a:cxnLst/>
            <a:rect l="l" t="t" r="r" b="b"/>
            <a:pathLst>
              <a:path w="635" h="585470">
                <a:moveTo>
                  <a:pt x="126" y="585216"/>
                </a:moveTo>
                <a:lnTo>
                  <a:pt x="0" y="0"/>
                </a:lnTo>
              </a:path>
            </a:pathLst>
          </a:custGeom>
          <a:ln w="101600">
            <a:solidFill>
              <a:srgbClr val="CD9146"/>
            </a:solidFill>
          </a:ln>
        </p:spPr>
        <p:txBody>
          <a:bodyPr wrap="square" lIns="0" tIns="0" rIns="0" bIns="0" rtlCol="0"/>
          <a:lstStyle/>
          <a:p>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2933700" y="2247900"/>
            <a:ext cx="6324600" cy="3581400"/>
            <a:chOff x="2933700" y="2247900"/>
            <a:chExt cx="6324600" cy="3581400"/>
          </a:xfrm>
        </p:grpSpPr>
        <p:sp>
          <p:nvSpPr>
            <p:cNvPr id="3" name="object 3"/>
            <p:cNvSpPr/>
            <p:nvPr/>
          </p:nvSpPr>
          <p:spPr>
            <a:xfrm>
              <a:off x="2943225" y="2257425"/>
              <a:ext cx="6305550" cy="3562350"/>
            </a:xfrm>
            <a:custGeom>
              <a:avLst/>
              <a:gdLst/>
              <a:ahLst/>
              <a:cxnLst/>
              <a:rect l="l" t="t" r="r" b="b"/>
              <a:pathLst>
                <a:path w="6305550" h="3562350">
                  <a:moveTo>
                    <a:pt x="0" y="3562350"/>
                  </a:moveTo>
                  <a:lnTo>
                    <a:pt x="6305550" y="3562350"/>
                  </a:lnTo>
                  <a:lnTo>
                    <a:pt x="6305550" y="0"/>
                  </a:lnTo>
                  <a:lnTo>
                    <a:pt x="0" y="0"/>
                  </a:lnTo>
                  <a:lnTo>
                    <a:pt x="0" y="3562350"/>
                  </a:lnTo>
                  <a:close/>
                </a:path>
              </a:pathLst>
            </a:custGeom>
            <a:ln w="19050">
              <a:solidFill>
                <a:srgbClr val="898B8B"/>
              </a:solidFill>
            </a:ln>
          </p:spPr>
          <p:txBody>
            <a:bodyPr wrap="square" lIns="0" tIns="0" rIns="0" bIns="0" rtlCol="0"/>
            <a:lstStyle/>
            <a:p>
              <a:endParaRPr/>
            </a:p>
          </p:txBody>
        </p:sp>
        <p:sp>
          <p:nvSpPr>
            <p:cNvPr id="4" name="object 4"/>
            <p:cNvSpPr/>
            <p:nvPr/>
          </p:nvSpPr>
          <p:spPr>
            <a:xfrm>
              <a:off x="5505450" y="3448050"/>
              <a:ext cx="1181100" cy="1190625"/>
            </a:xfrm>
            <a:custGeom>
              <a:avLst/>
              <a:gdLst/>
              <a:ahLst/>
              <a:cxnLst/>
              <a:rect l="l" t="t" r="r" b="b"/>
              <a:pathLst>
                <a:path w="1181100" h="1190625">
                  <a:moveTo>
                    <a:pt x="590550" y="0"/>
                  </a:moveTo>
                  <a:lnTo>
                    <a:pt x="542117" y="1973"/>
                  </a:lnTo>
                  <a:lnTo>
                    <a:pt x="494763" y="7792"/>
                  </a:lnTo>
                  <a:lnTo>
                    <a:pt x="448639" y="17303"/>
                  </a:lnTo>
                  <a:lnTo>
                    <a:pt x="403896" y="30353"/>
                  </a:lnTo>
                  <a:lnTo>
                    <a:pt x="360687" y="46787"/>
                  </a:lnTo>
                  <a:lnTo>
                    <a:pt x="319165" y="66454"/>
                  </a:lnTo>
                  <a:lnTo>
                    <a:pt x="279480" y="89198"/>
                  </a:lnTo>
                  <a:lnTo>
                    <a:pt x="241785" y="114868"/>
                  </a:lnTo>
                  <a:lnTo>
                    <a:pt x="206232" y="143310"/>
                  </a:lnTo>
                  <a:lnTo>
                    <a:pt x="172973" y="174370"/>
                  </a:lnTo>
                  <a:lnTo>
                    <a:pt x="142161" y="207896"/>
                  </a:lnTo>
                  <a:lnTo>
                    <a:pt x="113946" y="243733"/>
                  </a:lnTo>
                  <a:lnTo>
                    <a:pt x="88481" y="281728"/>
                  </a:lnTo>
                  <a:lnTo>
                    <a:pt x="65919" y="321729"/>
                  </a:lnTo>
                  <a:lnTo>
                    <a:pt x="46410" y="363581"/>
                  </a:lnTo>
                  <a:lnTo>
                    <a:pt x="30108" y="407131"/>
                  </a:lnTo>
                  <a:lnTo>
                    <a:pt x="17163" y="452226"/>
                  </a:lnTo>
                  <a:lnTo>
                    <a:pt x="7729" y="498713"/>
                  </a:lnTo>
                  <a:lnTo>
                    <a:pt x="1957" y="546438"/>
                  </a:lnTo>
                  <a:lnTo>
                    <a:pt x="0" y="595249"/>
                  </a:lnTo>
                  <a:lnTo>
                    <a:pt x="1957" y="644077"/>
                  </a:lnTo>
                  <a:lnTo>
                    <a:pt x="7729" y="691818"/>
                  </a:lnTo>
                  <a:lnTo>
                    <a:pt x="17163" y="738320"/>
                  </a:lnTo>
                  <a:lnTo>
                    <a:pt x="30108" y="783428"/>
                  </a:lnTo>
                  <a:lnTo>
                    <a:pt x="46410" y="826990"/>
                  </a:lnTo>
                  <a:lnTo>
                    <a:pt x="65919" y="868852"/>
                  </a:lnTo>
                  <a:lnTo>
                    <a:pt x="88481" y="908861"/>
                  </a:lnTo>
                  <a:lnTo>
                    <a:pt x="113946" y="946864"/>
                  </a:lnTo>
                  <a:lnTo>
                    <a:pt x="142161" y="982707"/>
                  </a:lnTo>
                  <a:lnTo>
                    <a:pt x="172974" y="1016238"/>
                  </a:lnTo>
                  <a:lnTo>
                    <a:pt x="206232" y="1047302"/>
                  </a:lnTo>
                  <a:lnTo>
                    <a:pt x="241785" y="1075747"/>
                  </a:lnTo>
                  <a:lnTo>
                    <a:pt x="279480" y="1101420"/>
                  </a:lnTo>
                  <a:lnTo>
                    <a:pt x="319165" y="1124167"/>
                  </a:lnTo>
                  <a:lnTo>
                    <a:pt x="360687" y="1143835"/>
                  </a:lnTo>
                  <a:lnTo>
                    <a:pt x="403896" y="1160270"/>
                  </a:lnTo>
                  <a:lnTo>
                    <a:pt x="448639" y="1173320"/>
                  </a:lnTo>
                  <a:lnTo>
                    <a:pt x="494763" y="1182832"/>
                  </a:lnTo>
                  <a:lnTo>
                    <a:pt x="542117" y="1188651"/>
                  </a:lnTo>
                  <a:lnTo>
                    <a:pt x="590550" y="1190625"/>
                  </a:lnTo>
                  <a:lnTo>
                    <a:pt x="638982" y="1188651"/>
                  </a:lnTo>
                  <a:lnTo>
                    <a:pt x="686336" y="1182832"/>
                  </a:lnTo>
                  <a:lnTo>
                    <a:pt x="732460" y="1173320"/>
                  </a:lnTo>
                  <a:lnTo>
                    <a:pt x="777203" y="1160270"/>
                  </a:lnTo>
                  <a:lnTo>
                    <a:pt x="820412" y="1143835"/>
                  </a:lnTo>
                  <a:lnTo>
                    <a:pt x="861934" y="1124167"/>
                  </a:lnTo>
                  <a:lnTo>
                    <a:pt x="901619" y="1101420"/>
                  </a:lnTo>
                  <a:lnTo>
                    <a:pt x="939314" y="1075747"/>
                  </a:lnTo>
                  <a:lnTo>
                    <a:pt x="974867" y="1047302"/>
                  </a:lnTo>
                  <a:lnTo>
                    <a:pt x="1008126" y="1016238"/>
                  </a:lnTo>
                  <a:lnTo>
                    <a:pt x="1038938" y="982707"/>
                  </a:lnTo>
                  <a:lnTo>
                    <a:pt x="1067153" y="946864"/>
                  </a:lnTo>
                  <a:lnTo>
                    <a:pt x="1092618" y="908861"/>
                  </a:lnTo>
                  <a:lnTo>
                    <a:pt x="1115180" y="868852"/>
                  </a:lnTo>
                  <a:lnTo>
                    <a:pt x="1134689" y="826990"/>
                  </a:lnTo>
                  <a:lnTo>
                    <a:pt x="1150991" y="783428"/>
                  </a:lnTo>
                  <a:lnTo>
                    <a:pt x="1163936" y="738320"/>
                  </a:lnTo>
                  <a:lnTo>
                    <a:pt x="1173370" y="691818"/>
                  </a:lnTo>
                  <a:lnTo>
                    <a:pt x="1179142" y="644077"/>
                  </a:lnTo>
                  <a:lnTo>
                    <a:pt x="1181100" y="595249"/>
                  </a:lnTo>
                  <a:lnTo>
                    <a:pt x="1179142" y="546438"/>
                  </a:lnTo>
                  <a:lnTo>
                    <a:pt x="1173370" y="498713"/>
                  </a:lnTo>
                  <a:lnTo>
                    <a:pt x="1163936" y="452226"/>
                  </a:lnTo>
                  <a:lnTo>
                    <a:pt x="1150991" y="407131"/>
                  </a:lnTo>
                  <a:lnTo>
                    <a:pt x="1134689" y="363581"/>
                  </a:lnTo>
                  <a:lnTo>
                    <a:pt x="1115180" y="321729"/>
                  </a:lnTo>
                  <a:lnTo>
                    <a:pt x="1092618" y="281728"/>
                  </a:lnTo>
                  <a:lnTo>
                    <a:pt x="1067153" y="243733"/>
                  </a:lnTo>
                  <a:lnTo>
                    <a:pt x="1038938" y="207896"/>
                  </a:lnTo>
                  <a:lnTo>
                    <a:pt x="1008126" y="174370"/>
                  </a:lnTo>
                  <a:lnTo>
                    <a:pt x="974867" y="143310"/>
                  </a:lnTo>
                  <a:lnTo>
                    <a:pt x="939314" y="114868"/>
                  </a:lnTo>
                  <a:lnTo>
                    <a:pt x="901619" y="89198"/>
                  </a:lnTo>
                  <a:lnTo>
                    <a:pt x="861934" y="66454"/>
                  </a:lnTo>
                  <a:lnTo>
                    <a:pt x="820412" y="46787"/>
                  </a:lnTo>
                  <a:lnTo>
                    <a:pt x="777203" y="30353"/>
                  </a:lnTo>
                  <a:lnTo>
                    <a:pt x="732460" y="17303"/>
                  </a:lnTo>
                  <a:lnTo>
                    <a:pt x="686336" y="7792"/>
                  </a:lnTo>
                  <a:lnTo>
                    <a:pt x="638982" y="1973"/>
                  </a:lnTo>
                  <a:lnTo>
                    <a:pt x="590550" y="0"/>
                  </a:lnTo>
                  <a:close/>
                </a:path>
              </a:pathLst>
            </a:custGeom>
            <a:solidFill>
              <a:srgbClr val="606667"/>
            </a:solidFill>
          </p:spPr>
          <p:txBody>
            <a:bodyPr wrap="square" lIns="0" tIns="0" rIns="0" bIns="0" rtlCol="0"/>
            <a:lstStyle/>
            <a:p>
              <a:endParaRPr/>
            </a:p>
          </p:txBody>
        </p:sp>
        <p:sp>
          <p:nvSpPr>
            <p:cNvPr id="5" name="object 5"/>
            <p:cNvSpPr/>
            <p:nvPr/>
          </p:nvSpPr>
          <p:spPr>
            <a:xfrm>
              <a:off x="5895975" y="3733800"/>
              <a:ext cx="523875" cy="609600"/>
            </a:xfrm>
            <a:custGeom>
              <a:avLst/>
              <a:gdLst/>
              <a:ahLst/>
              <a:cxnLst/>
              <a:rect l="l" t="t" r="r" b="b"/>
              <a:pathLst>
                <a:path w="523875" h="609600">
                  <a:moveTo>
                    <a:pt x="0" y="0"/>
                  </a:moveTo>
                  <a:lnTo>
                    <a:pt x="0" y="609600"/>
                  </a:lnTo>
                  <a:lnTo>
                    <a:pt x="523875" y="304800"/>
                  </a:lnTo>
                  <a:lnTo>
                    <a:pt x="0" y="0"/>
                  </a:lnTo>
                  <a:close/>
                </a:path>
              </a:pathLst>
            </a:custGeom>
            <a:solidFill>
              <a:srgbClr val="FFFFFF"/>
            </a:solidFill>
          </p:spPr>
          <p:txBody>
            <a:bodyPr wrap="square" lIns="0" tIns="0" rIns="0" bIns="0" rtlCol="0"/>
            <a:lstStyle/>
            <a:p>
              <a:endParaRPr/>
            </a:p>
          </p:txBody>
        </p:sp>
      </p:grpSp>
      <p:sp>
        <p:nvSpPr>
          <p:cNvPr id="6" name="object 6"/>
          <p:cNvSpPr txBox="1"/>
          <p:nvPr/>
        </p:nvSpPr>
        <p:spPr>
          <a:xfrm>
            <a:off x="3910965" y="6044565"/>
            <a:ext cx="4711065" cy="300355"/>
          </a:xfrm>
          <a:prstGeom prst="rect">
            <a:avLst/>
          </a:prstGeom>
        </p:spPr>
        <p:txBody>
          <a:bodyPr vert="horz" wrap="square" lIns="0" tIns="12700" rIns="0" bIns="0" rtlCol="0">
            <a:spAutoFit/>
          </a:bodyPr>
          <a:lstStyle/>
          <a:p>
            <a:pPr marL="12700">
              <a:lnSpc>
                <a:spcPct val="100000"/>
              </a:lnSpc>
              <a:spcBef>
                <a:spcPts val="100"/>
              </a:spcBef>
            </a:pPr>
            <a:r>
              <a:rPr sz="1800" i="1" spc="-5" dirty="0">
                <a:solidFill>
                  <a:srgbClr val="898B8B"/>
                </a:solidFill>
                <a:latin typeface="Arial"/>
                <a:cs typeface="Arial"/>
              </a:rPr>
              <a:t>Video</a:t>
            </a:r>
            <a:r>
              <a:rPr sz="1800" i="1" dirty="0">
                <a:solidFill>
                  <a:srgbClr val="898B8B"/>
                </a:solidFill>
                <a:latin typeface="Arial"/>
                <a:cs typeface="Arial"/>
              </a:rPr>
              <a:t> </a:t>
            </a:r>
            <a:r>
              <a:rPr sz="1800" i="1" spc="-10" dirty="0">
                <a:solidFill>
                  <a:srgbClr val="898B8B"/>
                </a:solidFill>
                <a:latin typeface="Arial"/>
                <a:cs typeface="Arial"/>
              </a:rPr>
              <a:t>can</a:t>
            </a:r>
            <a:r>
              <a:rPr sz="1800" i="1" dirty="0">
                <a:solidFill>
                  <a:srgbClr val="898B8B"/>
                </a:solidFill>
                <a:latin typeface="Arial"/>
                <a:cs typeface="Arial"/>
              </a:rPr>
              <a:t> </a:t>
            </a:r>
            <a:r>
              <a:rPr sz="1800" i="1" spc="-15" dirty="0">
                <a:solidFill>
                  <a:srgbClr val="898B8B"/>
                </a:solidFill>
                <a:latin typeface="Arial"/>
                <a:cs typeface="Arial"/>
              </a:rPr>
              <a:t>be</a:t>
            </a:r>
            <a:r>
              <a:rPr sz="1800" i="1" spc="75" dirty="0">
                <a:solidFill>
                  <a:srgbClr val="898B8B"/>
                </a:solidFill>
                <a:latin typeface="Arial"/>
                <a:cs typeface="Arial"/>
              </a:rPr>
              <a:t> </a:t>
            </a:r>
            <a:r>
              <a:rPr sz="1800" i="1" spc="-15" dirty="0">
                <a:solidFill>
                  <a:srgbClr val="898B8B"/>
                </a:solidFill>
                <a:latin typeface="Arial"/>
                <a:cs typeface="Arial"/>
              </a:rPr>
              <a:t>found</a:t>
            </a:r>
            <a:r>
              <a:rPr sz="1800" i="1" dirty="0">
                <a:solidFill>
                  <a:srgbClr val="898B8B"/>
                </a:solidFill>
                <a:latin typeface="Arial"/>
                <a:cs typeface="Arial"/>
              </a:rPr>
              <a:t> </a:t>
            </a:r>
            <a:r>
              <a:rPr sz="1800" i="1" spc="-15" dirty="0">
                <a:solidFill>
                  <a:srgbClr val="898B8B"/>
                </a:solidFill>
                <a:latin typeface="Arial"/>
                <a:cs typeface="Arial"/>
              </a:rPr>
              <a:t>on</a:t>
            </a:r>
            <a:r>
              <a:rPr sz="1800" i="1" spc="75" dirty="0">
                <a:solidFill>
                  <a:srgbClr val="898B8B"/>
                </a:solidFill>
                <a:latin typeface="Arial"/>
                <a:cs typeface="Arial"/>
              </a:rPr>
              <a:t> </a:t>
            </a:r>
            <a:r>
              <a:rPr sz="1800" i="1" spc="-10" dirty="0">
                <a:solidFill>
                  <a:srgbClr val="898B8B"/>
                </a:solidFill>
                <a:latin typeface="Arial"/>
                <a:cs typeface="Arial"/>
              </a:rPr>
              <a:t>deployedmedicine.com</a:t>
            </a:r>
            <a:endParaRPr sz="1800">
              <a:latin typeface="Arial"/>
              <a:cs typeface="Arial"/>
            </a:endParaRPr>
          </a:p>
        </p:txBody>
      </p:sp>
      <p:sp>
        <p:nvSpPr>
          <p:cNvPr id="8" name="object 8"/>
          <p:cNvSpPr txBox="1">
            <a:spLocks noGrp="1"/>
          </p:cNvSpPr>
          <p:nvPr>
            <p:ph type="sldNum" sz="quarter" idx="7"/>
          </p:nvPr>
        </p:nvSpPr>
        <p:spPr>
          <a:prstGeom prst="rect">
            <a:avLst/>
          </a:prstGeom>
        </p:spPr>
        <p:txBody>
          <a:bodyPr vert="horz" wrap="square" lIns="0" tIns="0" rIns="0" bIns="0" rtlCol="0">
            <a:spAutoFit/>
          </a:bodyPr>
          <a:lstStyle/>
          <a:p>
            <a:pPr marL="2125345">
              <a:lnSpc>
                <a:spcPts val="1430"/>
              </a:lnSpc>
            </a:pPr>
            <a:fld id="{81D60167-4931-47E6-BA6A-407CBD079E47}" type="slidenum">
              <a:rPr dirty="0"/>
              <a:t>24</a:t>
            </a:fld>
            <a:endParaRPr dirty="0"/>
          </a:p>
        </p:txBody>
      </p:sp>
      <p:sp>
        <p:nvSpPr>
          <p:cNvPr id="7" name="object 7"/>
          <p:cNvSpPr txBox="1">
            <a:spLocks noGrp="1"/>
          </p:cNvSpPr>
          <p:nvPr>
            <p:ph type="title"/>
          </p:nvPr>
        </p:nvSpPr>
        <p:spPr>
          <a:xfrm>
            <a:off x="457200" y="738886"/>
            <a:ext cx="11415140" cy="541751"/>
          </a:xfrm>
          <a:prstGeom prst="rect">
            <a:avLst/>
          </a:prstGeom>
        </p:spPr>
        <p:txBody>
          <a:bodyPr vert="horz" wrap="square" lIns="0" tIns="3810" rIns="0" bIns="0" rtlCol="0">
            <a:spAutoFit/>
          </a:bodyPr>
          <a:lstStyle/>
          <a:p>
            <a:pPr marL="12700" marR="5080" indent="304800" algn="ctr">
              <a:lnSpc>
                <a:spcPts val="4500"/>
              </a:lnSpc>
              <a:spcBef>
                <a:spcPts val="30"/>
              </a:spcBef>
            </a:pPr>
            <a:r>
              <a:rPr spc="-10" dirty="0"/>
              <a:t>TWO-HANDED</a:t>
            </a:r>
            <a:r>
              <a:rPr spc="40" dirty="0"/>
              <a:t> </a:t>
            </a:r>
            <a:r>
              <a:rPr spc="-25" dirty="0"/>
              <a:t>WINDLASS </a:t>
            </a:r>
            <a:r>
              <a:rPr spc="5" dirty="0"/>
              <a:t>T</a:t>
            </a:r>
            <a:r>
              <a:rPr lang="en-US" spc="5" dirty="0"/>
              <a:t>Q</a:t>
            </a:r>
            <a:r>
              <a:rPr spc="-95" dirty="0"/>
              <a:t> </a:t>
            </a:r>
            <a:r>
              <a:rPr spc="-30" dirty="0"/>
              <a:t>APPLICATION</a:t>
            </a:r>
          </a:p>
        </p:txBody>
      </p:sp>
      <p:pic>
        <p:nvPicPr>
          <p:cNvPr id="9" name="03c. Two-Handed Windlass Tourniquet (Care Under Fire)">
            <a:hlinkClick r:id="" action="ppaction://media"/>
            <a:extLst>
              <a:ext uri="{FF2B5EF4-FFF2-40B4-BE49-F238E27FC236}">
                <a16:creationId xmlns:a16="http://schemas.microsoft.com/office/drawing/2014/main" id="{9AEA34DE-03DD-81BE-BF33-E52CEF7757EC}"/>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007425" y="1642872"/>
            <a:ext cx="8518144" cy="47914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0225"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6"/>
          <p:cNvSpPr txBox="1"/>
          <p:nvPr/>
        </p:nvSpPr>
        <p:spPr>
          <a:xfrm>
            <a:off x="3910965" y="6044565"/>
            <a:ext cx="4711065" cy="300355"/>
          </a:xfrm>
          <a:prstGeom prst="rect">
            <a:avLst/>
          </a:prstGeom>
        </p:spPr>
        <p:txBody>
          <a:bodyPr vert="horz" wrap="square" lIns="0" tIns="12700" rIns="0" bIns="0" rtlCol="0">
            <a:spAutoFit/>
          </a:bodyPr>
          <a:lstStyle/>
          <a:p>
            <a:pPr marL="12700">
              <a:lnSpc>
                <a:spcPct val="100000"/>
              </a:lnSpc>
              <a:spcBef>
                <a:spcPts val="100"/>
              </a:spcBef>
            </a:pPr>
            <a:r>
              <a:rPr sz="1800" i="1" spc="-5" dirty="0">
                <a:solidFill>
                  <a:srgbClr val="898B8B"/>
                </a:solidFill>
                <a:latin typeface="Arial"/>
                <a:cs typeface="Arial"/>
              </a:rPr>
              <a:t>Video</a:t>
            </a:r>
            <a:r>
              <a:rPr sz="1800" i="1" dirty="0">
                <a:solidFill>
                  <a:srgbClr val="898B8B"/>
                </a:solidFill>
                <a:latin typeface="Arial"/>
                <a:cs typeface="Arial"/>
              </a:rPr>
              <a:t> </a:t>
            </a:r>
            <a:r>
              <a:rPr sz="1800" i="1" spc="-10" dirty="0">
                <a:solidFill>
                  <a:srgbClr val="898B8B"/>
                </a:solidFill>
                <a:latin typeface="Arial"/>
                <a:cs typeface="Arial"/>
              </a:rPr>
              <a:t>can</a:t>
            </a:r>
            <a:r>
              <a:rPr sz="1800" i="1" dirty="0">
                <a:solidFill>
                  <a:srgbClr val="898B8B"/>
                </a:solidFill>
                <a:latin typeface="Arial"/>
                <a:cs typeface="Arial"/>
              </a:rPr>
              <a:t> </a:t>
            </a:r>
            <a:r>
              <a:rPr sz="1800" i="1" spc="-15" dirty="0">
                <a:solidFill>
                  <a:srgbClr val="898B8B"/>
                </a:solidFill>
                <a:latin typeface="Arial"/>
                <a:cs typeface="Arial"/>
              </a:rPr>
              <a:t>be</a:t>
            </a:r>
            <a:r>
              <a:rPr sz="1800" i="1" spc="75" dirty="0">
                <a:solidFill>
                  <a:srgbClr val="898B8B"/>
                </a:solidFill>
                <a:latin typeface="Arial"/>
                <a:cs typeface="Arial"/>
              </a:rPr>
              <a:t> </a:t>
            </a:r>
            <a:r>
              <a:rPr sz="1800" i="1" spc="-15" dirty="0">
                <a:solidFill>
                  <a:srgbClr val="898B8B"/>
                </a:solidFill>
                <a:latin typeface="Arial"/>
                <a:cs typeface="Arial"/>
              </a:rPr>
              <a:t>found</a:t>
            </a:r>
            <a:r>
              <a:rPr sz="1800" i="1" dirty="0">
                <a:solidFill>
                  <a:srgbClr val="898B8B"/>
                </a:solidFill>
                <a:latin typeface="Arial"/>
                <a:cs typeface="Arial"/>
              </a:rPr>
              <a:t> </a:t>
            </a:r>
            <a:r>
              <a:rPr sz="1800" i="1" spc="-15" dirty="0">
                <a:solidFill>
                  <a:srgbClr val="898B8B"/>
                </a:solidFill>
                <a:latin typeface="Arial"/>
                <a:cs typeface="Arial"/>
              </a:rPr>
              <a:t>on</a:t>
            </a:r>
            <a:r>
              <a:rPr sz="1800" i="1" spc="75" dirty="0">
                <a:solidFill>
                  <a:srgbClr val="898B8B"/>
                </a:solidFill>
                <a:latin typeface="Arial"/>
                <a:cs typeface="Arial"/>
              </a:rPr>
              <a:t> </a:t>
            </a:r>
            <a:r>
              <a:rPr sz="1800" i="1" spc="-10" dirty="0">
                <a:solidFill>
                  <a:srgbClr val="898B8B"/>
                </a:solidFill>
                <a:latin typeface="Arial"/>
                <a:cs typeface="Arial"/>
              </a:rPr>
              <a:t>deployedmedicine.com</a:t>
            </a:r>
            <a:endParaRPr sz="1800">
              <a:latin typeface="Arial"/>
              <a:cs typeface="Arial"/>
            </a:endParaRPr>
          </a:p>
        </p:txBody>
      </p:sp>
      <p:sp>
        <p:nvSpPr>
          <p:cNvPr id="8" name="object 8"/>
          <p:cNvSpPr txBox="1">
            <a:spLocks noGrp="1"/>
          </p:cNvSpPr>
          <p:nvPr>
            <p:ph type="sldNum" sz="quarter" idx="7"/>
          </p:nvPr>
        </p:nvSpPr>
        <p:spPr>
          <a:prstGeom prst="rect">
            <a:avLst/>
          </a:prstGeom>
        </p:spPr>
        <p:txBody>
          <a:bodyPr vert="horz" wrap="square" lIns="0" tIns="0" rIns="0" bIns="0" rtlCol="0">
            <a:spAutoFit/>
          </a:bodyPr>
          <a:lstStyle/>
          <a:p>
            <a:pPr marL="2125345">
              <a:lnSpc>
                <a:spcPts val="1430"/>
              </a:lnSpc>
            </a:pPr>
            <a:fld id="{81D60167-4931-47E6-BA6A-407CBD079E47}" type="slidenum">
              <a:rPr dirty="0"/>
              <a:t>25</a:t>
            </a:fld>
            <a:endParaRPr dirty="0"/>
          </a:p>
        </p:txBody>
      </p:sp>
      <p:sp>
        <p:nvSpPr>
          <p:cNvPr id="7" name="object 7"/>
          <p:cNvSpPr txBox="1">
            <a:spLocks noGrp="1"/>
          </p:cNvSpPr>
          <p:nvPr>
            <p:ph type="title"/>
          </p:nvPr>
        </p:nvSpPr>
        <p:spPr>
          <a:xfrm>
            <a:off x="856297" y="869364"/>
            <a:ext cx="10820400" cy="541751"/>
          </a:xfrm>
          <a:prstGeom prst="rect">
            <a:avLst/>
          </a:prstGeom>
        </p:spPr>
        <p:txBody>
          <a:bodyPr vert="horz" wrap="square" lIns="0" tIns="3810" rIns="0" bIns="0" rtlCol="0">
            <a:spAutoFit/>
          </a:bodyPr>
          <a:lstStyle/>
          <a:p>
            <a:pPr marL="12700" marR="5080" indent="419100" algn="ctr">
              <a:lnSpc>
                <a:spcPts val="4500"/>
              </a:lnSpc>
              <a:spcBef>
                <a:spcPts val="30"/>
              </a:spcBef>
            </a:pPr>
            <a:r>
              <a:rPr spc="-10" dirty="0"/>
              <a:t>TWO-HANDED</a:t>
            </a:r>
            <a:r>
              <a:rPr spc="50" dirty="0"/>
              <a:t> </a:t>
            </a:r>
            <a:r>
              <a:rPr spc="-5" dirty="0"/>
              <a:t>RATCHET </a:t>
            </a:r>
            <a:r>
              <a:rPr spc="5" dirty="0"/>
              <a:t>T</a:t>
            </a:r>
            <a:r>
              <a:rPr lang="en-US" spc="5" dirty="0"/>
              <a:t>Q</a:t>
            </a:r>
            <a:r>
              <a:rPr spc="-95" dirty="0"/>
              <a:t> </a:t>
            </a:r>
            <a:r>
              <a:rPr spc="-30" dirty="0"/>
              <a:t>APPLICATION</a:t>
            </a:r>
          </a:p>
        </p:txBody>
      </p:sp>
      <p:pic>
        <p:nvPicPr>
          <p:cNvPr id="9" name="03d. Two-Handed Ratchet Tourniquet (Care Under Fire)">
            <a:hlinkClick r:id="" action="ppaction://media"/>
            <a:extLst>
              <a:ext uri="{FF2B5EF4-FFF2-40B4-BE49-F238E27FC236}">
                <a16:creationId xmlns:a16="http://schemas.microsoft.com/office/drawing/2014/main" id="{A1EC986B-37C3-8C05-E2A3-9F6988F442DB}"/>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007425" y="1553464"/>
            <a:ext cx="8518144" cy="47914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8382"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2192000" cy="6858000"/>
          </a:xfrm>
          <a:custGeom>
            <a:avLst/>
            <a:gdLst/>
            <a:ahLst/>
            <a:cxnLst/>
            <a:rect l="l" t="t" r="r" b="b"/>
            <a:pathLst>
              <a:path w="12192000" h="6858000">
                <a:moveTo>
                  <a:pt x="12191999" y="0"/>
                </a:moveTo>
                <a:lnTo>
                  <a:pt x="0" y="0"/>
                </a:lnTo>
                <a:lnTo>
                  <a:pt x="0" y="6857997"/>
                </a:lnTo>
                <a:lnTo>
                  <a:pt x="12191999" y="6857997"/>
                </a:lnTo>
                <a:lnTo>
                  <a:pt x="12191999" y="0"/>
                </a:lnTo>
                <a:close/>
              </a:path>
            </a:pathLst>
          </a:custGeom>
          <a:solidFill>
            <a:srgbClr val="2D3334"/>
          </a:solidFill>
        </p:spPr>
        <p:txBody>
          <a:bodyPr wrap="square" lIns="0" tIns="0" rIns="0" bIns="0" rtlCol="0"/>
          <a:lstStyle/>
          <a:p>
            <a:endParaRPr/>
          </a:p>
        </p:txBody>
      </p:sp>
      <p:pic>
        <p:nvPicPr>
          <p:cNvPr id="3" name="object 3"/>
          <p:cNvPicPr/>
          <p:nvPr/>
        </p:nvPicPr>
        <p:blipFill>
          <a:blip r:embed="rId3" cstate="print"/>
          <a:stretch>
            <a:fillRect/>
          </a:stretch>
        </p:blipFill>
        <p:spPr>
          <a:xfrm>
            <a:off x="304800" y="257175"/>
            <a:ext cx="1181100" cy="657225"/>
          </a:xfrm>
          <a:prstGeom prst="rect">
            <a:avLst/>
          </a:prstGeom>
        </p:spPr>
      </p:pic>
      <p:sp>
        <p:nvSpPr>
          <p:cNvPr id="4" name="object 4"/>
          <p:cNvSpPr txBox="1"/>
          <p:nvPr/>
        </p:nvSpPr>
        <p:spPr>
          <a:xfrm>
            <a:off x="4223765" y="1814512"/>
            <a:ext cx="3731895" cy="448945"/>
          </a:xfrm>
          <a:prstGeom prst="rect">
            <a:avLst/>
          </a:prstGeom>
        </p:spPr>
        <p:txBody>
          <a:bodyPr vert="horz" wrap="square" lIns="0" tIns="15875" rIns="0" bIns="0" rtlCol="0">
            <a:spAutoFit/>
          </a:bodyPr>
          <a:lstStyle/>
          <a:p>
            <a:pPr marL="12700">
              <a:lnSpc>
                <a:spcPct val="100000"/>
              </a:lnSpc>
              <a:spcBef>
                <a:spcPts val="125"/>
              </a:spcBef>
            </a:pPr>
            <a:r>
              <a:rPr sz="2750" b="1" spc="25" dirty="0">
                <a:solidFill>
                  <a:srgbClr val="FFFFFF"/>
                </a:solidFill>
                <a:latin typeface="Arial"/>
                <a:cs typeface="Arial"/>
              </a:rPr>
              <a:t>CUF</a:t>
            </a:r>
            <a:r>
              <a:rPr sz="2750" b="1" spc="-25" dirty="0">
                <a:solidFill>
                  <a:srgbClr val="FFFFFF"/>
                </a:solidFill>
                <a:latin typeface="Arial"/>
                <a:cs typeface="Arial"/>
              </a:rPr>
              <a:t> </a:t>
            </a:r>
            <a:r>
              <a:rPr sz="2750" b="1" spc="25" dirty="0">
                <a:solidFill>
                  <a:srgbClr val="FFFFFF"/>
                </a:solidFill>
                <a:latin typeface="Arial"/>
                <a:cs typeface="Arial"/>
              </a:rPr>
              <a:t>Tourniquet</a:t>
            </a:r>
            <a:r>
              <a:rPr sz="2750" b="1" spc="-10" dirty="0">
                <a:solidFill>
                  <a:srgbClr val="FFFFFF"/>
                </a:solidFill>
                <a:latin typeface="Arial"/>
                <a:cs typeface="Arial"/>
              </a:rPr>
              <a:t> </a:t>
            </a:r>
            <a:r>
              <a:rPr sz="2750" b="1" spc="5" dirty="0">
                <a:solidFill>
                  <a:srgbClr val="FFFFFF"/>
                </a:solidFill>
                <a:latin typeface="Arial"/>
                <a:cs typeface="Arial"/>
              </a:rPr>
              <a:t>Skills</a:t>
            </a:r>
            <a:endParaRPr sz="2750">
              <a:latin typeface="Arial"/>
              <a:cs typeface="Arial"/>
            </a:endParaRPr>
          </a:p>
        </p:txBody>
      </p:sp>
      <p:pic>
        <p:nvPicPr>
          <p:cNvPr id="5" name="object 5"/>
          <p:cNvPicPr/>
          <p:nvPr/>
        </p:nvPicPr>
        <p:blipFill>
          <a:blip r:embed="rId4" cstate="print"/>
          <a:stretch>
            <a:fillRect/>
          </a:stretch>
        </p:blipFill>
        <p:spPr>
          <a:xfrm>
            <a:off x="1666875" y="3057525"/>
            <a:ext cx="657225" cy="676275"/>
          </a:xfrm>
          <a:prstGeom prst="rect">
            <a:avLst/>
          </a:prstGeom>
        </p:spPr>
      </p:pic>
      <p:sp>
        <p:nvSpPr>
          <p:cNvPr id="6" name="object 6"/>
          <p:cNvSpPr txBox="1"/>
          <p:nvPr/>
        </p:nvSpPr>
        <p:spPr>
          <a:xfrm>
            <a:off x="2523489" y="3001644"/>
            <a:ext cx="3500754" cy="1758314"/>
          </a:xfrm>
          <a:prstGeom prst="rect">
            <a:avLst/>
          </a:prstGeom>
        </p:spPr>
        <p:txBody>
          <a:bodyPr vert="horz" wrap="square" lIns="0" tIns="13335" rIns="0" bIns="0" rtlCol="0">
            <a:spAutoFit/>
          </a:bodyPr>
          <a:lstStyle/>
          <a:p>
            <a:pPr marL="25400">
              <a:lnSpc>
                <a:spcPct val="100000"/>
              </a:lnSpc>
              <a:spcBef>
                <a:spcPts val="105"/>
              </a:spcBef>
            </a:pPr>
            <a:r>
              <a:rPr sz="2400" b="1" spc="-25" dirty="0">
                <a:solidFill>
                  <a:srgbClr val="FFFFFF"/>
                </a:solidFill>
                <a:latin typeface="Arial"/>
                <a:cs typeface="Arial"/>
              </a:rPr>
              <a:t>One-Handed</a:t>
            </a:r>
            <a:r>
              <a:rPr sz="2400" b="1" spc="140" dirty="0">
                <a:solidFill>
                  <a:srgbClr val="FFFFFF"/>
                </a:solidFill>
                <a:latin typeface="Arial"/>
                <a:cs typeface="Arial"/>
              </a:rPr>
              <a:t> </a:t>
            </a:r>
            <a:r>
              <a:rPr sz="2400" b="1" spc="15" dirty="0">
                <a:solidFill>
                  <a:srgbClr val="FFFFFF"/>
                </a:solidFill>
                <a:latin typeface="Arial"/>
                <a:cs typeface="Arial"/>
              </a:rPr>
              <a:t>(Windlass)</a:t>
            </a:r>
            <a:endParaRPr sz="2400">
              <a:latin typeface="Arial"/>
              <a:cs typeface="Arial"/>
            </a:endParaRPr>
          </a:p>
          <a:p>
            <a:pPr marL="25400">
              <a:lnSpc>
                <a:spcPct val="100000"/>
              </a:lnSpc>
              <a:spcBef>
                <a:spcPts val="50"/>
              </a:spcBef>
            </a:pPr>
            <a:r>
              <a:rPr sz="2400" b="1" spc="25" dirty="0">
                <a:solidFill>
                  <a:srgbClr val="FFFFFF"/>
                </a:solidFill>
                <a:latin typeface="Arial"/>
                <a:cs typeface="Arial"/>
              </a:rPr>
              <a:t>T</a:t>
            </a:r>
            <a:r>
              <a:rPr sz="2400" b="1" dirty="0">
                <a:solidFill>
                  <a:srgbClr val="FFFFFF"/>
                </a:solidFill>
                <a:latin typeface="Arial"/>
                <a:cs typeface="Arial"/>
              </a:rPr>
              <a:t>Q</a:t>
            </a:r>
            <a:r>
              <a:rPr sz="2400" b="1" spc="-70" dirty="0">
                <a:solidFill>
                  <a:srgbClr val="FFFFFF"/>
                </a:solidFill>
                <a:latin typeface="Arial"/>
                <a:cs typeface="Arial"/>
              </a:rPr>
              <a:t> </a:t>
            </a:r>
            <a:r>
              <a:rPr sz="2400" b="1" dirty="0">
                <a:solidFill>
                  <a:srgbClr val="FFFFFF"/>
                </a:solidFill>
                <a:latin typeface="Arial"/>
                <a:cs typeface="Arial"/>
              </a:rPr>
              <a:t>A</a:t>
            </a:r>
            <a:r>
              <a:rPr sz="2400" b="1" spc="-45" dirty="0">
                <a:solidFill>
                  <a:srgbClr val="FFFFFF"/>
                </a:solidFill>
                <a:latin typeface="Arial"/>
                <a:cs typeface="Arial"/>
              </a:rPr>
              <a:t>pp</a:t>
            </a:r>
            <a:r>
              <a:rPr sz="2400" b="1" spc="75" dirty="0">
                <a:solidFill>
                  <a:srgbClr val="FFFFFF"/>
                </a:solidFill>
                <a:latin typeface="Arial"/>
                <a:cs typeface="Arial"/>
              </a:rPr>
              <a:t>li</a:t>
            </a:r>
            <a:r>
              <a:rPr sz="2400" b="1" spc="10" dirty="0">
                <a:solidFill>
                  <a:srgbClr val="FFFFFF"/>
                </a:solidFill>
                <a:latin typeface="Arial"/>
                <a:cs typeface="Arial"/>
              </a:rPr>
              <a:t>ca</a:t>
            </a:r>
            <a:r>
              <a:rPr sz="2400" b="1" spc="20" dirty="0">
                <a:solidFill>
                  <a:srgbClr val="FFFFFF"/>
                </a:solidFill>
                <a:latin typeface="Arial"/>
                <a:cs typeface="Arial"/>
              </a:rPr>
              <a:t>t</a:t>
            </a:r>
            <a:r>
              <a:rPr sz="2400" b="1" spc="75" dirty="0">
                <a:solidFill>
                  <a:srgbClr val="FFFFFF"/>
                </a:solidFill>
                <a:latin typeface="Arial"/>
                <a:cs typeface="Arial"/>
              </a:rPr>
              <a:t>i</a:t>
            </a:r>
            <a:r>
              <a:rPr sz="2400" b="1" spc="-45" dirty="0">
                <a:solidFill>
                  <a:srgbClr val="FFFFFF"/>
                </a:solidFill>
                <a:latin typeface="Arial"/>
                <a:cs typeface="Arial"/>
              </a:rPr>
              <a:t>o</a:t>
            </a:r>
            <a:r>
              <a:rPr sz="2400" b="1" dirty="0">
                <a:solidFill>
                  <a:srgbClr val="FFFFFF"/>
                </a:solidFill>
                <a:latin typeface="Arial"/>
                <a:cs typeface="Arial"/>
              </a:rPr>
              <a:t>n</a:t>
            </a:r>
            <a:r>
              <a:rPr sz="2400" b="1" spc="-185" dirty="0">
                <a:solidFill>
                  <a:srgbClr val="FFFFFF"/>
                </a:solidFill>
                <a:latin typeface="Arial"/>
                <a:cs typeface="Arial"/>
              </a:rPr>
              <a:t> </a:t>
            </a:r>
            <a:r>
              <a:rPr sz="2400" b="1" spc="75" dirty="0">
                <a:solidFill>
                  <a:srgbClr val="FFFFFF"/>
                </a:solidFill>
                <a:latin typeface="Arial"/>
                <a:cs typeface="Arial"/>
              </a:rPr>
              <a:t>i</a:t>
            </a:r>
            <a:r>
              <a:rPr sz="2400" b="1" dirty="0">
                <a:solidFill>
                  <a:srgbClr val="FFFFFF"/>
                </a:solidFill>
                <a:latin typeface="Arial"/>
                <a:cs typeface="Arial"/>
              </a:rPr>
              <a:t>n</a:t>
            </a:r>
            <a:r>
              <a:rPr sz="2400" b="1" spc="-110" dirty="0">
                <a:solidFill>
                  <a:srgbClr val="FFFFFF"/>
                </a:solidFill>
                <a:latin typeface="Arial"/>
                <a:cs typeface="Arial"/>
              </a:rPr>
              <a:t> </a:t>
            </a:r>
            <a:r>
              <a:rPr sz="2400" b="1" dirty="0">
                <a:solidFill>
                  <a:srgbClr val="FFFFFF"/>
                </a:solidFill>
                <a:latin typeface="Arial"/>
                <a:cs typeface="Arial"/>
              </a:rPr>
              <a:t>C</a:t>
            </a:r>
            <a:r>
              <a:rPr sz="2400" b="1" spc="-90" dirty="0">
                <a:solidFill>
                  <a:srgbClr val="FFFFFF"/>
                </a:solidFill>
                <a:latin typeface="Arial"/>
                <a:cs typeface="Arial"/>
              </a:rPr>
              <a:t>U</a:t>
            </a:r>
            <a:r>
              <a:rPr sz="2400" b="1" dirty="0">
                <a:solidFill>
                  <a:srgbClr val="FFFFFF"/>
                </a:solidFill>
                <a:latin typeface="Arial"/>
                <a:cs typeface="Arial"/>
              </a:rPr>
              <a:t>F</a:t>
            </a:r>
            <a:endParaRPr sz="2400">
              <a:latin typeface="Arial"/>
              <a:cs typeface="Arial"/>
            </a:endParaRPr>
          </a:p>
          <a:p>
            <a:pPr marL="12700">
              <a:lnSpc>
                <a:spcPct val="100000"/>
              </a:lnSpc>
              <a:spcBef>
                <a:spcPts val="2014"/>
              </a:spcBef>
            </a:pPr>
            <a:r>
              <a:rPr sz="2400" b="1" spc="-15" dirty="0">
                <a:solidFill>
                  <a:srgbClr val="FFFFFF"/>
                </a:solidFill>
                <a:latin typeface="Arial"/>
                <a:cs typeface="Arial"/>
              </a:rPr>
              <a:t>Two-Handed</a:t>
            </a:r>
            <a:r>
              <a:rPr sz="2400" b="1" spc="45" dirty="0">
                <a:solidFill>
                  <a:srgbClr val="FFFFFF"/>
                </a:solidFill>
                <a:latin typeface="Arial"/>
                <a:cs typeface="Arial"/>
              </a:rPr>
              <a:t> </a:t>
            </a:r>
            <a:r>
              <a:rPr sz="2400" b="1" spc="10" dirty="0">
                <a:solidFill>
                  <a:srgbClr val="FFFFFF"/>
                </a:solidFill>
                <a:latin typeface="Arial"/>
                <a:cs typeface="Arial"/>
              </a:rPr>
              <a:t>(Windlass)</a:t>
            </a:r>
            <a:endParaRPr sz="2400">
              <a:latin typeface="Arial"/>
              <a:cs typeface="Arial"/>
            </a:endParaRPr>
          </a:p>
          <a:p>
            <a:pPr marL="12700">
              <a:lnSpc>
                <a:spcPct val="100000"/>
              </a:lnSpc>
              <a:spcBef>
                <a:spcPts val="50"/>
              </a:spcBef>
            </a:pPr>
            <a:r>
              <a:rPr sz="2400" b="1" spc="25" dirty="0">
                <a:solidFill>
                  <a:srgbClr val="FFFFFF"/>
                </a:solidFill>
                <a:latin typeface="Arial"/>
                <a:cs typeface="Arial"/>
              </a:rPr>
              <a:t>T</a:t>
            </a:r>
            <a:r>
              <a:rPr sz="2400" b="1" dirty="0">
                <a:solidFill>
                  <a:srgbClr val="FFFFFF"/>
                </a:solidFill>
                <a:latin typeface="Arial"/>
                <a:cs typeface="Arial"/>
              </a:rPr>
              <a:t>Q</a:t>
            </a:r>
            <a:r>
              <a:rPr sz="2400" b="1" spc="-70" dirty="0">
                <a:solidFill>
                  <a:srgbClr val="FFFFFF"/>
                </a:solidFill>
                <a:latin typeface="Arial"/>
                <a:cs typeface="Arial"/>
              </a:rPr>
              <a:t> </a:t>
            </a:r>
            <a:r>
              <a:rPr sz="2400" b="1" dirty="0">
                <a:solidFill>
                  <a:srgbClr val="FFFFFF"/>
                </a:solidFill>
                <a:latin typeface="Arial"/>
                <a:cs typeface="Arial"/>
              </a:rPr>
              <a:t>A</a:t>
            </a:r>
            <a:r>
              <a:rPr sz="2400" b="1" spc="-50" dirty="0">
                <a:solidFill>
                  <a:srgbClr val="FFFFFF"/>
                </a:solidFill>
                <a:latin typeface="Arial"/>
                <a:cs typeface="Arial"/>
              </a:rPr>
              <a:t>p</a:t>
            </a:r>
            <a:r>
              <a:rPr sz="2400" b="1" spc="-45" dirty="0">
                <a:solidFill>
                  <a:srgbClr val="FFFFFF"/>
                </a:solidFill>
                <a:latin typeface="Arial"/>
                <a:cs typeface="Arial"/>
              </a:rPr>
              <a:t>p</a:t>
            </a:r>
            <a:r>
              <a:rPr sz="2400" b="1" spc="75" dirty="0">
                <a:solidFill>
                  <a:srgbClr val="FFFFFF"/>
                </a:solidFill>
                <a:latin typeface="Arial"/>
                <a:cs typeface="Arial"/>
              </a:rPr>
              <a:t>li</a:t>
            </a:r>
            <a:r>
              <a:rPr sz="2400" b="1" spc="10" dirty="0">
                <a:solidFill>
                  <a:srgbClr val="FFFFFF"/>
                </a:solidFill>
                <a:latin typeface="Arial"/>
                <a:cs typeface="Arial"/>
              </a:rPr>
              <a:t>ca</a:t>
            </a:r>
            <a:r>
              <a:rPr sz="2400" b="1" spc="20" dirty="0">
                <a:solidFill>
                  <a:srgbClr val="FFFFFF"/>
                </a:solidFill>
                <a:latin typeface="Arial"/>
                <a:cs typeface="Arial"/>
              </a:rPr>
              <a:t>t</a:t>
            </a:r>
            <a:r>
              <a:rPr sz="2400" b="1" spc="75" dirty="0">
                <a:solidFill>
                  <a:srgbClr val="FFFFFF"/>
                </a:solidFill>
                <a:latin typeface="Arial"/>
                <a:cs typeface="Arial"/>
              </a:rPr>
              <a:t>i</a:t>
            </a:r>
            <a:r>
              <a:rPr sz="2400" b="1" spc="-45" dirty="0">
                <a:solidFill>
                  <a:srgbClr val="FFFFFF"/>
                </a:solidFill>
                <a:latin typeface="Arial"/>
                <a:cs typeface="Arial"/>
              </a:rPr>
              <a:t>o</a:t>
            </a:r>
            <a:r>
              <a:rPr sz="2400" b="1" dirty="0">
                <a:solidFill>
                  <a:srgbClr val="FFFFFF"/>
                </a:solidFill>
                <a:latin typeface="Arial"/>
                <a:cs typeface="Arial"/>
              </a:rPr>
              <a:t>n</a:t>
            </a:r>
            <a:r>
              <a:rPr sz="2400" b="1" spc="-185" dirty="0">
                <a:solidFill>
                  <a:srgbClr val="FFFFFF"/>
                </a:solidFill>
                <a:latin typeface="Arial"/>
                <a:cs typeface="Arial"/>
              </a:rPr>
              <a:t> </a:t>
            </a:r>
            <a:r>
              <a:rPr sz="2400" b="1" spc="75" dirty="0">
                <a:solidFill>
                  <a:srgbClr val="FFFFFF"/>
                </a:solidFill>
                <a:latin typeface="Arial"/>
                <a:cs typeface="Arial"/>
              </a:rPr>
              <a:t>i</a:t>
            </a:r>
            <a:r>
              <a:rPr sz="2400" b="1" dirty="0">
                <a:solidFill>
                  <a:srgbClr val="FFFFFF"/>
                </a:solidFill>
                <a:latin typeface="Arial"/>
                <a:cs typeface="Arial"/>
              </a:rPr>
              <a:t>n</a:t>
            </a:r>
            <a:r>
              <a:rPr sz="2400" b="1" spc="-110" dirty="0">
                <a:solidFill>
                  <a:srgbClr val="FFFFFF"/>
                </a:solidFill>
                <a:latin typeface="Arial"/>
                <a:cs typeface="Arial"/>
              </a:rPr>
              <a:t> </a:t>
            </a:r>
            <a:r>
              <a:rPr sz="2400" b="1" spc="-10" dirty="0">
                <a:solidFill>
                  <a:srgbClr val="FFFFFF"/>
                </a:solidFill>
                <a:latin typeface="Arial"/>
                <a:cs typeface="Arial"/>
              </a:rPr>
              <a:t>C</a:t>
            </a:r>
            <a:r>
              <a:rPr sz="2400" b="1" spc="-85" dirty="0">
                <a:solidFill>
                  <a:srgbClr val="FFFFFF"/>
                </a:solidFill>
                <a:latin typeface="Arial"/>
                <a:cs typeface="Arial"/>
              </a:rPr>
              <a:t>U</a:t>
            </a:r>
            <a:r>
              <a:rPr sz="2400" b="1" dirty="0">
                <a:solidFill>
                  <a:srgbClr val="FFFFFF"/>
                </a:solidFill>
                <a:latin typeface="Arial"/>
                <a:cs typeface="Arial"/>
              </a:rPr>
              <a:t>F</a:t>
            </a:r>
            <a:endParaRPr sz="2400">
              <a:latin typeface="Arial"/>
              <a:cs typeface="Arial"/>
            </a:endParaRPr>
          </a:p>
        </p:txBody>
      </p:sp>
      <p:sp>
        <p:nvSpPr>
          <p:cNvPr id="7" name="object 7"/>
          <p:cNvSpPr txBox="1"/>
          <p:nvPr/>
        </p:nvSpPr>
        <p:spPr>
          <a:xfrm>
            <a:off x="7299325" y="3041332"/>
            <a:ext cx="3268979" cy="1758314"/>
          </a:xfrm>
          <a:prstGeom prst="rect">
            <a:avLst/>
          </a:prstGeom>
        </p:spPr>
        <p:txBody>
          <a:bodyPr vert="horz" wrap="square" lIns="0" tIns="6350" rIns="0" bIns="0" rtlCol="0">
            <a:spAutoFit/>
          </a:bodyPr>
          <a:lstStyle/>
          <a:p>
            <a:pPr marL="38735" marR="5080">
              <a:lnSpc>
                <a:spcPct val="101699"/>
              </a:lnSpc>
              <a:spcBef>
                <a:spcPts val="50"/>
              </a:spcBef>
            </a:pPr>
            <a:r>
              <a:rPr sz="2400" b="1" spc="-25" dirty="0">
                <a:solidFill>
                  <a:srgbClr val="FFFFFF"/>
                </a:solidFill>
                <a:latin typeface="Arial"/>
                <a:cs typeface="Arial"/>
              </a:rPr>
              <a:t>One-Handed</a:t>
            </a:r>
            <a:r>
              <a:rPr sz="2400" b="1" spc="140" dirty="0">
                <a:solidFill>
                  <a:srgbClr val="FFFFFF"/>
                </a:solidFill>
                <a:latin typeface="Arial"/>
                <a:cs typeface="Arial"/>
              </a:rPr>
              <a:t> </a:t>
            </a:r>
            <a:r>
              <a:rPr sz="2400" b="1" spc="-5" dirty="0">
                <a:solidFill>
                  <a:srgbClr val="FFFFFF"/>
                </a:solidFill>
                <a:latin typeface="Arial"/>
                <a:cs typeface="Arial"/>
              </a:rPr>
              <a:t>(Ratchet) </a:t>
            </a:r>
            <a:r>
              <a:rPr sz="2400" b="1" spc="-650" dirty="0">
                <a:solidFill>
                  <a:srgbClr val="FFFFFF"/>
                </a:solidFill>
                <a:latin typeface="Arial"/>
                <a:cs typeface="Arial"/>
              </a:rPr>
              <a:t> </a:t>
            </a:r>
            <a:r>
              <a:rPr sz="2400" b="1" spc="25" dirty="0">
                <a:solidFill>
                  <a:srgbClr val="FFFFFF"/>
                </a:solidFill>
                <a:latin typeface="Arial"/>
                <a:cs typeface="Arial"/>
              </a:rPr>
              <a:t>T</a:t>
            </a:r>
            <a:r>
              <a:rPr sz="2400" b="1" dirty="0">
                <a:solidFill>
                  <a:srgbClr val="FFFFFF"/>
                </a:solidFill>
                <a:latin typeface="Arial"/>
                <a:cs typeface="Arial"/>
              </a:rPr>
              <a:t>Q</a:t>
            </a:r>
            <a:r>
              <a:rPr sz="2400" b="1" spc="-70" dirty="0">
                <a:solidFill>
                  <a:srgbClr val="FFFFFF"/>
                </a:solidFill>
                <a:latin typeface="Arial"/>
                <a:cs typeface="Arial"/>
              </a:rPr>
              <a:t> </a:t>
            </a:r>
            <a:r>
              <a:rPr sz="2400" b="1" dirty="0">
                <a:solidFill>
                  <a:srgbClr val="FFFFFF"/>
                </a:solidFill>
                <a:latin typeface="Arial"/>
                <a:cs typeface="Arial"/>
              </a:rPr>
              <a:t>A</a:t>
            </a:r>
            <a:r>
              <a:rPr sz="2400" b="1" spc="-50" dirty="0">
                <a:solidFill>
                  <a:srgbClr val="FFFFFF"/>
                </a:solidFill>
                <a:latin typeface="Arial"/>
                <a:cs typeface="Arial"/>
              </a:rPr>
              <a:t>p</a:t>
            </a:r>
            <a:r>
              <a:rPr sz="2400" b="1" spc="-45" dirty="0">
                <a:solidFill>
                  <a:srgbClr val="FFFFFF"/>
                </a:solidFill>
                <a:latin typeface="Arial"/>
                <a:cs typeface="Arial"/>
              </a:rPr>
              <a:t>p</a:t>
            </a:r>
            <a:r>
              <a:rPr sz="2400" b="1" spc="75" dirty="0">
                <a:solidFill>
                  <a:srgbClr val="FFFFFF"/>
                </a:solidFill>
                <a:latin typeface="Arial"/>
                <a:cs typeface="Arial"/>
              </a:rPr>
              <a:t>li</a:t>
            </a:r>
            <a:r>
              <a:rPr sz="2400" b="1" spc="10" dirty="0">
                <a:solidFill>
                  <a:srgbClr val="FFFFFF"/>
                </a:solidFill>
                <a:latin typeface="Arial"/>
                <a:cs typeface="Arial"/>
              </a:rPr>
              <a:t>ca</a:t>
            </a:r>
            <a:r>
              <a:rPr sz="2400" b="1" spc="20" dirty="0">
                <a:solidFill>
                  <a:srgbClr val="FFFFFF"/>
                </a:solidFill>
                <a:latin typeface="Arial"/>
                <a:cs typeface="Arial"/>
              </a:rPr>
              <a:t>t</a:t>
            </a:r>
            <a:r>
              <a:rPr sz="2400" b="1" spc="75" dirty="0">
                <a:solidFill>
                  <a:srgbClr val="FFFFFF"/>
                </a:solidFill>
                <a:latin typeface="Arial"/>
                <a:cs typeface="Arial"/>
              </a:rPr>
              <a:t>i</a:t>
            </a:r>
            <a:r>
              <a:rPr sz="2400" b="1" spc="-45" dirty="0">
                <a:solidFill>
                  <a:srgbClr val="FFFFFF"/>
                </a:solidFill>
                <a:latin typeface="Arial"/>
                <a:cs typeface="Arial"/>
              </a:rPr>
              <a:t>o</a:t>
            </a:r>
            <a:r>
              <a:rPr sz="2400" b="1" dirty="0">
                <a:solidFill>
                  <a:srgbClr val="FFFFFF"/>
                </a:solidFill>
                <a:latin typeface="Arial"/>
                <a:cs typeface="Arial"/>
              </a:rPr>
              <a:t>n</a:t>
            </a:r>
            <a:r>
              <a:rPr sz="2400" b="1" spc="-185" dirty="0">
                <a:solidFill>
                  <a:srgbClr val="FFFFFF"/>
                </a:solidFill>
                <a:latin typeface="Arial"/>
                <a:cs typeface="Arial"/>
              </a:rPr>
              <a:t> </a:t>
            </a:r>
            <a:r>
              <a:rPr sz="2400" b="1" spc="75" dirty="0">
                <a:solidFill>
                  <a:srgbClr val="FFFFFF"/>
                </a:solidFill>
                <a:latin typeface="Arial"/>
                <a:cs typeface="Arial"/>
              </a:rPr>
              <a:t>i</a:t>
            </a:r>
            <a:r>
              <a:rPr sz="2400" b="1" dirty="0">
                <a:solidFill>
                  <a:srgbClr val="FFFFFF"/>
                </a:solidFill>
                <a:latin typeface="Arial"/>
                <a:cs typeface="Arial"/>
              </a:rPr>
              <a:t>n</a:t>
            </a:r>
            <a:r>
              <a:rPr sz="2400" b="1" spc="-110" dirty="0">
                <a:solidFill>
                  <a:srgbClr val="FFFFFF"/>
                </a:solidFill>
                <a:latin typeface="Arial"/>
                <a:cs typeface="Arial"/>
              </a:rPr>
              <a:t> </a:t>
            </a:r>
            <a:r>
              <a:rPr sz="2400" b="1" spc="-10" dirty="0">
                <a:solidFill>
                  <a:srgbClr val="FFFFFF"/>
                </a:solidFill>
                <a:latin typeface="Arial"/>
                <a:cs typeface="Arial"/>
              </a:rPr>
              <a:t>C</a:t>
            </a:r>
            <a:r>
              <a:rPr sz="2400" b="1" spc="-85" dirty="0">
                <a:solidFill>
                  <a:srgbClr val="FFFFFF"/>
                </a:solidFill>
                <a:latin typeface="Arial"/>
                <a:cs typeface="Arial"/>
              </a:rPr>
              <a:t>U</a:t>
            </a:r>
            <a:r>
              <a:rPr sz="2400" b="1" dirty="0">
                <a:solidFill>
                  <a:srgbClr val="FFFFFF"/>
                </a:solidFill>
                <a:latin typeface="Arial"/>
                <a:cs typeface="Arial"/>
              </a:rPr>
              <a:t>F</a:t>
            </a:r>
            <a:endParaRPr sz="2400">
              <a:latin typeface="Arial"/>
              <a:cs typeface="Arial"/>
            </a:endParaRPr>
          </a:p>
          <a:p>
            <a:pPr marL="12700" marR="15240">
              <a:lnSpc>
                <a:spcPct val="101699"/>
              </a:lnSpc>
              <a:spcBef>
                <a:spcPts val="1970"/>
              </a:spcBef>
            </a:pPr>
            <a:r>
              <a:rPr sz="2400" b="1" spc="-15" dirty="0">
                <a:solidFill>
                  <a:srgbClr val="FFFFFF"/>
                </a:solidFill>
                <a:latin typeface="Arial"/>
                <a:cs typeface="Arial"/>
              </a:rPr>
              <a:t>Two-Handed</a:t>
            </a:r>
            <a:r>
              <a:rPr sz="2400" b="1" spc="50" dirty="0">
                <a:solidFill>
                  <a:srgbClr val="FFFFFF"/>
                </a:solidFill>
                <a:latin typeface="Arial"/>
                <a:cs typeface="Arial"/>
              </a:rPr>
              <a:t> </a:t>
            </a:r>
            <a:r>
              <a:rPr sz="2400" b="1" spc="-5" dirty="0">
                <a:solidFill>
                  <a:srgbClr val="FFFFFF"/>
                </a:solidFill>
                <a:latin typeface="Arial"/>
                <a:cs typeface="Arial"/>
              </a:rPr>
              <a:t>(Ratchet) </a:t>
            </a:r>
            <a:r>
              <a:rPr sz="2400" b="1" spc="-650" dirty="0">
                <a:solidFill>
                  <a:srgbClr val="FFFFFF"/>
                </a:solidFill>
                <a:latin typeface="Arial"/>
                <a:cs typeface="Arial"/>
              </a:rPr>
              <a:t> </a:t>
            </a:r>
            <a:r>
              <a:rPr sz="2400" b="1" spc="30" dirty="0">
                <a:solidFill>
                  <a:srgbClr val="FFFFFF"/>
                </a:solidFill>
                <a:latin typeface="Arial"/>
                <a:cs typeface="Arial"/>
              </a:rPr>
              <a:t>T</a:t>
            </a:r>
            <a:r>
              <a:rPr sz="2400" b="1" dirty="0">
                <a:solidFill>
                  <a:srgbClr val="FFFFFF"/>
                </a:solidFill>
                <a:latin typeface="Arial"/>
                <a:cs typeface="Arial"/>
              </a:rPr>
              <a:t>Q</a:t>
            </a:r>
            <a:r>
              <a:rPr sz="2400" b="1" spc="-70" dirty="0">
                <a:solidFill>
                  <a:srgbClr val="FFFFFF"/>
                </a:solidFill>
                <a:latin typeface="Arial"/>
                <a:cs typeface="Arial"/>
              </a:rPr>
              <a:t> </a:t>
            </a:r>
            <a:r>
              <a:rPr sz="2400" b="1" dirty="0">
                <a:solidFill>
                  <a:srgbClr val="FFFFFF"/>
                </a:solidFill>
                <a:latin typeface="Arial"/>
                <a:cs typeface="Arial"/>
              </a:rPr>
              <a:t>A</a:t>
            </a:r>
            <a:r>
              <a:rPr sz="2400" b="1" spc="-45" dirty="0">
                <a:solidFill>
                  <a:srgbClr val="FFFFFF"/>
                </a:solidFill>
                <a:latin typeface="Arial"/>
                <a:cs typeface="Arial"/>
              </a:rPr>
              <a:t>pp</a:t>
            </a:r>
            <a:r>
              <a:rPr sz="2400" b="1" spc="75" dirty="0">
                <a:solidFill>
                  <a:srgbClr val="FFFFFF"/>
                </a:solidFill>
                <a:latin typeface="Arial"/>
                <a:cs typeface="Arial"/>
              </a:rPr>
              <a:t>li</a:t>
            </a:r>
            <a:r>
              <a:rPr sz="2400" b="1" spc="10" dirty="0">
                <a:solidFill>
                  <a:srgbClr val="FFFFFF"/>
                </a:solidFill>
                <a:latin typeface="Arial"/>
                <a:cs typeface="Arial"/>
              </a:rPr>
              <a:t>ca</a:t>
            </a:r>
            <a:r>
              <a:rPr sz="2400" b="1" spc="20" dirty="0">
                <a:solidFill>
                  <a:srgbClr val="FFFFFF"/>
                </a:solidFill>
                <a:latin typeface="Arial"/>
                <a:cs typeface="Arial"/>
              </a:rPr>
              <a:t>t</a:t>
            </a:r>
            <a:r>
              <a:rPr sz="2400" b="1" spc="75" dirty="0">
                <a:solidFill>
                  <a:srgbClr val="FFFFFF"/>
                </a:solidFill>
                <a:latin typeface="Arial"/>
                <a:cs typeface="Arial"/>
              </a:rPr>
              <a:t>i</a:t>
            </a:r>
            <a:r>
              <a:rPr sz="2400" b="1" spc="-45" dirty="0">
                <a:solidFill>
                  <a:srgbClr val="FFFFFF"/>
                </a:solidFill>
                <a:latin typeface="Arial"/>
                <a:cs typeface="Arial"/>
              </a:rPr>
              <a:t>o</a:t>
            </a:r>
            <a:r>
              <a:rPr sz="2400" b="1" dirty="0">
                <a:solidFill>
                  <a:srgbClr val="FFFFFF"/>
                </a:solidFill>
                <a:latin typeface="Arial"/>
                <a:cs typeface="Arial"/>
              </a:rPr>
              <a:t>n</a:t>
            </a:r>
            <a:r>
              <a:rPr sz="2400" b="1" spc="-185" dirty="0">
                <a:solidFill>
                  <a:srgbClr val="FFFFFF"/>
                </a:solidFill>
                <a:latin typeface="Arial"/>
                <a:cs typeface="Arial"/>
              </a:rPr>
              <a:t> </a:t>
            </a:r>
            <a:r>
              <a:rPr sz="2400" b="1" spc="75" dirty="0">
                <a:solidFill>
                  <a:srgbClr val="FFFFFF"/>
                </a:solidFill>
                <a:latin typeface="Arial"/>
                <a:cs typeface="Arial"/>
              </a:rPr>
              <a:t>i</a:t>
            </a:r>
            <a:r>
              <a:rPr sz="2400" b="1" dirty="0">
                <a:solidFill>
                  <a:srgbClr val="FFFFFF"/>
                </a:solidFill>
                <a:latin typeface="Arial"/>
                <a:cs typeface="Arial"/>
              </a:rPr>
              <a:t>n</a:t>
            </a:r>
            <a:r>
              <a:rPr sz="2400" b="1" spc="-110" dirty="0">
                <a:solidFill>
                  <a:srgbClr val="FFFFFF"/>
                </a:solidFill>
                <a:latin typeface="Arial"/>
                <a:cs typeface="Arial"/>
              </a:rPr>
              <a:t> </a:t>
            </a:r>
            <a:r>
              <a:rPr sz="2400" b="1" dirty="0">
                <a:solidFill>
                  <a:srgbClr val="FFFFFF"/>
                </a:solidFill>
                <a:latin typeface="Arial"/>
                <a:cs typeface="Arial"/>
              </a:rPr>
              <a:t>C</a:t>
            </a:r>
            <a:r>
              <a:rPr sz="2400" b="1" spc="-90" dirty="0">
                <a:solidFill>
                  <a:srgbClr val="FFFFFF"/>
                </a:solidFill>
                <a:latin typeface="Arial"/>
                <a:cs typeface="Arial"/>
              </a:rPr>
              <a:t>U</a:t>
            </a:r>
            <a:r>
              <a:rPr sz="2400" b="1" dirty="0">
                <a:solidFill>
                  <a:srgbClr val="FFFFFF"/>
                </a:solidFill>
                <a:latin typeface="Arial"/>
                <a:cs typeface="Arial"/>
              </a:rPr>
              <a:t>F</a:t>
            </a:r>
            <a:endParaRPr sz="2400">
              <a:latin typeface="Arial"/>
              <a:cs typeface="Arial"/>
            </a:endParaRPr>
          </a:p>
        </p:txBody>
      </p:sp>
      <p:pic>
        <p:nvPicPr>
          <p:cNvPr id="8" name="object 8"/>
          <p:cNvPicPr/>
          <p:nvPr/>
        </p:nvPicPr>
        <p:blipFill>
          <a:blip r:embed="rId5" cstate="print"/>
          <a:stretch>
            <a:fillRect/>
          </a:stretch>
        </p:blipFill>
        <p:spPr>
          <a:xfrm>
            <a:off x="1666875" y="4067175"/>
            <a:ext cx="657225" cy="666750"/>
          </a:xfrm>
          <a:prstGeom prst="rect">
            <a:avLst/>
          </a:prstGeom>
        </p:spPr>
      </p:pic>
      <p:pic>
        <p:nvPicPr>
          <p:cNvPr id="9" name="object 9"/>
          <p:cNvPicPr/>
          <p:nvPr/>
        </p:nvPicPr>
        <p:blipFill>
          <a:blip r:embed="rId6" cstate="print"/>
          <a:stretch>
            <a:fillRect/>
          </a:stretch>
        </p:blipFill>
        <p:spPr>
          <a:xfrm>
            <a:off x="6400800" y="3105150"/>
            <a:ext cx="666750" cy="676275"/>
          </a:xfrm>
          <a:prstGeom prst="rect">
            <a:avLst/>
          </a:prstGeom>
        </p:spPr>
      </p:pic>
      <p:pic>
        <p:nvPicPr>
          <p:cNvPr id="10" name="object 10"/>
          <p:cNvPicPr/>
          <p:nvPr/>
        </p:nvPicPr>
        <p:blipFill>
          <a:blip r:embed="rId7" cstate="print"/>
          <a:stretch>
            <a:fillRect/>
          </a:stretch>
        </p:blipFill>
        <p:spPr>
          <a:xfrm>
            <a:off x="6400800" y="4114800"/>
            <a:ext cx="666750" cy="666750"/>
          </a:xfrm>
          <a:prstGeom prst="rect">
            <a:avLst/>
          </a:prstGeom>
        </p:spPr>
      </p:pic>
      <p:sp>
        <p:nvSpPr>
          <p:cNvPr id="11" name="object 11"/>
          <p:cNvSpPr txBox="1">
            <a:spLocks noGrp="1"/>
          </p:cNvSpPr>
          <p:nvPr>
            <p:ph type="title"/>
          </p:nvPr>
        </p:nvSpPr>
        <p:spPr>
          <a:xfrm>
            <a:off x="4348734" y="1092199"/>
            <a:ext cx="3472179" cy="575310"/>
          </a:xfrm>
          <a:prstGeom prst="rect">
            <a:avLst/>
          </a:prstGeom>
        </p:spPr>
        <p:txBody>
          <a:bodyPr vert="horz" wrap="square" lIns="0" tIns="13335" rIns="0" bIns="0" rtlCol="0">
            <a:spAutoFit/>
          </a:bodyPr>
          <a:lstStyle/>
          <a:p>
            <a:pPr marL="12700">
              <a:lnSpc>
                <a:spcPct val="100000"/>
              </a:lnSpc>
              <a:spcBef>
                <a:spcPts val="105"/>
              </a:spcBef>
            </a:pPr>
            <a:r>
              <a:rPr spc="-10" dirty="0"/>
              <a:t>SKILL</a:t>
            </a:r>
            <a:r>
              <a:rPr spc="-30" dirty="0"/>
              <a:t> </a:t>
            </a:r>
            <a:r>
              <a:rPr spc="-15" dirty="0"/>
              <a:t>STATION</a:t>
            </a:r>
          </a:p>
        </p:txBody>
      </p:sp>
      <p:sp>
        <p:nvSpPr>
          <p:cNvPr id="12" name="object 12"/>
          <p:cNvSpPr txBox="1">
            <a:spLocks noGrp="1"/>
          </p:cNvSpPr>
          <p:nvPr>
            <p:ph type="sldNum" sz="quarter" idx="7"/>
          </p:nvPr>
        </p:nvSpPr>
        <p:spPr>
          <a:prstGeom prst="rect">
            <a:avLst/>
          </a:prstGeom>
        </p:spPr>
        <p:txBody>
          <a:bodyPr vert="horz" wrap="square" lIns="0" tIns="0" rIns="0" bIns="0" rtlCol="0">
            <a:spAutoFit/>
          </a:bodyPr>
          <a:lstStyle/>
          <a:p>
            <a:pPr marL="2125345">
              <a:lnSpc>
                <a:spcPts val="1430"/>
              </a:lnSpc>
            </a:pPr>
            <a:fld id="{81D60167-4931-47E6-BA6A-407CBD079E47}" type="slidenum">
              <a:rPr dirty="0"/>
              <a:t>26</a:t>
            </a:fld>
            <a:endParaRPr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4073525" y="299338"/>
            <a:ext cx="4060825" cy="335280"/>
          </a:xfrm>
          <a:prstGeom prst="rect">
            <a:avLst/>
          </a:prstGeom>
        </p:spPr>
        <p:txBody>
          <a:bodyPr vert="horz" wrap="square" lIns="0" tIns="16510" rIns="0" bIns="0" rtlCol="0">
            <a:spAutoFit/>
          </a:bodyPr>
          <a:lstStyle/>
          <a:p>
            <a:pPr marL="12700">
              <a:lnSpc>
                <a:spcPct val="100000"/>
              </a:lnSpc>
              <a:spcBef>
                <a:spcPts val="130"/>
              </a:spcBef>
            </a:pPr>
            <a:r>
              <a:rPr sz="2000" b="1" spc="-90" dirty="0">
                <a:solidFill>
                  <a:srgbClr val="756F6F"/>
                </a:solidFill>
                <a:latin typeface="Arial"/>
                <a:cs typeface="Arial"/>
              </a:rPr>
              <a:t>M</a:t>
            </a:r>
            <a:r>
              <a:rPr sz="2000" b="1" spc="45" dirty="0">
                <a:solidFill>
                  <a:srgbClr val="756F6F"/>
                </a:solidFill>
                <a:latin typeface="Arial"/>
                <a:cs typeface="Arial"/>
              </a:rPr>
              <a:t>odu</a:t>
            </a:r>
            <a:r>
              <a:rPr sz="2000" b="1" spc="35" dirty="0">
                <a:solidFill>
                  <a:srgbClr val="756F6F"/>
                </a:solidFill>
                <a:latin typeface="Arial"/>
                <a:cs typeface="Arial"/>
              </a:rPr>
              <a:t>l</a:t>
            </a:r>
            <a:r>
              <a:rPr sz="2000" b="1" spc="15" dirty="0">
                <a:solidFill>
                  <a:srgbClr val="756F6F"/>
                </a:solidFill>
                <a:latin typeface="Arial"/>
                <a:cs typeface="Arial"/>
              </a:rPr>
              <a:t>e</a:t>
            </a:r>
            <a:r>
              <a:rPr sz="2000" b="1" spc="-110" dirty="0">
                <a:solidFill>
                  <a:srgbClr val="756F6F"/>
                </a:solidFill>
                <a:latin typeface="Arial"/>
                <a:cs typeface="Arial"/>
              </a:rPr>
              <a:t> </a:t>
            </a:r>
            <a:r>
              <a:rPr sz="2000" b="1" spc="10" dirty="0">
                <a:solidFill>
                  <a:srgbClr val="756F6F"/>
                </a:solidFill>
                <a:latin typeface="Arial"/>
                <a:cs typeface="Arial"/>
              </a:rPr>
              <a:t>3:</a:t>
            </a:r>
            <a:r>
              <a:rPr sz="2000" b="1" spc="-40" dirty="0">
                <a:solidFill>
                  <a:srgbClr val="756F6F"/>
                </a:solidFill>
                <a:latin typeface="Arial"/>
                <a:cs typeface="Arial"/>
              </a:rPr>
              <a:t> </a:t>
            </a:r>
            <a:r>
              <a:rPr sz="2000" b="1" spc="50" dirty="0">
                <a:solidFill>
                  <a:srgbClr val="756F6F"/>
                </a:solidFill>
                <a:latin typeface="Arial"/>
                <a:cs typeface="Arial"/>
              </a:rPr>
              <a:t>C</a:t>
            </a:r>
            <a:r>
              <a:rPr sz="2000" b="1" spc="15" dirty="0">
                <a:solidFill>
                  <a:srgbClr val="756F6F"/>
                </a:solidFill>
                <a:latin typeface="Arial"/>
                <a:cs typeface="Arial"/>
              </a:rPr>
              <a:t>a</a:t>
            </a:r>
            <a:r>
              <a:rPr sz="2000" b="1" spc="40" dirty="0">
                <a:solidFill>
                  <a:srgbClr val="756F6F"/>
                </a:solidFill>
                <a:latin typeface="Arial"/>
                <a:cs typeface="Arial"/>
              </a:rPr>
              <a:t>r</a:t>
            </a:r>
            <a:r>
              <a:rPr sz="2000" b="1" spc="15" dirty="0">
                <a:solidFill>
                  <a:srgbClr val="756F6F"/>
                </a:solidFill>
                <a:latin typeface="Arial"/>
                <a:cs typeface="Arial"/>
              </a:rPr>
              <a:t>e</a:t>
            </a:r>
            <a:r>
              <a:rPr sz="2000" b="1" spc="-185" dirty="0">
                <a:solidFill>
                  <a:srgbClr val="756F6F"/>
                </a:solidFill>
                <a:latin typeface="Arial"/>
                <a:cs typeface="Arial"/>
              </a:rPr>
              <a:t> </a:t>
            </a:r>
            <a:r>
              <a:rPr sz="2000" b="1" spc="50" dirty="0">
                <a:solidFill>
                  <a:srgbClr val="756F6F"/>
                </a:solidFill>
                <a:latin typeface="Arial"/>
                <a:cs typeface="Arial"/>
              </a:rPr>
              <a:t>U</a:t>
            </a:r>
            <a:r>
              <a:rPr sz="2000" b="1" spc="45" dirty="0">
                <a:solidFill>
                  <a:srgbClr val="756F6F"/>
                </a:solidFill>
                <a:latin typeface="Arial"/>
                <a:cs typeface="Arial"/>
              </a:rPr>
              <a:t>nd</a:t>
            </a:r>
            <a:r>
              <a:rPr sz="2000" b="1" spc="10" dirty="0">
                <a:solidFill>
                  <a:srgbClr val="756F6F"/>
                </a:solidFill>
                <a:latin typeface="Arial"/>
                <a:cs typeface="Arial"/>
              </a:rPr>
              <a:t>er</a:t>
            </a:r>
            <a:r>
              <a:rPr sz="2000" b="1" spc="-150" dirty="0">
                <a:solidFill>
                  <a:srgbClr val="756F6F"/>
                </a:solidFill>
                <a:latin typeface="Arial"/>
                <a:cs typeface="Arial"/>
              </a:rPr>
              <a:t> </a:t>
            </a:r>
            <a:r>
              <a:rPr sz="2000" b="1" spc="45" dirty="0">
                <a:solidFill>
                  <a:srgbClr val="756F6F"/>
                </a:solidFill>
                <a:latin typeface="Arial"/>
                <a:cs typeface="Arial"/>
              </a:rPr>
              <a:t>F</a:t>
            </a:r>
            <a:r>
              <a:rPr sz="2000" b="1" spc="35" dirty="0">
                <a:solidFill>
                  <a:srgbClr val="756F6F"/>
                </a:solidFill>
                <a:latin typeface="Arial"/>
                <a:cs typeface="Arial"/>
              </a:rPr>
              <a:t>i</a:t>
            </a:r>
            <a:r>
              <a:rPr sz="2000" b="1" spc="40" dirty="0">
                <a:solidFill>
                  <a:srgbClr val="756F6F"/>
                </a:solidFill>
                <a:latin typeface="Arial"/>
                <a:cs typeface="Arial"/>
              </a:rPr>
              <a:t>r</a:t>
            </a:r>
            <a:r>
              <a:rPr sz="2000" b="1" spc="15" dirty="0">
                <a:solidFill>
                  <a:srgbClr val="756F6F"/>
                </a:solidFill>
                <a:latin typeface="Arial"/>
                <a:cs typeface="Arial"/>
              </a:rPr>
              <a:t>e</a:t>
            </a:r>
            <a:r>
              <a:rPr sz="2000" b="1" spc="-40" dirty="0">
                <a:solidFill>
                  <a:srgbClr val="756F6F"/>
                </a:solidFill>
                <a:latin typeface="Arial"/>
                <a:cs typeface="Arial"/>
              </a:rPr>
              <a:t>/</a:t>
            </a:r>
            <a:r>
              <a:rPr sz="2000" b="1" spc="45" dirty="0">
                <a:solidFill>
                  <a:srgbClr val="756F6F"/>
                </a:solidFill>
                <a:latin typeface="Arial"/>
                <a:cs typeface="Arial"/>
              </a:rPr>
              <a:t>Th</a:t>
            </a:r>
            <a:r>
              <a:rPr sz="2000" b="1" spc="-35" dirty="0">
                <a:solidFill>
                  <a:srgbClr val="756F6F"/>
                </a:solidFill>
                <a:latin typeface="Arial"/>
                <a:cs typeface="Arial"/>
              </a:rPr>
              <a:t>r</a:t>
            </a:r>
            <a:r>
              <a:rPr sz="2000" b="1" spc="15" dirty="0">
                <a:solidFill>
                  <a:srgbClr val="756F6F"/>
                </a:solidFill>
                <a:latin typeface="Arial"/>
                <a:cs typeface="Arial"/>
              </a:rPr>
              <a:t>e</a:t>
            </a:r>
            <a:r>
              <a:rPr sz="2000" b="1" spc="5" dirty="0">
                <a:solidFill>
                  <a:srgbClr val="756F6F"/>
                </a:solidFill>
                <a:latin typeface="Arial"/>
                <a:cs typeface="Arial"/>
              </a:rPr>
              <a:t>a</a:t>
            </a:r>
            <a:r>
              <a:rPr sz="2000" b="1" spc="10" dirty="0">
                <a:solidFill>
                  <a:srgbClr val="756F6F"/>
                </a:solidFill>
                <a:latin typeface="Arial"/>
                <a:cs typeface="Arial"/>
              </a:rPr>
              <a:t>t</a:t>
            </a:r>
            <a:endParaRPr sz="2000">
              <a:latin typeface="Arial"/>
              <a:cs typeface="Arial"/>
            </a:endParaRPr>
          </a:p>
        </p:txBody>
      </p:sp>
      <p:pic>
        <p:nvPicPr>
          <p:cNvPr id="3" name="object 3"/>
          <p:cNvPicPr/>
          <p:nvPr/>
        </p:nvPicPr>
        <p:blipFill>
          <a:blip r:embed="rId3" cstate="print"/>
          <a:stretch>
            <a:fillRect/>
          </a:stretch>
        </p:blipFill>
        <p:spPr>
          <a:xfrm>
            <a:off x="276225" y="276225"/>
            <a:ext cx="1171575" cy="657225"/>
          </a:xfrm>
          <a:prstGeom prst="rect">
            <a:avLst/>
          </a:prstGeom>
        </p:spPr>
      </p:pic>
      <p:sp>
        <p:nvSpPr>
          <p:cNvPr id="4" name="object 4"/>
          <p:cNvSpPr txBox="1">
            <a:spLocks noGrp="1"/>
          </p:cNvSpPr>
          <p:nvPr>
            <p:ph type="title"/>
          </p:nvPr>
        </p:nvSpPr>
        <p:spPr>
          <a:prstGeom prst="rect">
            <a:avLst/>
          </a:prstGeom>
        </p:spPr>
        <p:txBody>
          <a:bodyPr vert="horz" wrap="square" lIns="0" tIns="130682" rIns="0" bIns="0" rtlCol="0">
            <a:spAutoFit/>
          </a:bodyPr>
          <a:lstStyle/>
          <a:p>
            <a:pPr marL="547370" marR="5080" indent="114300">
              <a:lnSpc>
                <a:spcPts val="3910"/>
              </a:lnSpc>
              <a:spcBef>
                <a:spcPts val="575"/>
              </a:spcBef>
            </a:pPr>
            <a:r>
              <a:rPr spc="-25" dirty="0">
                <a:solidFill>
                  <a:srgbClr val="393E40"/>
                </a:solidFill>
              </a:rPr>
              <a:t>DRAGS</a:t>
            </a:r>
            <a:r>
              <a:rPr spc="100" dirty="0">
                <a:solidFill>
                  <a:srgbClr val="393E40"/>
                </a:solidFill>
              </a:rPr>
              <a:t> </a:t>
            </a:r>
            <a:r>
              <a:rPr spc="-35" dirty="0">
                <a:solidFill>
                  <a:srgbClr val="393E40"/>
                </a:solidFill>
              </a:rPr>
              <a:t>AND</a:t>
            </a:r>
            <a:r>
              <a:rPr spc="50" dirty="0">
                <a:solidFill>
                  <a:srgbClr val="393E40"/>
                </a:solidFill>
              </a:rPr>
              <a:t> </a:t>
            </a:r>
            <a:r>
              <a:rPr spc="-15" dirty="0">
                <a:solidFill>
                  <a:srgbClr val="393E40"/>
                </a:solidFill>
              </a:rPr>
              <a:t>CARRIES </a:t>
            </a:r>
            <a:r>
              <a:rPr spc="-990" dirty="0">
                <a:solidFill>
                  <a:srgbClr val="393E40"/>
                </a:solidFill>
              </a:rPr>
              <a:t> </a:t>
            </a:r>
            <a:r>
              <a:rPr spc="-15" dirty="0">
                <a:solidFill>
                  <a:srgbClr val="BB8542"/>
                </a:solidFill>
              </a:rPr>
              <a:t>CRITICAL</a:t>
            </a:r>
            <a:r>
              <a:rPr spc="-45" dirty="0">
                <a:solidFill>
                  <a:srgbClr val="BB8542"/>
                </a:solidFill>
              </a:rPr>
              <a:t> </a:t>
            </a:r>
            <a:r>
              <a:rPr spc="5" dirty="0">
                <a:solidFill>
                  <a:srgbClr val="BB8542"/>
                </a:solidFill>
              </a:rPr>
              <a:t>OBJECTIVES</a:t>
            </a:r>
          </a:p>
        </p:txBody>
      </p:sp>
      <p:sp>
        <p:nvSpPr>
          <p:cNvPr id="5" name="object 5"/>
          <p:cNvSpPr txBox="1"/>
          <p:nvPr/>
        </p:nvSpPr>
        <p:spPr>
          <a:xfrm>
            <a:off x="715962" y="2298064"/>
            <a:ext cx="5394325" cy="3667760"/>
          </a:xfrm>
          <a:prstGeom prst="rect">
            <a:avLst/>
          </a:prstGeom>
        </p:spPr>
        <p:txBody>
          <a:bodyPr vert="horz" wrap="square" lIns="0" tIns="16510" rIns="0" bIns="0" rtlCol="0">
            <a:spAutoFit/>
          </a:bodyPr>
          <a:lstStyle/>
          <a:p>
            <a:pPr marL="12700">
              <a:lnSpc>
                <a:spcPct val="100000"/>
              </a:lnSpc>
              <a:spcBef>
                <a:spcPts val="130"/>
              </a:spcBef>
            </a:pPr>
            <a:r>
              <a:rPr sz="2150" spc="-35" dirty="0">
                <a:latin typeface="Arial MT"/>
                <a:cs typeface="Arial MT"/>
              </a:rPr>
              <a:t>If</a:t>
            </a:r>
            <a:r>
              <a:rPr sz="2150" spc="60" dirty="0">
                <a:latin typeface="Arial MT"/>
                <a:cs typeface="Arial MT"/>
              </a:rPr>
              <a:t> </a:t>
            </a:r>
            <a:r>
              <a:rPr sz="2150" spc="-30" dirty="0">
                <a:latin typeface="Arial MT"/>
                <a:cs typeface="Arial MT"/>
              </a:rPr>
              <a:t>you</a:t>
            </a:r>
            <a:r>
              <a:rPr sz="2150" spc="210" dirty="0">
                <a:latin typeface="Arial MT"/>
                <a:cs typeface="Arial MT"/>
              </a:rPr>
              <a:t> </a:t>
            </a:r>
            <a:r>
              <a:rPr sz="2150" spc="30" dirty="0">
                <a:latin typeface="Arial MT"/>
                <a:cs typeface="Arial MT"/>
              </a:rPr>
              <a:t>must</a:t>
            </a:r>
            <a:r>
              <a:rPr sz="2150" spc="-5" dirty="0">
                <a:latin typeface="Arial MT"/>
                <a:cs typeface="Arial MT"/>
              </a:rPr>
              <a:t> move</a:t>
            </a:r>
            <a:r>
              <a:rPr sz="2150" spc="130" dirty="0">
                <a:latin typeface="Arial MT"/>
                <a:cs typeface="Arial MT"/>
              </a:rPr>
              <a:t> </a:t>
            </a:r>
            <a:r>
              <a:rPr sz="2150" spc="25" dirty="0">
                <a:latin typeface="Arial MT"/>
                <a:cs typeface="Arial MT"/>
              </a:rPr>
              <a:t>in</a:t>
            </a:r>
            <a:r>
              <a:rPr sz="2150" spc="-5" dirty="0">
                <a:latin typeface="Arial MT"/>
                <a:cs typeface="Arial MT"/>
              </a:rPr>
              <a:t> </a:t>
            </a:r>
            <a:r>
              <a:rPr sz="2150" spc="20" dirty="0">
                <a:latin typeface="Arial MT"/>
                <a:cs typeface="Arial MT"/>
              </a:rPr>
              <a:t>CUF,</a:t>
            </a:r>
            <a:r>
              <a:rPr sz="2150" spc="40" dirty="0">
                <a:latin typeface="Arial MT"/>
                <a:cs typeface="Arial MT"/>
              </a:rPr>
              <a:t> </a:t>
            </a:r>
            <a:r>
              <a:rPr sz="2150" b="1" spc="10" dirty="0">
                <a:latin typeface="Arial"/>
                <a:cs typeface="Arial"/>
              </a:rPr>
              <a:t>quickly</a:t>
            </a:r>
            <a:r>
              <a:rPr sz="2150" b="1" spc="140" dirty="0">
                <a:latin typeface="Arial"/>
                <a:cs typeface="Arial"/>
              </a:rPr>
              <a:t> </a:t>
            </a:r>
            <a:r>
              <a:rPr sz="2150" spc="-5" dirty="0">
                <a:latin typeface="Arial MT"/>
                <a:cs typeface="Arial MT"/>
              </a:rPr>
              <a:t>develop</a:t>
            </a:r>
            <a:endParaRPr sz="2150">
              <a:latin typeface="Arial MT"/>
              <a:cs typeface="Arial MT"/>
            </a:endParaRPr>
          </a:p>
          <a:p>
            <a:pPr marL="12700">
              <a:lnSpc>
                <a:spcPct val="100000"/>
              </a:lnSpc>
              <a:spcBef>
                <a:spcPts val="50"/>
              </a:spcBef>
            </a:pPr>
            <a:r>
              <a:rPr sz="2150" spc="15" dirty="0">
                <a:latin typeface="Arial MT"/>
                <a:cs typeface="Arial MT"/>
              </a:rPr>
              <a:t>a</a:t>
            </a:r>
            <a:r>
              <a:rPr sz="2150" spc="-15" dirty="0">
                <a:latin typeface="Arial MT"/>
                <a:cs typeface="Arial MT"/>
              </a:rPr>
              <a:t> </a:t>
            </a:r>
            <a:r>
              <a:rPr sz="2150" spc="15" dirty="0">
                <a:latin typeface="Arial MT"/>
                <a:cs typeface="Arial MT"/>
              </a:rPr>
              <a:t>casualty</a:t>
            </a:r>
            <a:r>
              <a:rPr sz="2150" spc="20" dirty="0">
                <a:latin typeface="Arial MT"/>
                <a:cs typeface="Arial MT"/>
              </a:rPr>
              <a:t> </a:t>
            </a:r>
            <a:r>
              <a:rPr sz="2150" spc="5" dirty="0">
                <a:latin typeface="Arial MT"/>
                <a:cs typeface="Arial MT"/>
              </a:rPr>
              <a:t>movement</a:t>
            </a:r>
            <a:r>
              <a:rPr sz="2150" spc="210" dirty="0">
                <a:latin typeface="Arial MT"/>
                <a:cs typeface="Arial MT"/>
              </a:rPr>
              <a:t> </a:t>
            </a:r>
            <a:r>
              <a:rPr sz="2150" spc="20" dirty="0">
                <a:latin typeface="Arial MT"/>
                <a:cs typeface="Arial MT"/>
              </a:rPr>
              <a:t>rescue</a:t>
            </a:r>
            <a:r>
              <a:rPr sz="2150" spc="-10" dirty="0">
                <a:latin typeface="Arial MT"/>
                <a:cs typeface="Arial MT"/>
              </a:rPr>
              <a:t> </a:t>
            </a:r>
            <a:r>
              <a:rPr sz="2150" spc="10" dirty="0">
                <a:latin typeface="Arial MT"/>
                <a:cs typeface="Arial MT"/>
              </a:rPr>
              <a:t>plan</a:t>
            </a:r>
            <a:endParaRPr sz="2150">
              <a:latin typeface="Arial MT"/>
              <a:cs typeface="Arial MT"/>
            </a:endParaRPr>
          </a:p>
          <a:p>
            <a:pPr marL="12700" marR="5080">
              <a:lnSpc>
                <a:spcPct val="101899"/>
              </a:lnSpc>
              <a:spcBef>
                <a:spcPts val="1575"/>
              </a:spcBef>
            </a:pPr>
            <a:r>
              <a:rPr sz="2150" spc="20" dirty="0">
                <a:latin typeface="Arial MT"/>
                <a:cs typeface="Arial MT"/>
              </a:rPr>
              <a:t>From</a:t>
            </a:r>
            <a:r>
              <a:rPr sz="2150" spc="60" dirty="0">
                <a:latin typeface="Arial MT"/>
                <a:cs typeface="Arial MT"/>
              </a:rPr>
              <a:t> </a:t>
            </a:r>
            <a:r>
              <a:rPr sz="2150" dirty="0">
                <a:latin typeface="Arial MT"/>
                <a:cs typeface="Arial MT"/>
              </a:rPr>
              <a:t>the</a:t>
            </a:r>
            <a:r>
              <a:rPr sz="2150" spc="60" dirty="0">
                <a:latin typeface="Arial MT"/>
                <a:cs typeface="Arial MT"/>
              </a:rPr>
              <a:t> </a:t>
            </a:r>
            <a:r>
              <a:rPr sz="2150" spc="5" dirty="0">
                <a:latin typeface="Arial MT"/>
                <a:cs typeface="Arial MT"/>
              </a:rPr>
              <a:t>point</a:t>
            </a:r>
            <a:r>
              <a:rPr sz="2150" spc="70" dirty="0">
                <a:latin typeface="Arial MT"/>
                <a:cs typeface="Arial MT"/>
              </a:rPr>
              <a:t> </a:t>
            </a:r>
            <a:r>
              <a:rPr sz="2150" dirty="0">
                <a:latin typeface="Arial MT"/>
                <a:cs typeface="Arial MT"/>
              </a:rPr>
              <a:t>of</a:t>
            </a:r>
            <a:r>
              <a:rPr sz="2150" spc="-10" dirty="0">
                <a:latin typeface="Arial MT"/>
                <a:cs typeface="Arial MT"/>
              </a:rPr>
              <a:t> </a:t>
            </a:r>
            <a:r>
              <a:rPr sz="2150" dirty="0">
                <a:latin typeface="Arial MT"/>
                <a:cs typeface="Arial MT"/>
              </a:rPr>
              <a:t>injury,</a:t>
            </a:r>
            <a:r>
              <a:rPr sz="2150" spc="145" dirty="0">
                <a:latin typeface="Arial MT"/>
                <a:cs typeface="Arial MT"/>
              </a:rPr>
              <a:t> </a:t>
            </a:r>
            <a:r>
              <a:rPr sz="2150" spc="-30" dirty="0">
                <a:latin typeface="Arial MT"/>
                <a:cs typeface="Arial MT"/>
              </a:rPr>
              <a:t>you</a:t>
            </a:r>
            <a:r>
              <a:rPr sz="2150" spc="135" dirty="0">
                <a:latin typeface="Arial MT"/>
                <a:cs typeface="Arial MT"/>
              </a:rPr>
              <a:t> </a:t>
            </a:r>
            <a:r>
              <a:rPr sz="2150" spc="30" dirty="0">
                <a:latin typeface="Arial MT"/>
                <a:cs typeface="Arial MT"/>
              </a:rPr>
              <a:t>must</a:t>
            </a:r>
            <a:r>
              <a:rPr sz="2150" spc="-5" dirty="0">
                <a:latin typeface="Arial MT"/>
                <a:cs typeface="Arial MT"/>
              </a:rPr>
              <a:t> move</a:t>
            </a:r>
            <a:r>
              <a:rPr sz="2150" spc="130" dirty="0">
                <a:latin typeface="Arial MT"/>
                <a:cs typeface="Arial MT"/>
              </a:rPr>
              <a:t> </a:t>
            </a:r>
            <a:r>
              <a:rPr sz="2150" spc="5" dirty="0">
                <a:latin typeface="Arial MT"/>
                <a:cs typeface="Arial MT"/>
              </a:rPr>
              <a:t>the </a:t>
            </a:r>
            <a:r>
              <a:rPr sz="2150" spc="-580" dirty="0">
                <a:latin typeface="Arial MT"/>
                <a:cs typeface="Arial MT"/>
              </a:rPr>
              <a:t> </a:t>
            </a:r>
            <a:r>
              <a:rPr sz="2150" spc="15" dirty="0">
                <a:latin typeface="Arial MT"/>
                <a:cs typeface="Arial MT"/>
              </a:rPr>
              <a:t>casualty</a:t>
            </a:r>
            <a:r>
              <a:rPr sz="2150" spc="20" dirty="0">
                <a:latin typeface="Arial MT"/>
                <a:cs typeface="Arial MT"/>
              </a:rPr>
              <a:t> </a:t>
            </a:r>
            <a:r>
              <a:rPr sz="2150" spc="10" dirty="0">
                <a:latin typeface="Arial MT"/>
                <a:cs typeface="Arial MT"/>
              </a:rPr>
              <a:t>to</a:t>
            </a:r>
            <a:r>
              <a:rPr sz="2150" spc="-10" dirty="0">
                <a:latin typeface="Arial MT"/>
                <a:cs typeface="Arial MT"/>
              </a:rPr>
              <a:t> </a:t>
            </a:r>
            <a:r>
              <a:rPr sz="2150" dirty="0">
                <a:latin typeface="Arial MT"/>
                <a:cs typeface="Arial MT"/>
              </a:rPr>
              <a:t>the</a:t>
            </a:r>
            <a:r>
              <a:rPr sz="2150" spc="85" dirty="0">
                <a:latin typeface="Arial MT"/>
                <a:cs typeface="Arial MT"/>
              </a:rPr>
              <a:t> </a:t>
            </a:r>
            <a:r>
              <a:rPr sz="2150" b="1" spc="5" dirty="0">
                <a:latin typeface="Arial"/>
                <a:cs typeface="Arial"/>
              </a:rPr>
              <a:t>closest</a:t>
            </a:r>
            <a:r>
              <a:rPr sz="2150" b="1" spc="180" dirty="0">
                <a:latin typeface="Arial"/>
                <a:cs typeface="Arial"/>
              </a:rPr>
              <a:t> </a:t>
            </a:r>
            <a:r>
              <a:rPr sz="2150" b="1" spc="20" dirty="0">
                <a:latin typeface="Arial"/>
                <a:cs typeface="Arial"/>
              </a:rPr>
              <a:t>position</a:t>
            </a:r>
            <a:r>
              <a:rPr sz="2150" b="1" spc="85" dirty="0">
                <a:latin typeface="Arial"/>
                <a:cs typeface="Arial"/>
              </a:rPr>
              <a:t> </a:t>
            </a:r>
            <a:r>
              <a:rPr sz="2150" dirty="0">
                <a:latin typeface="Arial MT"/>
                <a:cs typeface="Arial MT"/>
              </a:rPr>
              <a:t>of</a:t>
            </a:r>
            <a:r>
              <a:rPr sz="2150" spc="-5" dirty="0">
                <a:latin typeface="Arial MT"/>
                <a:cs typeface="Arial MT"/>
              </a:rPr>
              <a:t> </a:t>
            </a:r>
            <a:r>
              <a:rPr sz="2150" spc="-10" dirty="0">
                <a:latin typeface="Arial MT"/>
                <a:cs typeface="Arial MT"/>
              </a:rPr>
              <a:t>cover</a:t>
            </a:r>
            <a:endParaRPr sz="2150">
              <a:latin typeface="Arial MT"/>
              <a:cs typeface="Arial MT"/>
            </a:endParaRPr>
          </a:p>
          <a:p>
            <a:pPr marL="12700" marR="706120" algn="just">
              <a:lnSpc>
                <a:spcPct val="101899"/>
              </a:lnSpc>
              <a:spcBef>
                <a:spcPts val="1650"/>
              </a:spcBef>
            </a:pPr>
            <a:r>
              <a:rPr sz="2150" spc="25" dirty="0">
                <a:latin typeface="Arial MT"/>
                <a:cs typeface="Arial MT"/>
              </a:rPr>
              <a:t>Once </a:t>
            </a:r>
            <a:r>
              <a:rPr sz="2150" spc="10" dirty="0">
                <a:latin typeface="Arial MT"/>
                <a:cs typeface="Arial MT"/>
              </a:rPr>
              <a:t>bleeding </a:t>
            </a:r>
            <a:r>
              <a:rPr sz="2150" spc="25" dirty="0">
                <a:latin typeface="Arial MT"/>
                <a:cs typeface="Arial MT"/>
              </a:rPr>
              <a:t>is </a:t>
            </a:r>
            <a:r>
              <a:rPr sz="2150" spc="10" dirty="0">
                <a:latin typeface="Arial MT"/>
                <a:cs typeface="Arial MT"/>
              </a:rPr>
              <a:t>controlled, </a:t>
            </a:r>
            <a:r>
              <a:rPr sz="2150" spc="-5" dirty="0">
                <a:latin typeface="Arial MT"/>
                <a:cs typeface="Arial MT"/>
              </a:rPr>
              <a:t>move </a:t>
            </a:r>
            <a:r>
              <a:rPr sz="2150" spc="5" dirty="0">
                <a:latin typeface="Arial MT"/>
                <a:cs typeface="Arial MT"/>
              </a:rPr>
              <a:t>the </a:t>
            </a:r>
            <a:r>
              <a:rPr sz="2150" spc="-585" dirty="0">
                <a:latin typeface="Arial MT"/>
                <a:cs typeface="Arial MT"/>
              </a:rPr>
              <a:t> </a:t>
            </a:r>
            <a:r>
              <a:rPr sz="2150" spc="15" dirty="0">
                <a:latin typeface="Arial MT"/>
                <a:cs typeface="Arial MT"/>
              </a:rPr>
              <a:t>casualty </a:t>
            </a:r>
            <a:r>
              <a:rPr sz="2150" spc="10" dirty="0">
                <a:latin typeface="Arial MT"/>
                <a:cs typeface="Arial MT"/>
              </a:rPr>
              <a:t>to </a:t>
            </a:r>
            <a:r>
              <a:rPr sz="2150" spc="-15" dirty="0">
                <a:latin typeface="Arial MT"/>
                <a:cs typeface="Arial MT"/>
              </a:rPr>
              <a:t>cover </a:t>
            </a:r>
            <a:r>
              <a:rPr sz="2150" spc="20" dirty="0">
                <a:latin typeface="Arial MT"/>
                <a:cs typeface="Arial MT"/>
              </a:rPr>
              <a:t>using </a:t>
            </a:r>
            <a:r>
              <a:rPr sz="2150" spc="15" dirty="0">
                <a:latin typeface="Arial MT"/>
                <a:cs typeface="Arial MT"/>
              </a:rPr>
              <a:t>a </a:t>
            </a:r>
            <a:r>
              <a:rPr sz="2150" b="1" spc="25" dirty="0">
                <a:latin typeface="Arial"/>
                <a:cs typeface="Arial"/>
              </a:rPr>
              <a:t>one </a:t>
            </a:r>
            <a:r>
              <a:rPr sz="2150" b="1" spc="20" dirty="0">
                <a:latin typeface="Arial"/>
                <a:cs typeface="Arial"/>
              </a:rPr>
              <a:t>or </a:t>
            </a:r>
            <a:r>
              <a:rPr sz="2150" b="1" spc="35" dirty="0">
                <a:latin typeface="Arial"/>
                <a:cs typeface="Arial"/>
              </a:rPr>
              <a:t>two- </a:t>
            </a:r>
            <a:r>
              <a:rPr sz="2150" b="1" spc="-585" dirty="0">
                <a:latin typeface="Arial"/>
                <a:cs typeface="Arial"/>
              </a:rPr>
              <a:t> </a:t>
            </a:r>
            <a:r>
              <a:rPr sz="2150" b="1" spc="10" dirty="0">
                <a:latin typeface="Arial"/>
                <a:cs typeface="Arial"/>
              </a:rPr>
              <a:t>person</a:t>
            </a:r>
            <a:r>
              <a:rPr sz="2150" b="1" spc="100" dirty="0">
                <a:latin typeface="Arial"/>
                <a:cs typeface="Arial"/>
              </a:rPr>
              <a:t> </a:t>
            </a:r>
            <a:r>
              <a:rPr sz="2150" spc="15" dirty="0">
                <a:latin typeface="Arial MT"/>
                <a:cs typeface="Arial MT"/>
              </a:rPr>
              <a:t>drag/carry</a:t>
            </a:r>
            <a:endParaRPr sz="2150">
              <a:latin typeface="Arial MT"/>
              <a:cs typeface="Arial MT"/>
            </a:endParaRPr>
          </a:p>
          <a:p>
            <a:pPr marL="12700">
              <a:lnSpc>
                <a:spcPct val="100000"/>
              </a:lnSpc>
              <a:spcBef>
                <a:spcPts val="1700"/>
              </a:spcBef>
            </a:pPr>
            <a:r>
              <a:rPr sz="2150" spc="55" dirty="0">
                <a:latin typeface="Arial MT"/>
                <a:cs typeface="Arial MT"/>
              </a:rPr>
              <a:t>When</a:t>
            </a:r>
            <a:r>
              <a:rPr sz="2150" spc="-95" dirty="0">
                <a:latin typeface="Arial MT"/>
                <a:cs typeface="Arial MT"/>
              </a:rPr>
              <a:t> </a:t>
            </a:r>
            <a:r>
              <a:rPr sz="2150" spc="5" dirty="0">
                <a:latin typeface="Arial MT"/>
                <a:cs typeface="Arial MT"/>
              </a:rPr>
              <a:t>moving</a:t>
            </a:r>
            <a:r>
              <a:rPr sz="2150" spc="130" dirty="0">
                <a:latin typeface="Arial MT"/>
                <a:cs typeface="Arial MT"/>
              </a:rPr>
              <a:t> </a:t>
            </a:r>
            <a:r>
              <a:rPr sz="2150" spc="20" dirty="0">
                <a:latin typeface="Arial MT"/>
                <a:cs typeface="Arial MT"/>
              </a:rPr>
              <a:t>casualties,</a:t>
            </a:r>
            <a:r>
              <a:rPr sz="2150" spc="-45" dirty="0">
                <a:latin typeface="Arial MT"/>
                <a:cs typeface="Arial MT"/>
              </a:rPr>
              <a:t> </a:t>
            </a:r>
            <a:r>
              <a:rPr sz="2150" b="1" spc="10" dirty="0">
                <a:latin typeface="Arial"/>
                <a:cs typeface="Arial"/>
              </a:rPr>
              <a:t>spinal</a:t>
            </a:r>
            <a:r>
              <a:rPr sz="2150" b="1" spc="135" dirty="0">
                <a:latin typeface="Arial"/>
                <a:cs typeface="Arial"/>
              </a:rPr>
              <a:t> </a:t>
            </a:r>
            <a:r>
              <a:rPr sz="2150" b="1" spc="5" dirty="0">
                <a:latin typeface="Arial"/>
                <a:cs typeface="Arial"/>
              </a:rPr>
              <a:t>injuries</a:t>
            </a:r>
            <a:endParaRPr sz="2150">
              <a:latin typeface="Arial"/>
              <a:cs typeface="Arial"/>
            </a:endParaRPr>
          </a:p>
          <a:p>
            <a:pPr marL="12700">
              <a:lnSpc>
                <a:spcPct val="100000"/>
              </a:lnSpc>
              <a:spcBef>
                <a:spcPts val="200"/>
              </a:spcBef>
            </a:pPr>
            <a:r>
              <a:rPr sz="2150" spc="10" dirty="0">
                <a:latin typeface="Arial MT"/>
                <a:cs typeface="Arial MT"/>
              </a:rPr>
              <a:t>are</a:t>
            </a:r>
            <a:r>
              <a:rPr sz="2150" spc="65" dirty="0">
                <a:latin typeface="Arial MT"/>
                <a:cs typeface="Arial MT"/>
              </a:rPr>
              <a:t> </a:t>
            </a:r>
            <a:r>
              <a:rPr sz="2150" b="1" spc="5" dirty="0">
                <a:latin typeface="Arial"/>
                <a:cs typeface="Arial"/>
              </a:rPr>
              <a:t>NOT</a:t>
            </a:r>
            <a:r>
              <a:rPr sz="2150" b="1" spc="95" dirty="0">
                <a:latin typeface="Arial"/>
                <a:cs typeface="Arial"/>
              </a:rPr>
              <a:t> </a:t>
            </a:r>
            <a:r>
              <a:rPr sz="2150" spc="15" dirty="0">
                <a:latin typeface="Arial MT"/>
                <a:cs typeface="Arial MT"/>
              </a:rPr>
              <a:t>a</a:t>
            </a:r>
            <a:r>
              <a:rPr sz="2150" spc="-10" dirty="0">
                <a:latin typeface="Arial MT"/>
                <a:cs typeface="Arial MT"/>
              </a:rPr>
              <a:t> </a:t>
            </a:r>
            <a:r>
              <a:rPr sz="2150" spc="15" dirty="0">
                <a:latin typeface="Arial MT"/>
                <a:cs typeface="Arial MT"/>
              </a:rPr>
              <a:t>priority</a:t>
            </a:r>
            <a:r>
              <a:rPr sz="2150" spc="25" dirty="0">
                <a:latin typeface="Arial MT"/>
                <a:cs typeface="Arial MT"/>
              </a:rPr>
              <a:t> </a:t>
            </a:r>
            <a:r>
              <a:rPr sz="2150" spc="10" dirty="0">
                <a:latin typeface="Arial MT"/>
                <a:cs typeface="Arial MT"/>
              </a:rPr>
              <a:t>during</a:t>
            </a:r>
            <a:r>
              <a:rPr sz="2150" spc="-5" dirty="0">
                <a:latin typeface="Arial MT"/>
                <a:cs typeface="Arial MT"/>
              </a:rPr>
              <a:t> </a:t>
            </a:r>
            <a:r>
              <a:rPr sz="2150" spc="15" dirty="0">
                <a:latin typeface="Arial MT"/>
                <a:cs typeface="Arial MT"/>
              </a:rPr>
              <a:t>CUF</a:t>
            </a:r>
            <a:endParaRPr sz="2150">
              <a:latin typeface="Arial MT"/>
              <a:cs typeface="Arial MT"/>
            </a:endParaRPr>
          </a:p>
        </p:txBody>
      </p:sp>
      <p:sp>
        <p:nvSpPr>
          <p:cNvPr id="6" name="object 6"/>
          <p:cNvSpPr/>
          <p:nvPr/>
        </p:nvSpPr>
        <p:spPr>
          <a:xfrm>
            <a:off x="452437" y="4110101"/>
            <a:ext cx="0" cy="914400"/>
          </a:xfrm>
          <a:custGeom>
            <a:avLst/>
            <a:gdLst/>
            <a:ahLst/>
            <a:cxnLst/>
            <a:rect l="l" t="t" r="r" b="b"/>
            <a:pathLst>
              <a:path h="914400">
                <a:moveTo>
                  <a:pt x="0" y="914400"/>
                </a:moveTo>
                <a:lnTo>
                  <a:pt x="0" y="0"/>
                </a:lnTo>
              </a:path>
            </a:pathLst>
          </a:custGeom>
          <a:ln w="101600">
            <a:solidFill>
              <a:srgbClr val="CD9146"/>
            </a:solidFill>
          </a:ln>
        </p:spPr>
        <p:txBody>
          <a:bodyPr wrap="square" lIns="0" tIns="0" rIns="0" bIns="0" rtlCol="0"/>
          <a:lstStyle/>
          <a:p>
            <a:endParaRPr/>
          </a:p>
        </p:txBody>
      </p:sp>
      <p:sp>
        <p:nvSpPr>
          <p:cNvPr id="7" name="object 7"/>
          <p:cNvSpPr/>
          <p:nvPr/>
        </p:nvSpPr>
        <p:spPr>
          <a:xfrm>
            <a:off x="452437" y="5319776"/>
            <a:ext cx="0" cy="620395"/>
          </a:xfrm>
          <a:custGeom>
            <a:avLst/>
            <a:gdLst/>
            <a:ahLst/>
            <a:cxnLst/>
            <a:rect l="l" t="t" r="r" b="b"/>
            <a:pathLst>
              <a:path h="620395">
                <a:moveTo>
                  <a:pt x="0" y="620090"/>
                </a:moveTo>
                <a:lnTo>
                  <a:pt x="0" y="0"/>
                </a:lnTo>
              </a:path>
            </a:pathLst>
          </a:custGeom>
          <a:ln w="101600">
            <a:solidFill>
              <a:srgbClr val="CD9146"/>
            </a:solidFill>
          </a:ln>
        </p:spPr>
        <p:txBody>
          <a:bodyPr wrap="square" lIns="0" tIns="0" rIns="0" bIns="0" rtlCol="0"/>
          <a:lstStyle/>
          <a:p>
            <a:endParaRPr/>
          </a:p>
        </p:txBody>
      </p:sp>
      <p:sp>
        <p:nvSpPr>
          <p:cNvPr id="8" name="object 8"/>
          <p:cNvSpPr/>
          <p:nvPr/>
        </p:nvSpPr>
        <p:spPr>
          <a:xfrm>
            <a:off x="452437" y="2328926"/>
            <a:ext cx="0" cy="640080"/>
          </a:xfrm>
          <a:custGeom>
            <a:avLst/>
            <a:gdLst/>
            <a:ahLst/>
            <a:cxnLst/>
            <a:rect l="l" t="t" r="r" b="b"/>
            <a:pathLst>
              <a:path h="640080">
                <a:moveTo>
                  <a:pt x="0" y="640079"/>
                </a:moveTo>
                <a:lnTo>
                  <a:pt x="0" y="0"/>
                </a:lnTo>
              </a:path>
            </a:pathLst>
          </a:custGeom>
          <a:ln w="101600">
            <a:solidFill>
              <a:srgbClr val="CD9146"/>
            </a:solidFill>
          </a:ln>
        </p:spPr>
        <p:txBody>
          <a:bodyPr wrap="square" lIns="0" tIns="0" rIns="0" bIns="0" rtlCol="0"/>
          <a:lstStyle/>
          <a:p>
            <a:endParaRPr/>
          </a:p>
        </p:txBody>
      </p:sp>
      <p:sp>
        <p:nvSpPr>
          <p:cNvPr id="9" name="object 9"/>
          <p:cNvSpPr/>
          <p:nvPr/>
        </p:nvSpPr>
        <p:spPr>
          <a:xfrm>
            <a:off x="452437" y="3205226"/>
            <a:ext cx="0" cy="640080"/>
          </a:xfrm>
          <a:custGeom>
            <a:avLst/>
            <a:gdLst/>
            <a:ahLst/>
            <a:cxnLst/>
            <a:rect l="l" t="t" r="r" b="b"/>
            <a:pathLst>
              <a:path h="640079">
                <a:moveTo>
                  <a:pt x="0" y="640080"/>
                </a:moveTo>
                <a:lnTo>
                  <a:pt x="0" y="0"/>
                </a:lnTo>
              </a:path>
            </a:pathLst>
          </a:custGeom>
          <a:ln w="101600">
            <a:solidFill>
              <a:srgbClr val="CD9146"/>
            </a:solidFill>
          </a:ln>
        </p:spPr>
        <p:txBody>
          <a:bodyPr wrap="square" lIns="0" tIns="0" rIns="0" bIns="0" rtlCol="0"/>
          <a:lstStyle/>
          <a:p>
            <a:endParaRPr/>
          </a:p>
        </p:txBody>
      </p:sp>
      <p:pic>
        <p:nvPicPr>
          <p:cNvPr id="10" name="object 10"/>
          <p:cNvPicPr/>
          <p:nvPr/>
        </p:nvPicPr>
        <p:blipFill>
          <a:blip r:embed="rId4" cstate="print"/>
          <a:stretch>
            <a:fillRect/>
          </a:stretch>
        </p:blipFill>
        <p:spPr>
          <a:xfrm>
            <a:off x="6353150" y="2123989"/>
            <a:ext cx="5491282" cy="4100640"/>
          </a:xfrm>
          <a:prstGeom prst="rect">
            <a:avLst/>
          </a:prstGeom>
        </p:spPr>
      </p:pic>
      <p:graphicFrame>
        <p:nvGraphicFramePr>
          <p:cNvPr id="11" name="object 11"/>
          <p:cNvGraphicFramePr>
            <a:graphicFrameLocks noGrp="1"/>
          </p:cNvGraphicFramePr>
          <p:nvPr/>
        </p:nvGraphicFramePr>
        <p:xfrm>
          <a:off x="6456171" y="2216530"/>
          <a:ext cx="5279390" cy="3912374"/>
        </p:xfrm>
        <a:graphic>
          <a:graphicData uri="http://schemas.openxmlformats.org/drawingml/2006/table">
            <a:tbl>
              <a:tblPr firstRow="1" bandRow="1">
                <a:tableStyleId>{2D5ABB26-0587-4C30-8999-92F81FD0307C}</a:tableStyleId>
              </a:tblPr>
              <a:tblGrid>
                <a:gridCol w="2639695">
                  <a:extLst>
                    <a:ext uri="{9D8B030D-6E8A-4147-A177-3AD203B41FA5}">
                      <a16:colId xmlns:a16="http://schemas.microsoft.com/office/drawing/2014/main" val="20000"/>
                    </a:ext>
                  </a:extLst>
                </a:gridCol>
                <a:gridCol w="2639695">
                  <a:extLst>
                    <a:ext uri="{9D8B030D-6E8A-4147-A177-3AD203B41FA5}">
                      <a16:colId xmlns:a16="http://schemas.microsoft.com/office/drawing/2014/main" val="20001"/>
                    </a:ext>
                  </a:extLst>
                </a:gridCol>
              </a:tblGrid>
              <a:tr h="365760">
                <a:tc>
                  <a:txBody>
                    <a:bodyPr/>
                    <a:lstStyle/>
                    <a:p>
                      <a:pPr marL="344805">
                        <a:lnSpc>
                          <a:spcPct val="100000"/>
                        </a:lnSpc>
                        <a:spcBef>
                          <a:spcPts val="310"/>
                        </a:spcBef>
                      </a:pPr>
                      <a:r>
                        <a:rPr sz="1800" b="1" spc="-15" dirty="0">
                          <a:latin typeface="Arial"/>
                          <a:cs typeface="Arial"/>
                        </a:rPr>
                        <a:t>One-person</a:t>
                      </a:r>
                      <a:r>
                        <a:rPr sz="1800" b="1" spc="20" dirty="0">
                          <a:latin typeface="Arial"/>
                          <a:cs typeface="Arial"/>
                        </a:rPr>
                        <a:t> </a:t>
                      </a:r>
                      <a:r>
                        <a:rPr sz="1800" b="1" spc="-5" dirty="0">
                          <a:latin typeface="Arial"/>
                          <a:cs typeface="Arial"/>
                        </a:rPr>
                        <a:t>drags</a:t>
                      </a:r>
                      <a:endParaRPr sz="1800">
                        <a:latin typeface="Arial"/>
                        <a:cs typeface="Arial"/>
                      </a:endParaRPr>
                    </a:p>
                  </a:txBody>
                  <a:tcPr marL="0" marR="0" marT="39370" marB="0">
                    <a:lnL w="12700">
                      <a:solidFill>
                        <a:srgbClr val="BB8542"/>
                      </a:solidFill>
                      <a:prstDash val="solid"/>
                    </a:lnL>
                    <a:lnR w="12700">
                      <a:solidFill>
                        <a:srgbClr val="BB8542"/>
                      </a:solidFill>
                      <a:prstDash val="solid"/>
                    </a:lnR>
                    <a:lnT w="12700">
                      <a:solidFill>
                        <a:srgbClr val="BB8542"/>
                      </a:solidFill>
                      <a:prstDash val="solid"/>
                    </a:lnT>
                    <a:lnB w="12700">
                      <a:solidFill>
                        <a:srgbClr val="BB8542"/>
                      </a:solidFill>
                      <a:prstDash val="solid"/>
                    </a:lnB>
                  </a:tcPr>
                </a:tc>
                <a:tc>
                  <a:txBody>
                    <a:bodyPr/>
                    <a:lstStyle/>
                    <a:p>
                      <a:pPr marL="279400">
                        <a:lnSpc>
                          <a:spcPct val="100000"/>
                        </a:lnSpc>
                        <a:spcBef>
                          <a:spcPts val="310"/>
                        </a:spcBef>
                      </a:pPr>
                      <a:r>
                        <a:rPr sz="1800" b="1" dirty="0">
                          <a:latin typeface="Arial"/>
                          <a:cs typeface="Arial"/>
                        </a:rPr>
                        <a:t>Two-person</a:t>
                      </a:r>
                      <a:r>
                        <a:rPr sz="1800" b="1" spc="-55" dirty="0">
                          <a:latin typeface="Arial"/>
                          <a:cs typeface="Arial"/>
                        </a:rPr>
                        <a:t> </a:t>
                      </a:r>
                      <a:r>
                        <a:rPr sz="1800" b="1" spc="-20" dirty="0">
                          <a:latin typeface="Arial"/>
                          <a:cs typeface="Arial"/>
                        </a:rPr>
                        <a:t>carries</a:t>
                      </a:r>
                      <a:endParaRPr sz="1800">
                        <a:latin typeface="Arial"/>
                        <a:cs typeface="Arial"/>
                      </a:endParaRPr>
                    </a:p>
                  </a:txBody>
                  <a:tcPr marL="0" marR="0" marT="39370" marB="0">
                    <a:lnL w="12700">
                      <a:solidFill>
                        <a:srgbClr val="BB8542"/>
                      </a:solidFill>
                      <a:prstDash val="solid"/>
                    </a:lnL>
                    <a:lnR w="12700">
                      <a:solidFill>
                        <a:srgbClr val="BB8542"/>
                      </a:solidFill>
                      <a:prstDash val="solid"/>
                    </a:lnR>
                    <a:lnT w="12700">
                      <a:solidFill>
                        <a:srgbClr val="BB8542"/>
                      </a:solidFill>
                      <a:prstDash val="solid"/>
                    </a:lnT>
                    <a:lnB w="12700">
                      <a:solidFill>
                        <a:srgbClr val="BB8542"/>
                      </a:solidFill>
                      <a:prstDash val="solid"/>
                    </a:lnB>
                  </a:tcPr>
                </a:tc>
                <a:extLst>
                  <a:ext uri="{0D108BD9-81ED-4DB2-BD59-A6C34878D82A}">
                    <a16:rowId xmlns:a16="http://schemas.microsoft.com/office/drawing/2014/main" val="10000"/>
                  </a:ext>
                </a:extLst>
              </a:tr>
              <a:tr h="1554480">
                <a:tc>
                  <a:txBody>
                    <a:bodyPr/>
                    <a:lstStyle/>
                    <a:p>
                      <a:pPr marL="95885">
                        <a:lnSpc>
                          <a:spcPct val="100000"/>
                        </a:lnSpc>
                        <a:spcBef>
                          <a:spcPts val="414"/>
                        </a:spcBef>
                      </a:pPr>
                      <a:r>
                        <a:rPr sz="1550" b="1" spc="30" dirty="0">
                          <a:latin typeface="Arial"/>
                          <a:cs typeface="Arial"/>
                        </a:rPr>
                        <a:t>Advantages:</a:t>
                      </a:r>
                      <a:endParaRPr sz="1550">
                        <a:latin typeface="Arial"/>
                        <a:cs typeface="Arial"/>
                      </a:endParaRPr>
                    </a:p>
                    <a:p>
                      <a:pPr marL="95885">
                        <a:lnSpc>
                          <a:spcPct val="100000"/>
                        </a:lnSpc>
                        <a:spcBef>
                          <a:spcPts val="15"/>
                        </a:spcBef>
                      </a:pPr>
                      <a:r>
                        <a:rPr sz="1550" spc="-20" dirty="0">
                          <a:latin typeface="Arial MT"/>
                          <a:cs typeface="Arial MT"/>
                        </a:rPr>
                        <a:t>Only</a:t>
                      </a:r>
                      <a:r>
                        <a:rPr sz="1550" spc="180" dirty="0">
                          <a:latin typeface="Arial MT"/>
                          <a:cs typeface="Arial MT"/>
                        </a:rPr>
                        <a:t> </a:t>
                      </a:r>
                      <a:r>
                        <a:rPr sz="1550" spc="5" dirty="0">
                          <a:latin typeface="Arial MT"/>
                          <a:cs typeface="Arial MT"/>
                        </a:rPr>
                        <a:t>one</a:t>
                      </a:r>
                      <a:r>
                        <a:rPr sz="1550" spc="25" dirty="0">
                          <a:latin typeface="Arial MT"/>
                          <a:cs typeface="Arial MT"/>
                        </a:rPr>
                        <a:t> </a:t>
                      </a:r>
                      <a:r>
                        <a:rPr sz="1550" spc="15" dirty="0">
                          <a:latin typeface="Arial MT"/>
                          <a:cs typeface="Arial MT"/>
                        </a:rPr>
                        <a:t>person</a:t>
                      </a:r>
                      <a:r>
                        <a:rPr sz="1550" spc="30" dirty="0">
                          <a:latin typeface="Arial MT"/>
                          <a:cs typeface="Arial MT"/>
                        </a:rPr>
                        <a:t> </a:t>
                      </a:r>
                      <a:r>
                        <a:rPr sz="1550" spc="15" dirty="0">
                          <a:latin typeface="Arial MT"/>
                          <a:cs typeface="Arial MT"/>
                        </a:rPr>
                        <a:t>exposed</a:t>
                      </a:r>
                      <a:endParaRPr sz="1550">
                        <a:latin typeface="Arial MT"/>
                        <a:cs typeface="Arial MT"/>
                      </a:endParaRPr>
                    </a:p>
                    <a:p>
                      <a:pPr marL="95885">
                        <a:lnSpc>
                          <a:spcPct val="100000"/>
                        </a:lnSpc>
                        <a:spcBef>
                          <a:spcPts val="95"/>
                        </a:spcBef>
                      </a:pPr>
                      <a:r>
                        <a:rPr sz="1550" spc="15" dirty="0">
                          <a:latin typeface="Arial MT"/>
                          <a:cs typeface="Arial MT"/>
                        </a:rPr>
                        <a:t>to</a:t>
                      </a:r>
                      <a:r>
                        <a:rPr sz="1550" spc="20" dirty="0">
                          <a:latin typeface="Arial MT"/>
                          <a:cs typeface="Arial MT"/>
                        </a:rPr>
                        <a:t> </a:t>
                      </a:r>
                      <a:r>
                        <a:rPr sz="1550" spc="-10" dirty="0">
                          <a:latin typeface="Arial MT"/>
                          <a:cs typeface="Arial MT"/>
                        </a:rPr>
                        <a:t>enemy</a:t>
                      </a:r>
                      <a:r>
                        <a:rPr sz="1550" spc="175" dirty="0">
                          <a:latin typeface="Arial MT"/>
                          <a:cs typeface="Arial MT"/>
                        </a:rPr>
                        <a:t> </a:t>
                      </a:r>
                      <a:r>
                        <a:rPr sz="1550" spc="15" dirty="0">
                          <a:latin typeface="Arial MT"/>
                          <a:cs typeface="Arial MT"/>
                        </a:rPr>
                        <a:t>fire</a:t>
                      </a:r>
                      <a:endParaRPr sz="1550">
                        <a:latin typeface="Arial MT"/>
                        <a:cs typeface="Arial MT"/>
                      </a:endParaRPr>
                    </a:p>
                  </a:txBody>
                  <a:tcPr marL="0" marR="0" marT="52704" marB="0">
                    <a:lnL w="12700">
                      <a:solidFill>
                        <a:srgbClr val="BB8542"/>
                      </a:solidFill>
                      <a:prstDash val="solid"/>
                    </a:lnL>
                    <a:lnR w="12700">
                      <a:solidFill>
                        <a:srgbClr val="BB8542"/>
                      </a:solidFill>
                      <a:prstDash val="solid"/>
                    </a:lnR>
                    <a:lnT w="12700">
                      <a:solidFill>
                        <a:srgbClr val="BB8542"/>
                      </a:solidFill>
                      <a:prstDash val="solid"/>
                    </a:lnT>
                    <a:lnB w="12700">
                      <a:solidFill>
                        <a:srgbClr val="BB8542"/>
                      </a:solidFill>
                      <a:prstDash val="solid"/>
                    </a:lnB>
                    <a:solidFill>
                      <a:srgbClr val="FEF2CC"/>
                    </a:solidFill>
                  </a:tcPr>
                </a:tc>
                <a:tc>
                  <a:txBody>
                    <a:bodyPr/>
                    <a:lstStyle/>
                    <a:p>
                      <a:pPr marL="98425">
                        <a:lnSpc>
                          <a:spcPct val="100000"/>
                        </a:lnSpc>
                        <a:spcBef>
                          <a:spcPts val="414"/>
                        </a:spcBef>
                      </a:pPr>
                      <a:r>
                        <a:rPr sz="1550" b="1" spc="30" dirty="0">
                          <a:latin typeface="Arial"/>
                          <a:cs typeface="Arial"/>
                        </a:rPr>
                        <a:t>Advantages:</a:t>
                      </a:r>
                      <a:endParaRPr sz="1550">
                        <a:latin typeface="Arial"/>
                        <a:cs typeface="Arial"/>
                      </a:endParaRPr>
                    </a:p>
                    <a:p>
                      <a:pPr marL="98425" marR="233679">
                        <a:lnSpc>
                          <a:spcPts val="1950"/>
                        </a:lnSpc>
                        <a:spcBef>
                          <a:spcPts val="5"/>
                        </a:spcBef>
                      </a:pPr>
                      <a:r>
                        <a:rPr sz="1550" spc="-10" dirty="0">
                          <a:latin typeface="Arial MT"/>
                          <a:cs typeface="Arial MT"/>
                        </a:rPr>
                        <a:t>They</a:t>
                      </a:r>
                      <a:r>
                        <a:rPr sz="1550" spc="-5" dirty="0">
                          <a:latin typeface="Arial MT"/>
                          <a:cs typeface="Arial MT"/>
                        </a:rPr>
                        <a:t> </a:t>
                      </a:r>
                      <a:r>
                        <a:rPr sz="1550" spc="15" dirty="0">
                          <a:latin typeface="Arial MT"/>
                          <a:cs typeface="Arial MT"/>
                        </a:rPr>
                        <a:t>are </a:t>
                      </a:r>
                      <a:r>
                        <a:rPr sz="1550" dirty="0">
                          <a:latin typeface="Arial MT"/>
                          <a:cs typeface="Arial MT"/>
                        </a:rPr>
                        <a:t>useful </a:t>
                      </a:r>
                      <a:r>
                        <a:rPr sz="1550" spc="20" dirty="0">
                          <a:latin typeface="Arial MT"/>
                          <a:cs typeface="Arial MT"/>
                        </a:rPr>
                        <a:t>in </a:t>
                      </a:r>
                      <a:r>
                        <a:rPr sz="1550" spc="25" dirty="0">
                          <a:latin typeface="Arial MT"/>
                          <a:cs typeface="Arial MT"/>
                        </a:rPr>
                        <a:t> </a:t>
                      </a:r>
                      <a:r>
                        <a:rPr sz="1550" spc="10" dirty="0">
                          <a:latin typeface="Arial MT"/>
                          <a:cs typeface="Arial MT"/>
                        </a:rPr>
                        <a:t>situations</a:t>
                      </a:r>
                      <a:r>
                        <a:rPr sz="1550" spc="40" dirty="0">
                          <a:latin typeface="Arial MT"/>
                          <a:cs typeface="Arial MT"/>
                        </a:rPr>
                        <a:t> </a:t>
                      </a:r>
                      <a:r>
                        <a:rPr sz="1550" dirty="0">
                          <a:latin typeface="Arial MT"/>
                          <a:cs typeface="Arial MT"/>
                        </a:rPr>
                        <a:t>where</a:t>
                      </a:r>
                      <a:r>
                        <a:rPr sz="1550" spc="105" dirty="0">
                          <a:latin typeface="Arial MT"/>
                          <a:cs typeface="Arial MT"/>
                        </a:rPr>
                        <a:t> </a:t>
                      </a:r>
                      <a:r>
                        <a:rPr sz="1550" spc="-10" dirty="0">
                          <a:latin typeface="Arial MT"/>
                          <a:cs typeface="Arial MT"/>
                        </a:rPr>
                        <a:t>drags</a:t>
                      </a:r>
                      <a:r>
                        <a:rPr sz="1550" spc="114" dirty="0">
                          <a:latin typeface="Arial MT"/>
                          <a:cs typeface="Arial MT"/>
                        </a:rPr>
                        <a:t> </a:t>
                      </a:r>
                      <a:r>
                        <a:rPr sz="1550" spc="-15" dirty="0">
                          <a:latin typeface="Arial MT"/>
                          <a:cs typeface="Arial MT"/>
                        </a:rPr>
                        <a:t>do </a:t>
                      </a:r>
                      <a:r>
                        <a:rPr sz="1550" spc="-415" dirty="0">
                          <a:latin typeface="Arial MT"/>
                          <a:cs typeface="Arial MT"/>
                        </a:rPr>
                        <a:t> </a:t>
                      </a:r>
                      <a:r>
                        <a:rPr sz="1550" spc="-5" dirty="0">
                          <a:latin typeface="Arial MT"/>
                          <a:cs typeface="Arial MT"/>
                        </a:rPr>
                        <a:t>not</a:t>
                      </a:r>
                      <a:r>
                        <a:rPr sz="1550" spc="95" dirty="0">
                          <a:latin typeface="Arial MT"/>
                          <a:cs typeface="Arial MT"/>
                        </a:rPr>
                        <a:t> </a:t>
                      </a:r>
                      <a:r>
                        <a:rPr sz="1550" spc="10" dirty="0">
                          <a:latin typeface="Arial MT"/>
                          <a:cs typeface="Arial MT"/>
                        </a:rPr>
                        <a:t>work</a:t>
                      </a:r>
                      <a:r>
                        <a:rPr sz="1550" spc="50" dirty="0">
                          <a:latin typeface="Arial MT"/>
                          <a:cs typeface="Arial MT"/>
                        </a:rPr>
                        <a:t> </a:t>
                      </a:r>
                      <a:r>
                        <a:rPr sz="1550" spc="-5" dirty="0">
                          <a:latin typeface="Arial MT"/>
                          <a:cs typeface="Arial MT"/>
                        </a:rPr>
                        <a:t>well</a:t>
                      </a:r>
                      <a:r>
                        <a:rPr sz="1550" spc="35" dirty="0">
                          <a:latin typeface="Arial MT"/>
                          <a:cs typeface="Arial MT"/>
                        </a:rPr>
                        <a:t> </a:t>
                      </a:r>
                      <a:r>
                        <a:rPr sz="1550" dirty="0">
                          <a:latin typeface="Arial MT"/>
                          <a:cs typeface="Arial MT"/>
                        </a:rPr>
                        <a:t>and</a:t>
                      </a:r>
                      <a:r>
                        <a:rPr sz="1550" spc="110" dirty="0">
                          <a:latin typeface="Arial MT"/>
                          <a:cs typeface="Arial MT"/>
                        </a:rPr>
                        <a:t> </a:t>
                      </a:r>
                      <a:r>
                        <a:rPr sz="1550" spc="15" dirty="0">
                          <a:latin typeface="Arial MT"/>
                          <a:cs typeface="Arial MT"/>
                        </a:rPr>
                        <a:t>are</a:t>
                      </a:r>
                      <a:endParaRPr sz="1550">
                        <a:latin typeface="Arial MT"/>
                        <a:cs typeface="Arial MT"/>
                      </a:endParaRPr>
                    </a:p>
                    <a:p>
                      <a:pPr marL="98425">
                        <a:lnSpc>
                          <a:spcPts val="1805"/>
                        </a:lnSpc>
                      </a:pPr>
                      <a:r>
                        <a:rPr sz="1550" dirty="0">
                          <a:latin typeface="Arial MT"/>
                          <a:cs typeface="Arial MT"/>
                        </a:rPr>
                        <a:t>quicker</a:t>
                      </a:r>
                      <a:r>
                        <a:rPr sz="1550" spc="145" dirty="0">
                          <a:latin typeface="Arial MT"/>
                          <a:cs typeface="Arial MT"/>
                        </a:rPr>
                        <a:t> </a:t>
                      </a:r>
                      <a:r>
                        <a:rPr sz="1550" spc="5" dirty="0">
                          <a:latin typeface="Arial MT"/>
                          <a:cs typeface="Arial MT"/>
                        </a:rPr>
                        <a:t>than</a:t>
                      </a:r>
                      <a:r>
                        <a:rPr sz="1550" spc="20" dirty="0">
                          <a:latin typeface="Arial MT"/>
                          <a:cs typeface="Arial MT"/>
                        </a:rPr>
                        <a:t> </a:t>
                      </a:r>
                      <a:r>
                        <a:rPr sz="1550" spc="-5" dirty="0">
                          <a:latin typeface="Arial MT"/>
                          <a:cs typeface="Arial MT"/>
                        </a:rPr>
                        <a:t>most</a:t>
                      </a:r>
                      <a:r>
                        <a:rPr sz="1550" spc="85" dirty="0">
                          <a:latin typeface="Arial MT"/>
                          <a:cs typeface="Arial MT"/>
                        </a:rPr>
                        <a:t> </a:t>
                      </a:r>
                      <a:r>
                        <a:rPr sz="1550" spc="15" dirty="0">
                          <a:latin typeface="Arial MT"/>
                          <a:cs typeface="Arial MT"/>
                        </a:rPr>
                        <a:t>one-</a:t>
                      </a:r>
                      <a:endParaRPr sz="1550">
                        <a:latin typeface="Arial MT"/>
                        <a:cs typeface="Arial MT"/>
                      </a:endParaRPr>
                    </a:p>
                    <a:p>
                      <a:pPr marL="98425">
                        <a:lnSpc>
                          <a:spcPct val="100000"/>
                        </a:lnSpc>
                        <a:spcBef>
                          <a:spcPts val="90"/>
                        </a:spcBef>
                      </a:pPr>
                      <a:r>
                        <a:rPr sz="1550" spc="15" dirty="0">
                          <a:latin typeface="Arial MT"/>
                          <a:cs typeface="Arial MT"/>
                        </a:rPr>
                        <a:t>person</a:t>
                      </a:r>
                      <a:r>
                        <a:rPr sz="1550" spc="10" dirty="0">
                          <a:latin typeface="Arial MT"/>
                          <a:cs typeface="Arial MT"/>
                        </a:rPr>
                        <a:t> </a:t>
                      </a:r>
                      <a:r>
                        <a:rPr sz="1550" spc="20" dirty="0">
                          <a:latin typeface="Arial MT"/>
                          <a:cs typeface="Arial MT"/>
                        </a:rPr>
                        <a:t>carries</a:t>
                      </a:r>
                      <a:endParaRPr sz="1550">
                        <a:latin typeface="Arial MT"/>
                        <a:cs typeface="Arial MT"/>
                      </a:endParaRPr>
                    </a:p>
                  </a:txBody>
                  <a:tcPr marL="0" marR="0" marT="52704" marB="0">
                    <a:lnL w="12700">
                      <a:solidFill>
                        <a:srgbClr val="BB8542"/>
                      </a:solidFill>
                      <a:prstDash val="solid"/>
                    </a:lnL>
                    <a:lnR w="12700">
                      <a:solidFill>
                        <a:srgbClr val="BB8542"/>
                      </a:solidFill>
                      <a:prstDash val="solid"/>
                    </a:lnR>
                    <a:lnT w="12700">
                      <a:solidFill>
                        <a:srgbClr val="BB8542"/>
                      </a:solidFill>
                      <a:prstDash val="solid"/>
                    </a:lnT>
                    <a:lnB w="12700">
                      <a:solidFill>
                        <a:srgbClr val="BB8542"/>
                      </a:solidFill>
                      <a:prstDash val="solid"/>
                    </a:lnB>
                    <a:solidFill>
                      <a:srgbClr val="FEF2CC"/>
                    </a:solidFill>
                  </a:tcPr>
                </a:tc>
                <a:extLst>
                  <a:ext uri="{0D108BD9-81ED-4DB2-BD59-A6C34878D82A}">
                    <a16:rowId xmlns:a16="http://schemas.microsoft.com/office/drawing/2014/main" val="10001"/>
                  </a:ext>
                </a:extLst>
              </a:tr>
              <a:tr h="1992134">
                <a:tc>
                  <a:txBody>
                    <a:bodyPr/>
                    <a:lstStyle/>
                    <a:p>
                      <a:pPr marL="95885">
                        <a:lnSpc>
                          <a:spcPct val="100000"/>
                        </a:lnSpc>
                        <a:spcBef>
                          <a:spcPts val="430"/>
                        </a:spcBef>
                      </a:pPr>
                      <a:r>
                        <a:rPr sz="1550" b="1" spc="25" dirty="0">
                          <a:latin typeface="Arial"/>
                          <a:cs typeface="Arial"/>
                        </a:rPr>
                        <a:t>Disadvantages</a:t>
                      </a:r>
                      <a:r>
                        <a:rPr sz="1550" spc="25" dirty="0">
                          <a:latin typeface="Arial MT"/>
                          <a:cs typeface="Arial MT"/>
                        </a:rPr>
                        <a:t>:</a:t>
                      </a:r>
                      <a:endParaRPr sz="1550">
                        <a:latin typeface="Arial MT"/>
                        <a:cs typeface="Arial MT"/>
                      </a:endParaRPr>
                    </a:p>
                    <a:p>
                      <a:pPr marL="95885" marR="301625">
                        <a:lnSpc>
                          <a:spcPts val="1950"/>
                        </a:lnSpc>
                        <a:spcBef>
                          <a:spcPts val="10"/>
                        </a:spcBef>
                      </a:pPr>
                      <a:r>
                        <a:rPr sz="1550" spc="-10" dirty="0">
                          <a:latin typeface="Arial MT"/>
                          <a:cs typeface="Arial MT"/>
                        </a:rPr>
                        <a:t>They</a:t>
                      </a:r>
                      <a:r>
                        <a:rPr sz="1550" spc="-5" dirty="0">
                          <a:latin typeface="Arial MT"/>
                          <a:cs typeface="Arial MT"/>
                        </a:rPr>
                        <a:t> </a:t>
                      </a:r>
                      <a:r>
                        <a:rPr sz="1550" spc="15" dirty="0">
                          <a:latin typeface="Arial MT"/>
                          <a:cs typeface="Arial MT"/>
                        </a:rPr>
                        <a:t>are </a:t>
                      </a:r>
                      <a:r>
                        <a:rPr sz="1550" dirty="0">
                          <a:latin typeface="Arial MT"/>
                          <a:cs typeface="Arial MT"/>
                        </a:rPr>
                        <a:t>difficult </a:t>
                      </a:r>
                      <a:r>
                        <a:rPr sz="1550" spc="15" dirty="0">
                          <a:latin typeface="Arial MT"/>
                          <a:cs typeface="Arial MT"/>
                        </a:rPr>
                        <a:t>to </a:t>
                      </a:r>
                      <a:r>
                        <a:rPr sz="1550" spc="20" dirty="0">
                          <a:latin typeface="Arial MT"/>
                          <a:cs typeface="Arial MT"/>
                        </a:rPr>
                        <a:t> </a:t>
                      </a:r>
                      <a:r>
                        <a:rPr sz="1550" spc="-5" dirty="0">
                          <a:latin typeface="Arial MT"/>
                          <a:cs typeface="Arial MT"/>
                        </a:rPr>
                        <a:t>perform,</a:t>
                      </a:r>
                      <a:r>
                        <a:rPr sz="1550" dirty="0">
                          <a:latin typeface="Arial MT"/>
                          <a:cs typeface="Arial MT"/>
                        </a:rPr>
                        <a:t> </a:t>
                      </a:r>
                      <a:r>
                        <a:rPr sz="1550" spc="5" dirty="0">
                          <a:latin typeface="Arial MT"/>
                          <a:cs typeface="Arial MT"/>
                        </a:rPr>
                        <a:t>and </a:t>
                      </a:r>
                      <a:r>
                        <a:rPr sz="1550" spc="-5" dirty="0">
                          <a:latin typeface="Arial MT"/>
                          <a:cs typeface="Arial MT"/>
                        </a:rPr>
                        <a:t>the </a:t>
                      </a:r>
                      <a:r>
                        <a:rPr sz="1550" spc="20" dirty="0">
                          <a:latin typeface="Arial MT"/>
                          <a:cs typeface="Arial MT"/>
                        </a:rPr>
                        <a:t>rescuer </a:t>
                      </a:r>
                      <a:r>
                        <a:rPr sz="1550" spc="-425" dirty="0">
                          <a:latin typeface="Arial MT"/>
                          <a:cs typeface="Arial MT"/>
                        </a:rPr>
                        <a:t> </a:t>
                      </a:r>
                      <a:r>
                        <a:rPr sz="1550" spc="30" dirty="0">
                          <a:latin typeface="Arial MT"/>
                          <a:cs typeface="Arial MT"/>
                        </a:rPr>
                        <a:t>can</a:t>
                      </a:r>
                      <a:r>
                        <a:rPr sz="1550" spc="-35" dirty="0">
                          <a:latin typeface="Arial MT"/>
                          <a:cs typeface="Arial MT"/>
                        </a:rPr>
                        <a:t> </a:t>
                      </a:r>
                      <a:r>
                        <a:rPr sz="1550" spc="15" dirty="0">
                          <a:latin typeface="Arial MT"/>
                          <a:cs typeface="Arial MT"/>
                        </a:rPr>
                        <a:t>tire</a:t>
                      </a:r>
                      <a:r>
                        <a:rPr sz="1550" spc="40" dirty="0">
                          <a:latin typeface="Arial MT"/>
                          <a:cs typeface="Arial MT"/>
                        </a:rPr>
                        <a:t> </a:t>
                      </a:r>
                      <a:r>
                        <a:rPr sz="1550" spc="-10" dirty="0">
                          <a:latin typeface="Arial MT"/>
                          <a:cs typeface="Arial MT"/>
                        </a:rPr>
                        <a:t>quickly</a:t>
                      </a:r>
                      <a:endParaRPr sz="1550">
                        <a:latin typeface="Arial MT"/>
                        <a:cs typeface="Arial MT"/>
                      </a:endParaRPr>
                    </a:p>
                  </a:txBody>
                  <a:tcPr marL="0" marR="0" marT="54610" marB="0">
                    <a:lnL w="12700">
                      <a:solidFill>
                        <a:srgbClr val="BB8542"/>
                      </a:solidFill>
                      <a:prstDash val="solid"/>
                    </a:lnL>
                    <a:lnR w="12700">
                      <a:solidFill>
                        <a:srgbClr val="BB8542"/>
                      </a:solidFill>
                      <a:prstDash val="solid"/>
                    </a:lnR>
                    <a:lnT w="12700">
                      <a:solidFill>
                        <a:srgbClr val="BB8542"/>
                      </a:solidFill>
                      <a:prstDash val="solid"/>
                    </a:lnT>
                    <a:lnB w="12700">
                      <a:solidFill>
                        <a:srgbClr val="BB8542"/>
                      </a:solidFill>
                      <a:prstDash val="solid"/>
                    </a:lnB>
                  </a:tcPr>
                </a:tc>
                <a:tc>
                  <a:txBody>
                    <a:bodyPr/>
                    <a:lstStyle/>
                    <a:p>
                      <a:pPr marL="98425">
                        <a:lnSpc>
                          <a:spcPct val="100000"/>
                        </a:lnSpc>
                        <a:spcBef>
                          <a:spcPts val="430"/>
                        </a:spcBef>
                      </a:pPr>
                      <a:r>
                        <a:rPr sz="1550" b="1" spc="25" dirty="0">
                          <a:latin typeface="Arial"/>
                          <a:cs typeface="Arial"/>
                        </a:rPr>
                        <a:t>Disadvantages:</a:t>
                      </a:r>
                      <a:endParaRPr sz="1550">
                        <a:latin typeface="Arial"/>
                        <a:cs typeface="Arial"/>
                      </a:endParaRPr>
                    </a:p>
                    <a:p>
                      <a:pPr marL="98425" marR="173355">
                        <a:lnSpc>
                          <a:spcPts val="1950"/>
                        </a:lnSpc>
                        <a:spcBef>
                          <a:spcPts val="10"/>
                        </a:spcBef>
                      </a:pPr>
                      <a:r>
                        <a:rPr sz="1550" spc="20" dirty="0">
                          <a:latin typeface="Arial MT"/>
                          <a:cs typeface="Arial MT"/>
                        </a:rPr>
                        <a:t>Gives</a:t>
                      </a:r>
                      <a:r>
                        <a:rPr sz="1550" spc="-35" dirty="0">
                          <a:latin typeface="Arial MT"/>
                          <a:cs typeface="Arial MT"/>
                        </a:rPr>
                        <a:t> </a:t>
                      </a:r>
                      <a:r>
                        <a:rPr sz="1550" spc="-5" dirty="0">
                          <a:latin typeface="Arial MT"/>
                          <a:cs typeface="Arial MT"/>
                        </a:rPr>
                        <a:t>the</a:t>
                      </a:r>
                      <a:r>
                        <a:rPr sz="1550" spc="100" dirty="0">
                          <a:latin typeface="Arial MT"/>
                          <a:cs typeface="Arial MT"/>
                        </a:rPr>
                        <a:t> </a:t>
                      </a:r>
                      <a:r>
                        <a:rPr sz="1550" spc="15" dirty="0">
                          <a:latin typeface="Arial MT"/>
                          <a:cs typeface="Arial MT"/>
                        </a:rPr>
                        <a:t>rescuer</a:t>
                      </a:r>
                      <a:r>
                        <a:rPr sz="1550" spc="5" dirty="0">
                          <a:latin typeface="Arial MT"/>
                          <a:cs typeface="Arial MT"/>
                        </a:rPr>
                        <a:t> </a:t>
                      </a:r>
                      <a:r>
                        <a:rPr sz="1550" spc="15" dirty="0">
                          <a:latin typeface="Arial MT"/>
                          <a:cs typeface="Arial MT"/>
                        </a:rPr>
                        <a:t>a</a:t>
                      </a:r>
                      <a:r>
                        <a:rPr sz="1550" spc="25" dirty="0">
                          <a:latin typeface="Arial MT"/>
                          <a:cs typeface="Arial MT"/>
                        </a:rPr>
                        <a:t> </a:t>
                      </a:r>
                      <a:r>
                        <a:rPr sz="1550" spc="-10" dirty="0">
                          <a:latin typeface="Arial MT"/>
                          <a:cs typeface="Arial MT"/>
                        </a:rPr>
                        <a:t>higher </a:t>
                      </a:r>
                      <a:r>
                        <a:rPr sz="1550" spc="-415" dirty="0">
                          <a:latin typeface="Arial MT"/>
                          <a:cs typeface="Arial MT"/>
                        </a:rPr>
                        <a:t> </a:t>
                      </a:r>
                      <a:r>
                        <a:rPr sz="1550" spc="5" dirty="0">
                          <a:latin typeface="Arial MT"/>
                          <a:cs typeface="Arial MT"/>
                        </a:rPr>
                        <a:t>silhouette</a:t>
                      </a:r>
                      <a:r>
                        <a:rPr sz="1550" spc="100" dirty="0">
                          <a:latin typeface="Arial MT"/>
                          <a:cs typeface="Arial MT"/>
                        </a:rPr>
                        <a:t> </a:t>
                      </a:r>
                      <a:r>
                        <a:rPr sz="1550" dirty="0">
                          <a:latin typeface="Arial MT"/>
                          <a:cs typeface="Arial MT"/>
                        </a:rPr>
                        <a:t>and</a:t>
                      </a:r>
                      <a:r>
                        <a:rPr sz="1550" spc="100" dirty="0">
                          <a:latin typeface="Arial MT"/>
                          <a:cs typeface="Arial MT"/>
                        </a:rPr>
                        <a:t> </a:t>
                      </a:r>
                      <a:r>
                        <a:rPr sz="1550" spc="15" dirty="0">
                          <a:latin typeface="Arial MT"/>
                          <a:cs typeface="Arial MT"/>
                        </a:rPr>
                        <a:t>are</a:t>
                      </a:r>
                      <a:r>
                        <a:rPr sz="1550" spc="-45" dirty="0">
                          <a:latin typeface="Arial MT"/>
                          <a:cs typeface="Arial MT"/>
                        </a:rPr>
                        <a:t> </a:t>
                      </a:r>
                      <a:r>
                        <a:rPr sz="1550" dirty="0">
                          <a:latin typeface="Arial MT"/>
                          <a:cs typeface="Arial MT"/>
                        </a:rPr>
                        <a:t>harder</a:t>
                      </a:r>
                      <a:endParaRPr sz="1550">
                        <a:latin typeface="Arial MT"/>
                        <a:cs typeface="Arial MT"/>
                      </a:endParaRPr>
                    </a:p>
                    <a:p>
                      <a:pPr marL="98425" marR="225425">
                        <a:lnSpc>
                          <a:spcPts val="1880"/>
                        </a:lnSpc>
                        <a:spcBef>
                          <a:spcPts val="60"/>
                        </a:spcBef>
                      </a:pPr>
                      <a:r>
                        <a:rPr sz="1550" spc="10" dirty="0">
                          <a:latin typeface="Arial MT"/>
                          <a:cs typeface="Arial MT"/>
                        </a:rPr>
                        <a:t>to</a:t>
                      </a:r>
                      <a:r>
                        <a:rPr sz="1550" spc="25" dirty="0">
                          <a:latin typeface="Arial MT"/>
                          <a:cs typeface="Arial MT"/>
                        </a:rPr>
                        <a:t> </a:t>
                      </a:r>
                      <a:r>
                        <a:rPr sz="1550" spc="5" dirty="0">
                          <a:latin typeface="Arial MT"/>
                          <a:cs typeface="Arial MT"/>
                        </a:rPr>
                        <a:t>accomplish</a:t>
                      </a:r>
                      <a:r>
                        <a:rPr sz="1550" spc="110" dirty="0">
                          <a:latin typeface="Arial MT"/>
                          <a:cs typeface="Arial MT"/>
                        </a:rPr>
                        <a:t> </a:t>
                      </a:r>
                      <a:r>
                        <a:rPr sz="1550" spc="10" dirty="0">
                          <a:latin typeface="Arial MT"/>
                          <a:cs typeface="Arial MT"/>
                        </a:rPr>
                        <a:t>with</a:t>
                      </a:r>
                      <a:r>
                        <a:rPr sz="1550" spc="30" dirty="0">
                          <a:latin typeface="Arial MT"/>
                          <a:cs typeface="Arial MT"/>
                        </a:rPr>
                        <a:t> </a:t>
                      </a:r>
                      <a:r>
                        <a:rPr sz="1550" spc="-5" dirty="0">
                          <a:latin typeface="Arial MT"/>
                          <a:cs typeface="Arial MT"/>
                        </a:rPr>
                        <a:t>the </a:t>
                      </a:r>
                      <a:r>
                        <a:rPr sz="1550" dirty="0">
                          <a:latin typeface="Arial MT"/>
                          <a:cs typeface="Arial MT"/>
                        </a:rPr>
                        <a:t> added</a:t>
                      </a:r>
                      <a:r>
                        <a:rPr sz="1550" spc="100" dirty="0">
                          <a:latin typeface="Arial MT"/>
                          <a:cs typeface="Arial MT"/>
                        </a:rPr>
                        <a:t> </a:t>
                      </a:r>
                      <a:r>
                        <a:rPr sz="1550" spc="-5" dirty="0">
                          <a:latin typeface="Arial MT"/>
                          <a:cs typeface="Arial MT"/>
                        </a:rPr>
                        <a:t>weight</a:t>
                      </a:r>
                      <a:r>
                        <a:rPr sz="1550" spc="165" dirty="0">
                          <a:latin typeface="Arial MT"/>
                          <a:cs typeface="Arial MT"/>
                        </a:rPr>
                        <a:t> </a:t>
                      </a:r>
                      <a:r>
                        <a:rPr sz="1550" spc="20" dirty="0">
                          <a:latin typeface="Arial MT"/>
                          <a:cs typeface="Arial MT"/>
                        </a:rPr>
                        <a:t>of</a:t>
                      </a:r>
                      <a:r>
                        <a:rPr sz="1550" spc="-55" dirty="0">
                          <a:latin typeface="Arial MT"/>
                          <a:cs typeface="Arial MT"/>
                        </a:rPr>
                        <a:t> </a:t>
                      </a:r>
                      <a:r>
                        <a:rPr sz="1550" spc="15" dirty="0">
                          <a:latin typeface="Arial MT"/>
                          <a:cs typeface="Arial MT"/>
                        </a:rPr>
                        <a:t>rescuer’s</a:t>
                      </a:r>
                      <a:endParaRPr sz="1550">
                        <a:latin typeface="Arial MT"/>
                        <a:cs typeface="Arial MT"/>
                      </a:endParaRPr>
                    </a:p>
                    <a:p>
                      <a:pPr marL="98425" marR="673735">
                        <a:lnSpc>
                          <a:spcPct val="100899"/>
                        </a:lnSpc>
                        <a:spcBef>
                          <a:spcPts val="10"/>
                        </a:spcBef>
                      </a:pPr>
                      <a:r>
                        <a:rPr sz="1550" dirty="0">
                          <a:latin typeface="Arial MT"/>
                          <a:cs typeface="Arial MT"/>
                        </a:rPr>
                        <a:t>and/or</a:t>
                      </a:r>
                      <a:r>
                        <a:rPr sz="1550" spc="60" dirty="0">
                          <a:latin typeface="Arial MT"/>
                          <a:cs typeface="Arial MT"/>
                        </a:rPr>
                        <a:t> </a:t>
                      </a:r>
                      <a:r>
                        <a:rPr sz="1550" spc="-5" dirty="0">
                          <a:latin typeface="Arial MT"/>
                          <a:cs typeface="Arial MT"/>
                        </a:rPr>
                        <a:t>the</a:t>
                      </a:r>
                      <a:r>
                        <a:rPr sz="1550" spc="80" dirty="0">
                          <a:latin typeface="Arial MT"/>
                          <a:cs typeface="Arial MT"/>
                        </a:rPr>
                        <a:t> </a:t>
                      </a:r>
                      <a:r>
                        <a:rPr sz="1550" spc="15" dirty="0">
                          <a:latin typeface="Arial MT"/>
                          <a:cs typeface="Arial MT"/>
                        </a:rPr>
                        <a:t>casualty’s </a:t>
                      </a:r>
                      <a:r>
                        <a:rPr sz="1550" spc="-415" dirty="0">
                          <a:latin typeface="Arial MT"/>
                          <a:cs typeface="Arial MT"/>
                        </a:rPr>
                        <a:t> </a:t>
                      </a:r>
                      <a:r>
                        <a:rPr sz="1550" spc="-20" dirty="0">
                          <a:latin typeface="Arial MT"/>
                          <a:cs typeface="Arial MT"/>
                        </a:rPr>
                        <a:t>equipment</a:t>
                      </a:r>
                      <a:endParaRPr sz="1550">
                        <a:latin typeface="Arial MT"/>
                        <a:cs typeface="Arial MT"/>
                      </a:endParaRPr>
                    </a:p>
                  </a:txBody>
                  <a:tcPr marL="0" marR="0" marT="54610" marB="0">
                    <a:lnL w="12700">
                      <a:solidFill>
                        <a:srgbClr val="BB8542"/>
                      </a:solidFill>
                      <a:prstDash val="solid"/>
                    </a:lnL>
                    <a:lnR w="12700">
                      <a:solidFill>
                        <a:srgbClr val="BB8542"/>
                      </a:solidFill>
                      <a:prstDash val="solid"/>
                    </a:lnR>
                    <a:lnT w="12700">
                      <a:solidFill>
                        <a:srgbClr val="BB8542"/>
                      </a:solidFill>
                      <a:prstDash val="solid"/>
                    </a:lnT>
                    <a:lnB w="12700">
                      <a:solidFill>
                        <a:srgbClr val="BB8542"/>
                      </a:solidFill>
                      <a:prstDash val="solid"/>
                    </a:lnB>
                  </a:tcPr>
                </a:tc>
                <a:extLst>
                  <a:ext uri="{0D108BD9-81ED-4DB2-BD59-A6C34878D82A}">
                    <a16:rowId xmlns:a16="http://schemas.microsoft.com/office/drawing/2014/main" val="10002"/>
                  </a:ext>
                </a:extLst>
              </a:tr>
            </a:tbl>
          </a:graphicData>
        </a:graphic>
      </p:graphicFrame>
      <p:sp>
        <p:nvSpPr>
          <p:cNvPr id="12" name="object 12"/>
          <p:cNvSpPr txBox="1"/>
          <p:nvPr/>
        </p:nvSpPr>
        <p:spPr>
          <a:xfrm>
            <a:off x="9537445" y="6593484"/>
            <a:ext cx="2023745" cy="175260"/>
          </a:xfrm>
          <a:prstGeom prst="rect">
            <a:avLst/>
          </a:prstGeom>
        </p:spPr>
        <p:txBody>
          <a:bodyPr vert="horz" wrap="square" lIns="0" tIns="0" rIns="0" bIns="0" rtlCol="0">
            <a:spAutoFit/>
          </a:bodyPr>
          <a:lstStyle/>
          <a:p>
            <a:pPr marL="12700">
              <a:lnSpc>
                <a:spcPct val="100000"/>
              </a:lnSpc>
            </a:pPr>
            <a:r>
              <a:rPr sz="1050" dirty="0">
                <a:solidFill>
                  <a:srgbClr val="CD9146"/>
                </a:solidFill>
                <a:latin typeface="Arial MT"/>
                <a:cs typeface="Arial MT"/>
              </a:rPr>
              <a:t>#TCCC-CPP-PPT-03</a:t>
            </a:r>
            <a:r>
              <a:rPr sz="1050" spc="210" dirty="0">
                <a:solidFill>
                  <a:srgbClr val="CD9146"/>
                </a:solidFill>
                <a:latin typeface="Arial MT"/>
                <a:cs typeface="Arial MT"/>
              </a:rPr>
              <a:t> </a:t>
            </a:r>
            <a:r>
              <a:rPr sz="1050" spc="5" dirty="0">
                <a:solidFill>
                  <a:srgbClr val="CD9146"/>
                </a:solidFill>
                <a:latin typeface="Arial MT"/>
                <a:cs typeface="Arial MT"/>
              </a:rPr>
              <a:t>08 </a:t>
            </a:r>
            <a:r>
              <a:rPr sz="1050" spc="-40" dirty="0">
                <a:solidFill>
                  <a:srgbClr val="CD9146"/>
                </a:solidFill>
                <a:latin typeface="Arial MT"/>
                <a:cs typeface="Arial MT"/>
              </a:rPr>
              <a:t>AUG</a:t>
            </a:r>
            <a:r>
              <a:rPr sz="1050" spc="65" dirty="0">
                <a:solidFill>
                  <a:srgbClr val="CD9146"/>
                </a:solidFill>
                <a:latin typeface="Arial MT"/>
                <a:cs typeface="Arial MT"/>
              </a:rPr>
              <a:t> </a:t>
            </a:r>
            <a:r>
              <a:rPr sz="1050" spc="5" dirty="0">
                <a:solidFill>
                  <a:srgbClr val="CD9146"/>
                </a:solidFill>
                <a:latin typeface="Arial MT"/>
                <a:cs typeface="Arial MT"/>
              </a:rPr>
              <a:t>23</a:t>
            </a:r>
            <a:endParaRPr sz="1050">
              <a:latin typeface="Arial MT"/>
              <a:cs typeface="Arial MT"/>
            </a:endParaRPr>
          </a:p>
        </p:txBody>
      </p:sp>
      <p:sp>
        <p:nvSpPr>
          <p:cNvPr id="13" name="object 13"/>
          <p:cNvSpPr txBox="1">
            <a:spLocks noGrp="1"/>
          </p:cNvSpPr>
          <p:nvPr>
            <p:ph type="sldNum" sz="quarter" idx="7"/>
          </p:nvPr>
        </p:nvSpPr>
        <p:spPr>
          <a:prstGeom prst="rect">
            <a:avLst/>
          </a:prstGeom>
        </p:spPr>
        <p:txBody>
          <a:bodyPr vert="horz" wrap="square" lIns="0" tIns="0" rIns="0" bIns="0" rtlCol="0">
            <a:spAutoFit/>
          </a:bodyPr>
          <a:lstStyle/>
          <a:p>
            <a:pPr marL="2125345">
              <a:lnSpc>
                <a:spcPts val="1430"/>
              </a:lnSpc>
            </a:pPr>
            <a:fld id="{81D60167-4931-47E6-BA6A-407CBD079E47}" type="slidenum">
              <a:rPr dirty="0">
                <a:solidFill>
                  <a:srgbClr val="000000"/>
                </a:solidFill>
              </a:rPr>
              <a:t>27</a:t>
            </a:fld>
            <a:endParaRPr dirty="0">
              <a:solidFill>
                <a:srgbClr val="000000"/>
              </a:solidFill>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4073525" y="299338"/>
            <a:ext cx="4060825" cy="335280"/>
          </a:xfrm>
          <a:prstGeom prst="rect">
            <a:avLst/>
          </a:prstGeom>
        </p:spPr>
        <p:txBody>
          <a:bodyPr vert="horz" wrap="square" lIns="0" tIns="16510" rIns="0" bIns="0" rtlCol="0">
            <a:spAutoFit/>
          </a:bodyPr>
          <a:lstStyle/>
          <a:p>
            <a:pPr marL="12700">
              <a:lnSpc>
                <a:spcPct val="100000"/>
              </a:lnSpc>
              <a:spcBef>
                <a:spcPts val="130"/>
              </a:spcBef>
            </a:pPr>
            <a:r>
              <a:rPr sz="2000" b="1" spc="-90" dirty="0">
                <a:solidFill>
                  <a:srgbClr val="756F6F"/>
                </a:solidFill>
                <a:latin typeface="Arial"/>
                <a:cs typeface="Arial"/>
              </a:rPr>
              <a:t>M</a:t>
            </a:r>
            <a:r>
              <a:rPr sz="2000" b="1" spc="45" dirty="0">
                <a:solidFill>
                  <a:srgbClr val="756F6F"/>
                </a:solidFill>
                <a:latin typeface="Arial"/>
                <a:cs typeface="Arial"/>
              </a:rPr>
              <a:t>odu</a:t>
            </a:r>
            <a:r>
              <a:rPr sz="2000" b="1" spc="35" dirty="0">
                <a:solidFill>
                  <a:srgbClr val="756F6F"/>
                </a:solidFill>
                <a:latin typeface="Arial"/>
                <a:cs typeface="Arial"/>
              </a:rPr>
              <a:t>l</a:t>
            </a:r>
            <a:r>
              <a:rPr sz="2000" b="1" spc="15" dirty="0">
                <a:solidFill>
                  <a:srgbClr val="756F6F"/>
                </a:solidFill>
                <a:latin typeface="Arial"/>
                <a:cs typeface="Arial"/>
              </a:rPr>
              <a:t>e</a:t>
            </a:r>
            <a:r>
              <a:rPr sz="2000" b="1" spc="-110" dirty="0">
                <a:solidFill>
                  <a:srgbClr val="756F6F"/>
                </a:solidFill>
                <a:latin typeface="Arial"/>
                <a:cs typeface="Arial"/>
              </a:rPr>
              <a:t> </a:t>
            </a:r>
            <a:r>
              <a:rPr sz="2000" b="1" spc="10" dirty="0">
                <a:solidFill>
                  <a:srgbClr val="756F6F"/>
                </a:solidFill>
                <a:latin typeface="Arial"/>
                <a:cs typeface="Arial"/>
              </a:rPr>
              <a:t>3:</a:t>
            </a:r>
            <a:r>
              <a:rPr sz="2000" b="1" spc="-40" dirty="0">
                <a:solidFill>
                  <a:srgbClr val="756F6F"/>
                </a:solidFill>
                <a:latin typeface="Arial"/>
                <a:cs typeface="Arial"/>
              </a:rPr>
              <a:t> </a:t>
            </a:r>
            <a:r>
              <a:rPr sz="2000" b="1" spc="50" dirty="0">
                <a:solidFill>
                  <a:srgbClr val="756F6F"/>
                </a:solidFill>
                <a:latin typeface="Arial"/>
                <a:cs typeface="Arial"/>
              </a:rPr>
              <a:t>C</a:t>
            </a:r>
            <a:r>
              <a:rPr sz="2000" b="1" spc="15" dirty="0">
                <a:solidFill>
                  <a:srgbClr val="756F6F"/>
                </a:solidFill>
                <a:latin typeface="Arial"/>
                <a:cs typeface="Arial"/>
              </a:rPr>
              <a:t>a</a:t>
            </a:r>
            <a:r>
              <a:rPr sz="2000" b="1" spc="40" dirty="0">
                <a:solidFill>
                  <a:srgbClr val="756F6F"/>
                </a:solidFill>
                <a:latin typeface="Arial"/>
                <a:cs typeface="Arial"/>
              </a:rPr>
              <a:t>r</a:t>
            </a:r>
            <a:r>
              <a:rPr sz="2000" b="1" spc="15" dirty="0">
                <a:solidFill>
                  <a:srgbClr val="756F6F"/>
                </a:solidFill>
                <a:latin typeface="Arial"/>
                <a:cs typeface="Arial"/>
              </a:rPr>
              <a:t>e</a:t>
            </a:r>
            <a:r>
              <a:rPr sz="2000" b="1" spc="-185" dirty="0">
                <a:solidFill>
                  <a:srgbClr val="756F6F"/>
                </a:solidFill>
                <a:latin typeface="Arial"/>
                <a:cs typeface="Arial"/>
              </a:rPr>
              <a:t> </a:t>
            </a:r>
            <a:r>
              <a:rPr sz="2000" b="1" spc="50" dirty="0">
                <a:solidFill>
                  <a:srgbClr val="756F6F"/>
                </a:solidFill>
                <a:latin typeface="Arial"/>
                <a:cs typeface="Arial"/>
              </a:rPr>
              <a:t>U</a:t>
            </a:r>
            <a:r>
              <a:rPr sz="2000" b="1" spc="45" dirty="0">
                <a:solidFill>
                  <a:srgbClr val="756F6F"/>
                </a:solidFill>
                <a:latin typeface="Arial"/>
                <a:cs typeface="Arial"/>
              </a:rPr>
              <a:t>nd</a:t>
            </a:r>
            <a:r>
              <a:rPr sz="2000" b="1" spc="10" dirty="0">
                <a:solidFill>
                  <a:srgbClr val="756F6F"/>
                </a:solidFill>
                <a:latin typeface="Arial"/>
                <a:cs typeface="Arial"/>
              </a:rPr>
              <a:t>er</a:t>
            </a:r>
            <a:r>
              <a:rPr sz="2000" b="1" spc="-150" dirty="0">
                <a:solidFill>
                  <a:srgbClr val="756F6F"/>
                </a:solidFill>
                <a:latin typeface="Arial"/>
                <a:cs typeface="Arial"/>
              </a:rPr>
              <a:t> </a:t>
            </a:r>
            <a:r>
              <a:rPr sz="2000" b="1" spc="45" dirty="0">
                <a:solidFill>
                  <a:srgbClr val="756F6F"/>
                </a:solidFill>
                <a:latin typeface="Arial"/>
                <a:cs typeface="Arial"/>
              </a:rPr>
              <a:t>F</a:t>
            </a:r>
            <a:r>
              <a:rPr sz="2000" b="1" spc="35" dirty="0">
                <a:solidFill>
                  <a:srgbClr val="756F6F"/>
                </a:solidFill>
                <a:latin typeface="Arial"/>
                <a:cs typeface="Arial"/>
              </a:rPr>
              <a:t>i</a:t>
            </a:r>
            <a:r>
              <a:rPr sz="2000" b="1" spc="40" dirty="0">
                <a:solidFill>
                  <a:srgbClr val="756F6F"/>
                </a:solidFill>
                <a:latin typeface="Arial"/>
                <a:cs typeface="Arial"/>
              </a:rPr>
              <a:t>r</a:t>
            </a:r>
            <a:r>
              <a:rPr sz="2000" b="1" spc="15" dirty="0">
                <a:solidFill>
                  <a:srgbClr val="756F6F"/>
                </a:solidFill>
                <a:latin typeface="Arial"/>
                <a:cs typeface="Arial"/>
              </a:rPr>
              <a:t>e</a:t>
            </a:r>
            <a:r>
              <a:rPr sz="2000" b="1" spc="-40" dirty="0">
                <a:solidFill>
                  <a:srgbClr val="756F6F"/>
                </a:solidFill>
                <a:latin typeface="Arial"/>
                <a:cs typeface="Arial"/>
              </a:rPr>
              <a:t>/</a:t>
            </a:r>
            <a:r>
              <a:rPr sz="2000" b="1" spc="45" dirty="0">
                <a:solidFill>
                  <a:srgbClr val="756F6F"/>
                </a:solidFill>
                <a:latin typeface="Arial"/>
                <a:cs typeface="Arial"/>
              </a:rPr>
              <a:t>Th</a:t>
            </a:r>
            <a:r>
              <a:rPr sz="2000" b="1" spc="-35" dirty="0">
                <a:solidFill>
                  <a:srgbClr val="756F6F"/>
                </a:solidFill>
                <a:latin typeface="Arial"/>
                <a:cs typeface="Arial"/>
              </a:rPr>
              <a:t>r</a:t>
            </a:r>
            <a:r>
              <a:rPr sz="2000" b="1" spc="15" dirty="0">
                <a:solidFill>
                  <a:srgbClr val="756F6F"/>
                </a:solidFill>
                <a:latin typeface="Arial"/>
                <a:cs typeface="Arial"/>
              </a:rPr>
              <a:t>e</a:t>
            </a:r>
            <a:r>
              <a:rPr sz="2000" b="1" spc="5" dirty="0">
                <a:solidFill>
                  <a:srgbClr val="756F6F"/>
                </a:solidFill>
                <a:latin typeface="Arial"/>
                <a:cs typeface="Arial"/>
              </a:rPr>
              <a:t>a</a:t>
            </a:r>
            <a:r>
              <a:rPr sz="2000" b="1" spc="10" dirty="0">
                <a:solidFill>
                  <a:srgbClr val="756F6F"/>
                </a:solidFill>
                <a:latin typeface="Arial"/>
                <a:cs typeface="Arial"/>
              </a:rPr>
              <a:t>t</a:t>
            </a:r>
            <a:endParaRPr sz="2000">
              <a:latin typeface="Arial"/>
              <a:cs typeface="Arial"/>
            </a:endParaRPr>
          </a:p>
        </p:txBody>
      </p:sp>
      <p:pic>
        <p:nvPicPr>
          <p:cNvPr id="3" name="object 3"/>
          <p:cNvPicPr/>
          <p:nvPr/>
        </p:nvPicPr>
        <p:blipFill>
          <a:blip r:embed="rId3" cstate="print"/>
          <a:stretch>
            <a:fillRect/>
          </a:stretch>
        </p:blipFill>
        <p:spPr>
          <a:xfrm>
            <a:off x="276225" y="276225"/>
            <a:ext cx="1171575" cy="657225"/>
          </a:xfrm>
          <a:prstGeom prst="rect">
            <a:avLst/>
          </a:prstGeom>
        </p:spPr>
      </p:pic>
      <p:sp>
        <p:nvSpPr>
          <p:cNvPr id="4" name="object 4"/>
          <p:cNvSpPr txBox="1">
            <a:spLocks noGrp="1"/>
          </p:cNvSpPr>
          <p:nvPr>
            <p:ph type="title"/>
          </p:nvPr>
        </p:nvSpPr>
        <p:spPr>
          <a:xfrm>
            <a:off x="2014601" y="792099"/>
            <a:ext cx="8170545" cy="575310"/>
          </a:xfrm>
          <a:prstGeom prst="rect">
            <a:avLst/>
          </a:prstGeom>
        </p:spPr>
        <p:txBody>
          <a:bodyPr vert="horz" wrap="square" lIns="0" tIns="13335" rIns="0" bIns="0" rtlCol="0">
            <a:spAutoFit/>
          </a:bodyPr>
          <a:lstStyle/>
          <a:p>
            <a:pPr marL="12700">
              <a:lnSpc>
                <a:spcPct val="100000"/>
              </a:lnSpc>
              <a:spcBef>
                <a:spcPts val="105"/>
              </a:spcBef>
            </a:pPr>
            <a:r>
              <a:rPr spc="-5" dirty="0">
                <a:solidFill>
                  <a:srgbClr val="393E40"/>
                </a:solidFill>
              </a:rPr>
              <a:t>ONE-PERSON</a:t>
            </a:r>
            <a:r>
              <a:rPr spc="-15" dirty="0">
                <a:solidFill>
                  <a:srgbClr val="393E40"/>
                </a:solidFill>
              </a:rPr>
              <a:t> </a:t>
            </a:r>
            <a:r>
              <a:rPr spc="-25" dirty="0">
                <a:solidFill>
                  <a:srgbClr val="393E40"/>
                </a:solidFill>
              </a:rPr>
              <a:t>DRAGS</a:t>
            </a:r>
            <a:r>
              <a:rPr spc="114" dirty="0">
                <a:solidFill>
                  <a:srgbClr val="393E40"/>
                </a:solidFill>
              </a:rPr>
              <a:t> </a:t>
            </a:r>
            <a:r>
              <a:rPr spc="-35" dirty="0">
                <a:solidFill>
                  <a:srgbClr val="393E40"/>
                </a:solidFill>
              </a:rPr>
              <a:t>AND</a:t>
            </a:r>
            <a:r>
              <a:rPr spc="65" dirty="0">
                <a:solidFill>
                  <a:srgbClr val="393E40"/>
                </a:solidFill>
              </a:rPr>
              <a:t> </a:t>
            </a:r>
            <a:r>
              <a:rPr spc="-15" dirty="0">
                <a:solidFill>
                  <a:srgbClr val="393E40"/>
                </a:solidFill>
              </a:rPr>
              <a:t>CARRIES</a:t>
            </a:r>
          </a:p>
        </p:txBody>
      </p:sp>
      <p:pic>
        <p:nvPicPr>
          <p:cNvPr id="5" name="object 5"/>
          <p:cNvPicPr/>
          <p:nvPr/>
        </p:nvPicPr>
        <p:blipFill>
          <a:blip r:embed="rId4" cstate="print"/>
          <a:stretch>
            <a:fillRect/>
          </a:stretch>
        </p:blipFill>
        <p:spPr>
          <a:xfrm>
            <a:off x="6496050" y="3867150"/>
            <a:ext cx="4048125" cy="1800225"/>
          </a:xfrm>
          <a:prstGeom prst="rect">
            <a:avLst/>
          </a:prstGeom>
        </p:spPr>
      </p:pic>
      <p:sp>
        <p:nvSpPr>
          <p:cNvPr id="6" name="object 6"/>
          <p:cNvSpPr txBox="1"/>
          <p:nvPr/>
        </p:nvSpPr>
        <p:spPr>
          <a:xfrm>
            <a:off x="6407150" y="5499734"/>
            <a:ext cx="3438525" cy="838200"/>
          </a:xfrm>
          <a:prstGeom prst="rect">
            <a:avLst/>
          </a:prstGeom>
        </p:spPr>
        <p:txBody>
          <a:bodyPr vert="horz" wrap="square" lIns="0" tIns="12700" rIns="0" bIns="0" rtlCol="0">
            <a:spAutoFit/>
          </a:bodyPr>
          <a:lstStyle/>
          <a:p>
            <a:pPr marL="12700">
              <a:lnSpc>
                <a:spcPts val="2840"/>
              </a:lnSpc>
              <a:spcBef>
                <a:spcPts val="100"/>
              </a:spcBef>
            </a:pPr>
            <a:r>
              <a:rPr sz="2400" b="1" spc="-30" dirty="0">
                <a:solidFill>
                  <a:srgbClr val="BB8542"/>
                </a:solidFill>
                <a:latin typeface="Arial"/>
                <a:cs typeface="Arial"/>
              </a:rPr>
              <a:t>NECK</a:t>
            </a:r>
            <a:r>
              <a:rPr sz="2400" b="1" spc="105" dirty="0">
                <a:solidFill>
                  <a:srgbClr val="BB8542"/>
                </a:solidFill>
                <a:latin typeface="Arial"/>
                <a:cs typeface="Arial"/>
              </a:rPr>
              <a:t> </a:t>
            </a:r>
            <a:r>
              <a:rPr sz="2400" b="1" spc="-25" dirty="0">
                <a:solidFill>
                  <a:srgbClr val="BB8542"/>
                </a:solidFill>
                <a:latin typeface="Arial"/>
                <a:cs typeface="Arial"/>
              </a:rPr>
              <a:t>DRAG</a:t>
            </a:r>
            <a:endParaRPr sz="2400">
              <a:latin typeface="Arial"/>
              <a:cs typeface="Arial"/>
            </a:endParaRPr>
          </a:p>
          <a:p>
            <a:pPr marL="12700" marR="5080">
              <a:lnSpc>
                <a:spcPts val="1730"/>
              </a:lnSpc>
              <a:spcBef>
                <a:spcPts val="130"/>
              </a:spcBef>
            </a:pPr>
            <a:r>
              <a:rPr sz="1550" b="1" spc="20" dirty="0">
                <a:latin typeface="Arial"/>
                <a:cs typeface="Arial"/>
              </a:rPr>
              <a:t>Best </a:t>
            </a:r>
            <a:r>
              <a:rPr sz="1550" b="1" spc="5" dirty="0">
                <a:latin typeface="Arial"/>
                <a:cs typeface="Arial"/>
              </a:rPr>
              <a:t>option </a:t>
            </a:r>
            <a:r>
              <a:rPr sz="1550" spc="15" dirty="0">
                <a:latin typeface="Arial MT"/>
                <a:cs typeface="Arial MT"/>
              </a:rPr>
              <a:t>for </a:t>
            </a:r>
            <a:r>
              <a:rPr sz="1550" spc="-10" dirty="0">
                <a:latin typeface="Arial MT"/>
                <a:cs typeface="Arial MT"/>
              </a:rPr>
              <a:t>limiting</a:t>
            </a:r>
            <a:r>
              <a:rPr sz="1550" spc="-5" dirty="0">
                <a:latin typeface="Arial MT"/>
                <a:cs typeface="Arial MT"/>
              </a:rPr>
              <a:t> the </a:t>
            </a:r>
            <a:r>
              <a:rPr sz="1550" spc="10" dirty="0">
                <a:latin typeface="Arial MT"/>
                <a:cs typeface="Arial MT"/>
              </a:rPr>
              <a:t>casualty </a:t>
            </a:r>
            <a:r>
              <a:rPr sz="1550" spc="15" dirty="0">
                <a:latin typeface="Arial MT"/>
                <a:cs typeface="Arial MT"/>
              </a:rPr>
              <a:t> </a:t>
            </a:r>
            <a:r>
              <a:rPr sz="1550" dirty="0">
                <a:latin typeface="Arial MT"/>
                <a:cs typeface="Arial MT"/>
              </a:rPr>
              <a:t>and</a:t>
            </a:r>
            <a:r>
              <a:rPr sz="1550" spc="35" dirty="0">
                <a:latin typeface="Arial MT"/>
                <a:cs typeface="Arial MT"/>
              </a:rPr>
              <a:t> </a:t>
            </a:r>
            <a:r>
              <a:rPr sz="1550" spc="15" dirty="0">
                <a:latin typeface="Arial MT"/>
                <a:cs typeface="Arial MT"/>
              </a:rPr>
              <a:t>rescuer</a:t>
            </a:r>
            <a:r>
              <a:rPr sz="1550" spc="85" dirty="0">
                <a:latin typeface="Arial MT"/>
                <a:cs typeface="Arial MT"/>
              </a:rPr>
              <a:t> </a:t>
            </a:r>
            <a:r>
              <a:rPr sz="1550" spc="20" dirty="0">
                <a:latin typeface="Arial MT"/>
                <a:cs typeface="Arial MT"/>
              </a:rPr>
              <a:t>from</a:t>
            </a:r>
            <a:r>
              <a:rPr sz="1550" spc="-30" dirty="0">
                <a:latin typeface="Arial MT"/>
                <a:cs typeface="Arial MT"/>
              </a:rPr>
              <a:t> </a:t>
            </a:r>
            <a:r>
              <a:rPr sz="1550" spc="-10" dirty="0">
                <a:latin typeface="Arial MT"/>
                <a:cs typeface="Arial MT"/>
              </a:rPr>
              <a:t>enemy</a:t>
            </a:r>
            <a:r>
              <a:rPr sz="1550" spc="195" dirty="0">
                <a:latin typeface="Arial MT"/>
                <a:cs typeface="Arial MT"/>
              </a:rPr>
              <a:t> </a:t>
            </a:r>
            <a:r>
              <a:rPr sz="1550" spc="15" dirty="0">
                <a:latin typeface="Arial MT"/>
                <a:cs typeface="Arial MT"/>
              </a:rPr>
              <a:t>fire</a:t>
            </a:r>
            <a:r>
              <a:rPr sz="1550" spc="30" dirty="0">
                <a:latin typeface="Arial MT"/>
                <a:cs typeface="Arial MT"/>
              </a:rPr>
              <a:t> </a:t>
            </a:r>
            <a:r>
              <a:rPr sz="1550" dirty="0">
                <a:latin typeface="Arial MT"/>
                <a:cs typeface="Arial MT"/>
              </a:rPr>
              <a:t>exposure</a:t>
            </a:r>
            <a:endParaRPr sz="1550">
              <a:latin typeface="Arial MT"/>
              <a:cs typeface="Arial MT"/>
            </a:endParaRPr>
          </a:p>
        </p:txBody>
      </p:sp>
      <p:grpSp>
        <p:nvGrpSpPr>
          <p:cNvPr id="7" name="object 7"/>
          <p:cNvGrpSpPr/>
          <p:nvPr/>
        </p:nvGrpSpPr>
        <p:grpSpPr>
          <a:xfrm>
            <a:off x="695325" y="1628775"/>
            <a:ext cx="5067300" cy="3857625"/>
            <a:chOff x="695325" y="1628775"/>
            <a:chExt cx="5067300" cy="3857625"/>
          </a:xfrm>
        </p:grpSpPr>
        <p:pic>
          <p:nvPicPr>
            <p:cNvPr id="8" name="object 8"/>
            <p:cNvPicPr/>
            <p:nvPr/>
          </p:nvPicPr>
          <p:blipFill>
            <a:blip r:embed="rId5" cstate="print"/>
            <a:stretch>
              <a:fillRect/>
            </a:stretch>
          </p:blipFill>
          <p:spPr>
            <a:xfrm>
              <a:off x="1133475" y="3048000"/>
              <a:ext cx="4629150" cy="2438400"/>
            </a:xfrm>
            <a:prstGeom prst="rect">
              <a:avLst/>
            </a:prstGeom>
          </p:spPr>
        </p:pic>
        <p:pic>
          <p:nvPicPr>
            <p:cNvPr id="9" name="object 9"/>
            <p:cNvPicPr/>
            <p:nvPr/>
          </p:nvPicPr>
          <p:blipFill>
            <a:blip r:embed="rId6" cstate="print"/>
            <a:stretch>
              <a:fillRect/>
            </a:stretch>
          </p:blipFill>
          <p:spPr>
            <a:xfrm>
              <a:off x="695325" y="1628775"/>
              <a:ext cx="1790700" cy="2971800"/>
            </a:xfrm>
            <a:prstGeom prst="rect">
              <a:avLst/>
            </a:prstGeom>
          </p:spPr>
        </p:pic>
      </p:grpSp>
      <p:sp>
        <p:nvSpPr>
          <p:cNvPr id="10" name="object 10"/>
          <p:cNvSpPr txBox="1"/>
          <p:nvPr/>
        </p:nvSpPr>
        <p:spPr>
          <a:xfrm>
            <a:off x="900112" y="5499734"/>
            <a:ext cx="4609465" cy="838200"/>
          </a:xfrm>
          <a:prstGeom prst="rect">
            <a:avLst/>
          </a:prstGeom>
        </p:spPr>
        <p:txBody>
          <a:bodyPr vert="horz" wrap="square" lIns="0" tIns="12700" rIns="0" bIns="0" rtlCol="0">
            <a:spAutoFit/>
          </a:bodyPr>
          <a:lstStyle/>
          <a:p>
            <a:pPr marL="12700">
              <a:lnSpc>
                <a:spcPts val="2840"/>
              </a:lnSpc>
              <a:spcBef>
                <a:spcPts val="100"/>
              </a:spcBef>
            </a:pPr>
            <a:r>
              <a:rPr sz="2400" b="1" spc="-25" dirty="0">
                <a:solidFill>
                  <a:srgbClr val="BB8542"/>
                </a:solidFill>
                <a:latin typeface="Arial"/>
                <a:cs typeface="Arial"/>
              </a:rPr>
              <a:t>KIT</a:t>
            </a:r>
            <a:r>
              <a:rPr sz="2400" b="1" spc="15" dirty="0">
                <a:solidFill>
                  <a:srgbClr val="BB8542"/>
                </a:solidFill>
                <a:latin typeface="Arial"/>
                <a:cs typeface="Arial"/>
              </a:rPr>
              <a:t> </a:t>
            </a:r>
            <a:r>
              <a:rPr sz="2400" b="1" spc="-35" dirty="0">
                <a:solidFill>
                  <a:srgbClr val="BB8542"/>
                </a:solidFill>
                <a:latin typeface="Arial"/>
                <a:cs typeface="Arial"/>
              </a:rPr>
              <a:t>OR</a:t>
            </a:r>
            <a:r>
              <a:rPr sz="2400" b="1" spc="55" dirty="0">
                <a:solidFill>
                  <a:srgbClr val="BB8542"/>
                </a:solidFill>
                <a:latin typeface="Arial"/>
                <a:cs typeface="Arial"/>
              </a:rPr>
              <a:t> </a:t>
            </a:r>
            <a:r>
              <a:rPr sz="2400" b="1" spc="-30" dirty="0">
                <a:solidFill>
                  <a:srgbClr val="BB8542"/>
                </a:solidFill>
                <a:latin typeface="Arial"/>
                <a:cs typeface="Arial"/>
              </a:rPr>
              <a:t>ARM</a:t>
            </a:r>
            <a:r>
              <a:rPr sz="2400" b="1" spc="85" dirty="0">
                <a:solidFill>
                  <a:srgbClr val="BB8542"/>
                </a:solidFill>
                <a:latin typeface="Arial"/>
                <a:cs typeface="Arial"/>
              </a:rPr>
              <a:t> </a:t>
            </a:r>
            <a:r>
              <a:rPr sz="2400" b="1" spc="-25" dirty="0">
                <a:solidFill>
                  <a:srgbClr val="BB8542"/>
                </a:solidFill>
                <a:latin typeface="Arial"/>
                <a:cs typeface="Arial"/>
              </a:rPr>
              <a:t>DRAG</a:t>
            </a:r>
            <a:endParaRPr sz="2400">
              <a:latin typeface="Arial"/>
              <a:cs typeface="Arial"/>
            </a:endParaRPr>
          </a:p>
          <a:p>
            <a:pPr marL="12700" marR="5080">
              <a:lnSpc>
                <a:spcPts val="1730"/>
              </a:lnSpc>
              <a:spcBef>
                <a:spcPts val="130"/>
              </a:spcBef>
            </a:pPr>
            <a:r>
              <a:rPr sz="1550" spc="10" dirty="0">
                <a:latin typeface="Arial MT"/>
                <a:cs typeface="Arial MT"/>
              </a:rPr>
              <a:t>Grab </a:t>
            </a:r>
            <a:r>
              <a:rPr sz="1550" spc="-5" dirty="0">
                <a:latin typeface="Arial MT"/>
                <a:cs typeface="Arial MT"/>
              </a:rPr>
              <a:t>the </a:t>
            </a:r>
            <a:r>
              <a:rPr sz="1550" b="1" spc="15" dirty="0">
                <a:latin typeface="Arial"/>
                <a:cs typeface="Arial"/>
              </a:rPr>
              <a:t>complete </a:t>
            </a:r>
            <a:r>
              <a:rPr sz="1550" b="1" spc="-5" dirty="0">
                <a:latin typeface="Arial"/>
                <a:cs typeface="Arial"/>
              </a:rPr>
              <a:t>kit </a:t>
            </a:r>
            <a:r>
              <a:rPr sz="1550" spc="20" dirty="0">
                <a:latin typeface="Arial MT"/>
                <a:cs typeface="Arial MT"/>
              </a:rPr>
              <a:t>or </a:t>
            </a:r>
            <a:r>
              <a:rPr sz="1550" spc="5" dirty="0">
                <a:latin typeface="Arial MT"/>
                <a:cs typeface="Arial MT"/>
              </a:rPr>
              <a:t>use </a:t>
            </a:r>
            <a:r>
              <a:rPr sz="1550" spc="-5" dirty="0">
                <a:latin typeface="Arial MT"/>
                <a:cs typeface="Arial MT"/>
              </a:rPr>
              <a:t>the </a:t>
            </a:r>
            <a:r>
              <a:rPr sz="1550" spc="-10" dirty="0">
                <a:latin typeface="Arial MT"/>
                <a:cs typeface="Arial MT"/>
              </a:rPr>
              <a:t>body</a:t>
            </a:r>
            <a:r>
              <a:rPr sz="1550" spc="-5" dirty="0">
                <a:latin typeface="Arial MT"/>
                <a:cs typeface="Arial MT"/>
              </a:rPr>
              <a:t> </a:t>
            </a:r>
            <a:r>
              <a:rPr sz="1550" dirty="0">
                <a:latin typeface="Arial MT"/>
                <a:cs typeface="Arial MT"/>
              </a:rPr>
              <a:t>armor</a:t>
            </a:r>
            <a:r>
              <a:rPr sz="1550" spc="5" dirty="0">
                <a:latin typeface="Arial MT"/>
                <a:cs typeface="Arial MT"/>
              </a:rPr>
              <a:t> </a:t>
            </a:r>
            <a:r>
              <a:rPr sz="1550" b="1" spc="15" dirty="0">
                <a:latin typeface="Arial"/>
                <a:cs typeface="Arial"/>
              </a:rPr>
              <a:t>drag </a:t>
            </a:r>
            <a:r>
              <a:rPr sz="1550" b="1" spc="-420" dirty="0">
                <a:latin typeface="Arial"/>
                <a:cs typeface="Arial"/>
              </a:rPr>
              <a:t> </a:t>
            </a:r>
            <a:r>
              <a:rPr sz="1550" b="1" spc="10" dirty="0">
                <a:latin typeface="Arial"/>
                <a:cs typeface="Arial"/>
              </a:rPr>
              <a:t>handle</a:t>
            </a:r>
            <a:r>
              <a:rPr sz="1550" spc="10" dirty="0">
                <a:latin typeface="Arial MT"/>
                <a:cs typeface="Arial MT"/>
              </a:rPr>
              <a:t>,</a:t>
            </a:r>
            <a:r>
              <a:rPr sz="1550" spc="95" dirty="0">
                <a:latin typeface="Arial MT"/>
                <a:cs typeface="Arial MT"/>
              </a:rPr>
              <a:t> </a:t>
            </a:r>
            <a:r>
              <a:rPr sz="1550" spc="-15" dirty="0">
                <a:latin typeface="Arial MT"/>
                <a:cs typeface="Arial MT"/>
              </a:rPr>
              <a:t>no</a:t>
            </a:r>
            <a:r>
              <a:rPr sz="1550" spc="35" dirty="0">
                <a:latin typeface="Arial MT"/>
                <a:cs typeface="Arial MT"/>
              </a:rPr>
              <a:t> </a:t>
            </a:r>
            <a:r>
              <a:rPr sz="1550" spc="5" dirty="0">
                <a:latin typeface="Arial MT"/>
                <a:cs typeface="Arial MT"/>
              </a:rPr>
              <a:t>additional</a:t>
            </a:r>
            <a:r>
              <a:rPr sz="1550" spc="114" dirty="0">
                <a:latin typeface="Arial MT"/>
                <a:cs typeface="Arial MT"/>
              </a:rPr>
              <a:t> </a:t>
            </a:r>
            <a:r>
              <a:rPr sz="1550" spc="-20" dirty="0">
                <a:latin typeface="Arial MT"/>
                <a:cs typeface="Arial MT"/>
              </a:rPr>
              <a:t>equipment</a:t>
            </a:r>
            <a:r>
              <a:rPr sz="1550" spc="-5" dirty="0">
                <a:latin typeface="Arial MT"/>
                <a:cs typeface="Arial MT"/>
              </a:rPr>
              <a:t> </a:t>
            </a:r>
            <a:r>
              <a:rPr sz="1550" spc="15" dirty="0">
                <a:latin typeface="Arial MT"/>
                <a:cs typeface="Arial MT"/>
              </a:rPr>
              <a:t>is</a:t>
            </a:r>
            <a:r>
              <a:rPr sz="1550" spc="-25" dirty="0">
                <a:latin typeface="Arial MT"/>
                <a:cs typeface="Arial MT"/>
              </a:rPr>
              <a:t> </a:t>
            </a:r>
            <a:r>
              <a:rPr sz="1550" spc="5" dirty="0">
                <a:latin typeface="Arial MT"/>
                <a:cs typeface="Arial MT"/>
              </a:rPr>
              <a:t>required</a:t>
            </a:r>
            <a:endParaRPr sz="1550">
              <a:latin typeface="Arial MT"/>
              <a:cs typeface="Arial MT"/>
            </a:endParaRPr>
          </a:p>
        </p:txBody>
      </p:sp>
      <p:sp>
        <p:nvSpPr>
          <p:cNvPr id="11" name="object 11"/>
          <p:cNvSpPr txBox="1"/>
          <p:nvPr/>
        </p:nvSpPr>
        <p:spPr>
          <a:xfrm>
            <a:off x="2680716" y="1786572"/>
            <a:ext cx="3209925" cy="618490"/>
          </a:xfrm>
          <a:prstGeom prst="rect">
            <a:avLst/>
          </a:prstGeom>
        </p:spPr>
        <p:txBody>
          <a:bodyPr vert="horz" wrap="square" lIns="0" tIns="12700" rIns="0" bIns="0" rtlCol="0">
            <a:spAutoFit/>
          </a:bodyPr>
          <a:lstStyle/>
          <a:p>
            <a:pPr marL="12700">
              <a:lnSpc>
                <a:spcPts val="2840"/>
              </a:lnSpc>
              <a:spcBef>
                <a:spcPts val="100"/>
              </a:spcBef>
              <a:tabLst>
                <a:tab pos="1565910" algn="l"/>
              </a:tabLst>
            </a:pPr>
            <a:r>
              <a:rPr sz="2400" b="1" spc="-60" dirty="0">
                <a:solidFill>
                  <a:srgbClr val="BB8542"/>
                </a:solidFill>
                <a:latin typeface="Arial"/>
                <a:cs typeface="Arial"/>
              </a:rPr>
              <a:t>SUPPORT	</a:t>
            </a:r>
            <a:r>
              <a:rPr sz="2400" b="1" spc="-40" dirty="0">
                <a:solidFill>
                  <a:srgbClr val="BB8542"/>
                </a:solidFill>
                <a:latin typeface="Arial"/>
                <a:cs typeface="Arial"/>
              </a:rPr>
              <a:t>CARRY</a:t>
            </a:r>
            <a:endParaRPr sz="2400">
              <a:latin typeface="Arial"/>
              <a:cs typeface="Arial"/>
            </a:endParaRPr>
          </a:p>
          <a:p>
            <a:pPr marL="12700">
              <a:lnSpc>
                <a:spcPts val="1820"/>
              </a:lnSpc>
            </a:pPr>
            <a:r>
              <a:rPr sz="1550" b="1" dirty="0">
                <a:latin typeface="Arial"/>
                <a:cs typeface="Arial"/>
              </a:rPr>
              <a:t>Used</a:t>
            </a:r>
            <a:r>
              <a:rPr sz="1550" b="1" spc="100" dirty="0">
                <a:latin typeface="Arial"/>
                <a:cs typeface="Arial"/>
              </a:rPr>
              <a:t> </a:t>
            </a:r>
            <a:r>
              <a:rPr sz="1550" b="1" dirty="0">
                <a:latin typeface="Arial"/>
                <a:cs typeface="Arial"/>
              </a:rPr>
              <a:t>only</a:t>
            </a:r>
            <a:r>
              <a:rPr sz="1550" b="1" spc="110" dirty="0">
                <a:latin typeface="Arial"/>
                <a:cs typeface="Arial"/>
              </a:rPr>
              <a:t> </a:t>
            </a:r>
            <a:r>
              <a:rPr sz="1550" spc="15" dirty="0">
                <a:latin typeface="Arial MT"/>
                <a:cs typeface="Arial MT"/>
              </a:rPr>
              <a:t>for</a:t>
            </a:r>
            <a:r>
              <a:rPr sz="1550" spc="10" dirty="0">
                <a:latin typeface="Arial MT"/>
                <a:cs typeface="Arial MT"/>
              </a:rPr>
              <a:t> </a:t>
            </a:r>
            <a:r>
              <a:rPr sz="1550" spc="15" dirty="0">
                <a:latin typeface="Arial MT"/>
                <a:cs typeface="Arial MT"/>
              </a:rPr>
              <a:t>a</a:t>
            </a:r>
            <a:r>
              <a:rPr sz="1550" spc="35" dirty="0">
                <a:latin typeface="Arial MT"/>
                <a:cs typeface="Arial MT"/>
              </a:rPr>
              <a:t> </a:t>
            </a:r>
            <a:r>
              <a:rPr sz="1550" spc="15" dirty="0">
                <a:latin typeface="Arial MT"/>
                <a:cs typeface="Arial MT"/>
              </a:rPr>
              <a:t>conscious</a:t>
            </a:r>
            <a:r>
              <a:rPr sz="1550" spc="-30" dirty="0">
                <a:latin typeface="Arial MT"/>
                <a:cs typeface="Arial MT"/>
              </a:rPr>
              <a:t> </a:t>
            </a:r>
            <a:r>
              <a:rPr sz="1550" spc="10" dirty="0">
                <a:latin typeface="Arial MT"/>
                <a:cs typeface="Arial MT"/>
              </a:rPr>
              <a:t>casualty</a:t>
            </a:r>
            <a:endParaRPr sz="1550">
              <a:latin typeface="Arial MT"/>
              <a:cs typeface="Arial MT"/>
            </a:endParaRPr>
          </a:p>
        </p:txBody>
      </p:sp>
      <p:pic>
        <p:nvPicPr>
          <p:cNvPr id="12" name="object 12"/>
          <p:cNvPicPr/>
          <p:nvPr/>
        </p:nvPicPr>
        <p:blipFill>
          <a:blip r:embed="rId7" cstate="print"/>
          <a:stretch>
            <a:fillRect/>
          </a:stretch>
        </p:blipFill>
        <p:spPr>
          <a:xfrm>
            <a:off x="5981700" y="1609725"/>
            <a:ext cx="1809750" cy="2990850"/>
          </a:xfrm>
          <a:prstGeom prst="rect">
            <a:avLst/>
          </a:prstGeom>
        </p:spPr>
      </p:pic>
      <p:sp>
        <p:nvSpPr>
          <p:cNvPr id="13" name="object 13"/>
          <p:cNvSpPr txBox="1"/>
          <p:nvPr/>
        </p:nvSpPr>
        <p:spPr>
          <a:xfrm>
            <a:off x="8223250" y="1786191"/>
            <a:ext cx="3317875" cy="838200"/>
          </a:xfrm>
          <a:prstGeom prst="rect">
            <a:avLst/>
          </a:prstGeom>
        </p:spPr>
        <p:txBody>
          <a:bodyPr vert="horz" wrap="square" lIns="0" tIns="12700" rIns="0" bIns="0" rtlCol="0">
            <a:spAutoFit/>
          </a:bodyPr>
          <a:lstStyle/>
          <a:p>
            <a:pPr marL="12700">
              <a:lnSpc>
                <a:spcPts val="2840"/>
              </a:lnSpc>
              <a:spcBef>
                <a:spcPts val="100"/>
              </a:spcBef>
            </a:pPr>
            <a:r>
              <a:rPr sz="2400" b="1" spc="-20" dirty="0">
                <a:solidFill>
                  <a:srgbClr val="BB8542"/>
                </a:solidFill>
                <a:latin typeface="Arial"/>
                <a:cs typeface="Arial"/>
              </a:rPr>
              <a:t>PACK-STRAP</a:t>
            </a:r>
            <a:r>
              <a:rPr sz="2400" b="1" spc="165" dirty="0">
                <a:solidFill>
                  <a:srgbClr val="BB8542"/>
                </a:solidFill>
                <a:latin typeface="Arial"/>
                <a:cs typeface="Arial"/>
              </a:rPr>
              <a:t> </a:t>
            </a:r>
            <a:r>
              <a:rPr sz="2400" b="1" spc="-40" dirty="0">
                <a:solidFill>
                  <a:srgbClr val="BB8542"/>
                </a:solidFill>
                <a:latin typeface="Arial"/>
                <a:cs typeface="Arial"/>
              </a:rPr>
              <a:t>CARRY</a:t>
            </a:r>
            <a:endParaRPr sz="2400">
              <a:latin typeface="Arial"/>
              <a:cs typeface="Arial"/>
            </a:endParaRPr>
          </a:p>
          <a:p>
            <a:pPr marL="12700" marR="5080">
              <a:lnSpc>
                <a:spcPts val="1730"/>
              </a:lnSpc>
              <a:spcBef>
                <a:spcPts val="130"/>
              </a:spcBef>
            </a:pPr>
            <a:r>
              <a:rPr sz="1550" b="1" spc="20" dirty="0">
                <a:latin typeface="Arial"/>
                <a:cs typeface="Arial"/>
              </a:rPr>
              <a:t>Best</a:t>
            </a:r>
            <a:r>
              <a:rPr sz="1550" b="1" dirty="0">
                <a:latin typeface="Arial"/>
                <a:cs typeface="Arial"/>
              </a:rPr>
              <a:t> </a:t>
            </a:r>
            <a:r>
              <a:rPr sz="1550" b="1" spc="5" dirty="0">
                <a:latin typeface="Arial"/>
                <a:cs typeface="Arial"/>
              </a:rPr>
              <a:t>option</a:t>
            </a:r>
            <a:r>
              <a:rPr sz="1550" b="1" spc="110" dirty="0">
                <a:latin typeface="Arial"/>
                <a:cs typeface="Arial"/>
              </a:rPr>
              <a:t> </a:t>
            </a:r>
            <a:r>
              <a:rPr sz="1550" spc="15" dirty="0">
                <a:latin typeface="Arial MT"/>
                <a:cs typeface="Arial MT"/>
              </a:rPr>
              <a:t>for</a:t>
            </a:r>
            <a:r>
              <a:rPr sz="1550" spc="5" dirty="0">
                <a:latin typeface="Arial MT"/>
                <a:cs typeface="Arial MT"/>
              </a:rPr>
              <a:t> </a:t>
            </a:r>
            <a:r>
              <a:rPr sz="1550" dirty="0">
                <a:latin typeface="Arial MT"/>
                <a:cs typeface="Arial MT"/>
              </a:rPr>
              <a:t>moderate</a:t>
            </a:r>
            <a:r>
              <a:rPr sz="1550" spc="170" dirty="0">
                <a:latin typeface="Arial MT"/>
                <a:cs typeface="Arial MT"/>
              </a:rPr>
              <a:t> </a:t>
            </a:r>
            <a:r>
              <a:rPr sz="1550" spc="15" dirty="0">
                <a:latin typeface="Arial MT"/>
                <a:cs typeface="Arial MT"/>
              </a:rPr>
              <a:t>distances, </a:t>
            </a:r>
            <a:r>
              <a:rPr sz="1550" spc="-415" dirty="0">
                <a:latin typeface="Arial MT"/>
                <a:cs typeface="Arial MT"/>
              </a:rPr>
              <a:t> </a:t>
            </a:r>
            <a:r>
              <a:rPr sz="1550" spc="10" dirty="0">
                <a:latin typeface="Arial MT"/>
                <a:cs typeface="Arial MT"/>
              </a:rPr>
              <a:t>with</a:t>
            </a:r>
            <a:r>
              <a:rPr sz="1550" spc="35" dirty="0">
                <a:latin typeface="Arial MT"/>
                <a:cs typeface="Arial MT"/>
              </a:rPr>
              <a:t> </a:t>
            </a:r>
            <a:r>
              <a:rPr sz="1550" spc="5" dirty="0">
                <a:latin typeface="Arial MT"/>
                <a:cs typeface="Arial MT"/>
              </a:rPr>
              <a:t>unconscious</a:t>
            </a:r>
            <a:r>
              <a:rPr sz="1550" spc="125" dirty="0">
                <a:latin typeface="Arial MT"/>
                <a:cs typeface="Arial MT"/>
              </a:rPr>
              <a:t> </a:t>
            </a:r>
            <a:r>
              <a:rPr sz="1550" spc="10" dirty="0">
                <a:latin typeface="Arial MT"/>
                <a:cs typeface="Arial MT"/>
              </a:rPr>
              <a:t>casualty</a:t>
            </a:r>
            <a:endParaRPr sz="1550">
              <a:latin typeface="Arial MT"/>
              <a:cs typeface="Arial MT"/>
            </a:endParaRPr>
          </a:p>
        </p:txBody>
      </p:sp>
      <p:sp>
        <p:nvSpPr>
          <p:cNvPr id="14" name="object 14"/>
          <p:cNvSpPr txBox="1"/>
          <p:nvPr/>
        </p:nvSpPr>
        <p:spPr>
          <a:xfrm>
            <a:off x="9537445" y="6593484"/>
            <a:ext cx="2023745" cy="175260"/>
          </a:xfrm>
          <a:prstGeom prst="rect">
            <a:avLst/>
          </a:prstGeom>
        </p:spPr>
        <p:txBody>
          <a:bodyPr vert="horz" wrap="square" lIns="0" tIns="0" rIns="0" bIns="0" rtlCol="0">
            <a:spAutoFit/>
          </a:bodyPr>
          <a:lstStyle/>
          <a:p>
            <a:pPr marL="12700">
              <a:lnSpc>
                <a:spcPct val="100000"/>
              </a:lnSpc>
            </a:pPr>
            <a:r>
              <a:rPr sz="1050" dirty="0">
                <a:solidFill>
                  <a:srgbClr val="CD9146"/>
                </a:solidFill>
                <a:latin typeface="Arial MT"/>
                <a:cs typeface="Arial MT"/>
              </a:rPr>
              <a:t>#TCCC-CPP-PPT-03</a:t>
            </a:r>
            <a:r>
              <a:rPr sz="1050" spc="210" dirty="0">
                <a:solidFill>
                  <a:srgbClr val="CD9146"/>
                </a:solidFill>
                <a:latin typeface="Arial MT"/>
                <a:cs typeface="Arial MT"/>
              </a:rPr>
              <a:t> </a:t>
            </a:r>
            <a:r>
              <a:rPr sz="1050" spc="5" dirty="0">
                <a:solidFill>
                  <a:srgbClr val="CD9146"/>
                </a:solidFill>
                <a:latin typeface="Arial MT"/>
                <a:cs typeface="Arial MT"/>
              </a:rPr>
              <a:t>08 </a:t>
            </a:r>
            <a:r>
              <a:rPr sz="1050" spc="-40" dirty="0">
                <a:solidFill>
                  <a:srgbClr val="CD9146"/>
                </a:solidFill>
                <a:latin typeface="Arial MT"/>
                <a:cs typeface="Arial MT"/>
              </a:rPr>
              <a:t>AUG</a:t>
            </a:r>
            <a:r>
              <a:rPr sz="1050" spc="65" dirty="0">
                <a:solidFill>
                  <a:srgbClr val="CD9146"/>
                </a:solidFill>
                <a:latin typeface="Arial MT"/>
                <a:cs typeface="Arial MT"/>
              </a:rPr>
              <a:t> </a:t>
            </a:r>
            <a:r>
              <a:rPr sz="1050" spc="5" dirty="0">
                <a:solidFill>
                  <a:srgbClr val="CD9146"/>
                </a:solidFill>
                <a:latin typeface="Arial MT"/>
                <a:cs typeface="Arial MT"/>
              </a:rPr>
              <a:t>23</a:t>
            </a:r>
            <a:endParaRPr sz="1050">
              <a:latin typeface="Arial MT"/>
              <a:cs typeface="Arial MT"/>
            </a:endParaRPr>
          </a:p>
        </p:txBody>
      </p:sp>
      <p:sp>
        <p:nvSpPr>
          <p:cNvPr id="15" name="object 15"/>
          <p:cNvSpPr txBox="1">
            <a:spLocks noGrp="1"/>
          </p:cNvSpPr>
          <p:nvPr>
            <p:ph type="sldNum" sz="quarter" idx="7"/>
          </p:nvPr>
        </p:nvSpPr>
        <p:spPr>
          <a:prstGeom prst="rect">
            <a:avLst/>
          </a:prstGeom>
        </p:spPr>
        <p:txBody>
          <a:bodyPr vert="horz" wrap="square" lIns="0" tIns="0" rIns="0" bIns="0" rtlCol="0">
            <a:spAutoFit/>
          </a:bodyPr>
          <a:lstStyle/>
          <a:p>
            <a:pPr marL="2125345">
              <a:lnSpc>
                <a:spcPts val="1430"/>
              </a:lnSpc>
            </a:pPr>
            <a:fld id="{81D60167-4931-47E6-BA6A-407CBD079E47}" type="slidenum">
              <a:rPr dirty="0">
                <a:solidFill>
                  <a:srgbClr val="000000"/>
                </a:solidFill>
              </a:rPr>
              <a:t>28</a:t>
            </a:fld>
            <a:endParaRPr dirty="0">
              <a:solidFill>
                <a:srgbClr val="000000"/>
              </a:solidFill>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2192000" cy="6858000"/>
          </a:xfrm>
          <a:custGeom>
            <a:avLst/>
            <a:gdLst/>
            <a:ahLst/>
            <a:cxnLst/>
            <a:rect l="l" t="t" r="r" b="b"/>
            <a:pathLst>
              <a:path w="12192000" h="6858000">
                <a:moveTo>
                  <a:pt x="12191999" y="0"/>
                </a:moveTo>
                <a:lnTo>
                  <a:pt x="0" y="0"/>
                </a:lnTo>
                <a:lnTo>
                  <a:pt x="0" y="6857997"/>
                </a:lnTo>
                <a:lnTo>
                  <a:pt x="12191999" y="6857997"/>
                </a:lnTo>
                <a:lnTo>
                  <a:pt x="12191999" y="0"/>
                </a:lnTo>
                <a:close/>
              </a:path>
            </a:pathLst>
          </a:custGeom>
          <a:solidFill>
            <a:srgbClr val="2D3334"/>
          </a:solidFill>
        </p:spPr>
        <p:txBody>
          <a:bodyPr wrap="square" lIns="0" tIns="0" rIns="0" bIns="0" rtlCol="0"/>
          <a:lstStyle/>
          <a:p>
            <a:endParaRPr/>
          </a:p>
        </p:txBody>
      </p:sp>
      <p:sp>
        <p:nvSpPr>
          <p:cNvPr id="3" name="object 3"/>
          <p:cNvSpPr txBox="1"/>
          <p:nvPr/>
        </p:nvSpPr>
        <p:spPr>
          <a:xfrm>
            <a:off x="11650091" y="6597967"/>
            <a:ext cx="196850" cy="208915"/>
          </a:xfrm>
          <a:prstGeom prst="rect">
            <a:avLst/>
          </a:prstGeom>
        </p:spPr>
        <p:txBody>
          <a:bodyPr vert="horz" wrap="square" lIns="0" tIns="12700" rIns="0" bIns="0" rtlCol="0">
            <a:spAutoFit/>
          </a:bodyPr>
          <a:lstStyle/>
          <a:p>
            <a:pPr marL="12700">
              <a:lnSpc>
                <a:spcPct val="100000"/>
              </a:lnSpc>
              <a:spcBef>
                <a:spcPts val="100"/>
              </a:spcBef>
            </a:pPr>
            <a:r>
              <a:rPr sz="1200" spc="5" dirty="0">
                <a:solidFill>
                  <a:srgbClr val="898B8B"/>
                </a:solidFill>
                <a:latin typeface="Arial MT"/>
                <a:cs typeface="Arial MT"/>
              </a:rPr>
              <a:t>29</a:t>
            </a:r>
            <a:endParaRPr sz="1200">
              <a:latin typeface="Arial MT"/>
              <a:cs typeface="Arial MT"/>
            </a:endParaRPr>
          </a:p>
        </p:txBody>
      </p:sp>
      <p:pic>
        <p:nvPicPr>
          <p:cNvPr id="4" name="object 4"/>
          <p:cNvPicPr/>
          <p:nvPr/>
        </p:nvPicPr>
        <p:blipFill>
          <a:blip r:embed="rId4" cstate="print"/>
          <a:stretch>
            <a:fillRect/>
          </a:stretch>
        </p:blipFill>
        <p:spPr>
          <a:xfrm>
            <a:off x="304800" y="257175"/>
            <a:ext cx="1181100" cy="657225"/>
          </a:xfrm>
          <a:prstGeom prst="rect">
            <a:avLst/>
          </a:prstGeom>
        </p:spPr>
      </p:pic>
      <p:sp>
        <p:nvSpPr>
          <p:cNvPr id="9" name="object 9"/>
          <p:cNvSpPr txBox="1"/>
          <p:nvPr/>
        </p:nvSpPr>
        <p:spPr>
          <a:xfrm>
            <a:off x="3910965" y="6044565"/>
            <a:ext cx="4711065" cy="300355"/>
          </a:xfrm>
          <a:prstGeom prst="rect">
            <a:avLst/>
          </a:prstGeom>
        </p:spPr>
        <p:txBody>
          <a:bodyPr vert="horz" wrap="square" lIns="0" tIns="12700" rIns="0" bIns="0" rtlCol="0">
            <a:spAutoFit/>
          </a:bodyPr>
          <a:lstStyle/>
          <a:p>
            <a:pPr marL="12700">
              <a:lnSpc>
                <a:spcPct val="100000"/>
              </a:lnSpc>
              <a:spcBef>
                <a:spcPts val="100"/>
              </a:spcBef>
            </a:pPr>
            <a:r>
              <a:rPr sz="1800" i="1" spc="-5" dirty="0">
                <a:solidFill>
                  <a:srgbClr val="898B8B"/>
                </a:solidFill>
                <a:latin typeface="Arial"/>
                <a:cs typeface="Arial"/>
              </a:rPr>
              <a:t>Video</a:t>
            </a:r>
            <a:r>
              <a:rPr sz="1800" i="1" dirty="0">
                <a:solidFill>
                  <a:srgbClr val="898B8B"/>
                </a:solidFill>
                <a:latin typeface="Arial"/>
                <a:cs typeface="Arial"/>
              </a:rPr>
              <a:t> </a:t>
            </a:r>
            <a:r>
              <a:rPr sz="1800" i="1" spc="-10" dirty="0">
                <a:solidFill>
                  <a:srgbClr val="898B8B"/>
                </a:solidFill>
                <a:latin typeface="Arial"/>
                <a:cs typeface="Arial"/>
              </a:rPr>
              <a:t>can</a:t>
            </a:r>
            <a:r>
              <a:rPr sz="1800" i="1" dirty="0">
                <a:solidFill>
                  <a:srgbClr val="898B8B"/>
                </a:solidFill>
                <a:latin typeface="Arial"/>
                <a:cs typeface="Arial"/>
              </a:rPr>
              <a:t> </a:t>
            </a:r>
            <a:r>
              <a:rPr sz="1800" i="1" spc="-15" dirty="0">
                <a:solidFill>
                  <a:srgbClr val="898B8B"/>
                </a:solidFill>
                <a:latin typeface="Arial"/>
                <a:cs typeface="Arial"/>
              </a:rPr>
              <a:t>be</a:t>
            </a:r>
            <a:r>
              <a:rPr sz="1800" i="1" spc="75" dirty="0">
                <a:solidFill>
                  <a:srgbClr val="898B8B"/>
                </a:solidFill>
                <a:latin typeface="Arial"/>
                <a:cs typeface="Arial"/>
              </a:rPr>
              <a:t> </a:t>
            </a:r>
            <a:r>
              <a:rPr sz="1800" i="1" spc="-15" dirty="0">
                <a:solidFill>
                  <a:srgbClr val="898B8B"/>
                </a:solidFill>
                <a:latin typeface="Arial"/>
                <a:cs typeface="Arial"/>
              </a:rPr>
              <a:t>found</a:t>
            </a:r>
            <a:r>
              <a:rPr sz="1800" i="1" dirty="0">
                <a:solidFill>
                  <a:srgbClr val="898B8B"/>
                </a:solidFill>
                <a:latin typeface="Arial"/>
                <a:cs typeface="Arial"/>
              </a:rPr>
              <a:t> </a:t>
            </a:r>
            <a:r>
              <a:rPr sz="1800" i="1" spc="-15" dirty="0">
                <a:solidFill>
                  <a:srgbClr val="898B8B"/>
                </a:solidFill>
                <a:latin typeface="Arial"/>
                <a:cs typeface="Arial"/>
              </a:rPr>
              <a:t>on</a:t>
            </a:r>
            <a:r>
              <a:rPr sz="1800" i="1" spc="75" dirty="0">
                <a:solidFill>
                  <a:srgbClr val="898B8B"/>
                </a:solidFill>
                <a:latin typeface="Arial"/>
                <a:cs typeface="Arial"/>
              </a:rPr>
              <a:t> </a:t>
            </a:r>
            <a:r>
              <a:rPr sz="1800" i="1" spc="-10" dirty="0">
                <a:solidFill>
                  <a:srgbClr val="898B8B"/>
                </a:solidFill>
                <a:latin typeface="Arial"/>
                <a:cs typeface="Arial"/>
              </a:rPr>
              <a:t>deployedmedicine.com</a:t>
            </a:r>
            <a:endParaRPr sz="1800">
              <a:latin typeface="Arial"/>
              <a:cs typeface="Arial"/>
            </a:endParaRPr>
          </a:p>
        </p:txBody>
      </p:sp>
      <p:sp>
        <p:nvSpPr>
          <p:cNvPr id="10" name="object 10"/>
          <p:cNvSpPr txBox="1">
            <a:spLocks noGrp="1"/>
          </p:cNvSpPr>
          <p:nvPr>
            <p:ph type="title"/>
          </p:nvPr>
        </p:nvSpPr>
        <p:spPr>
          <a:xfrm>
            <a:off x="0" y="914400"/>
            <a:ext cx="11421491" cy="566950"/>
          </a:xfrm>
          <a:prstGeom prst="rect">
            <a:avLst/>
          </a:prstGeom>
        </p:spPr>
        <p:txBody>
          <a:bodyPr vert="horz" wrap="square" lIns="0" tIns="122555" rIns="0" bIns="0" rtlCol="0">
            <a:spAutoFit/>
          </a:bodyPr>
          <a:lstStyle/>
          <a:p>
            <a:pPr marL="269875" marR="5080" indent="1315085" algn="l">
              <a:lnSpc>
                <a:spcPct val="80000"/>
              </a:lnSpc>
              <a:spcBef>
                <a:spcPts val="965"/>
              </a:spcBef>
            </a:pPr>
            <a:r>
              <a:rPr lang="en-US" spc="-5" dirty="0"/>
              <a:t>ONE-PERSON </a:t>
            </a:r>
            <a:r>
              <a:rPr lang="en-US" spc="-25" dirty="0"/>
              <a:t>CASUALTY</a:t>
            </a:r>
            <a:r>
              <a:rPr lang="en-US" spc="125" dirty="0"/>
              <a:t> </a:t>
            </a:r>
            <a:r>
              <a:rPr lang="en-US" spc="-25" dirty="0"/>
              <a:t>DRAG/CARRY</a:t>
            </a:r>
          </a:p>
        </p:txBody>
      </p:sp>
      <p:pic>
        <p:nvPicPr>
          <p:cNvPr id="15" name="03e. One Person Drags &amp; Carries">
            <a:hlinkClick r:id="" action="ppaction://media"/>
            <a:extLst>
              <a:ext uri="{FF2B5EF4-FFF2-40B4-BE49-F238E27FC236}">
                <a16:creationId xmlns:a16="http://schemas.microsoft.com/office/drawing/2014/main" id="{1B84907C-3172-8544-697B-9EDCF35F444B}"/>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836927" y="1553464"/>
            <a:ext cx="8518144" cy="47914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2269"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5"/>
                </p:tgtEl>
              </p:cMediaNode>
            </p:video>
            <p:seq concurrent="1" nextAc="seek">
              <p:cTn id="8" restart="whenNotActive" fill="hold" evtFilter="cancelBubble" nodeType="interactiveSeq">
                <p:stCondLst>
                  <p:cond evt="onClick" delay="0">
                    <p:tgtEl>
                      <p:spTgt spid="1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5"/>
                                        </p:tgtEl>
                                      </p:cBhvr>
                                    </p:cmd>
                                  </p:childTnLst>
                                </p:cTn>
                              </p:par>
                            </p:childTnLst>
                          </p:cTn>
                        </p:par>
                      </p:childTnLst>
                    </p:cTn>
                  </p:par>
                </p:childTnLst>
              </p:cTn>
              <p:nextCondLst>
                <p:cond evt="onClick" delay="0">
                  <p:tgtEl>
                    <p:spTgt spid="15"/>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4073525" y="299338"/>
            <a:ext cx="4060825" cy="335280"/>
          </a:xfrm>
          <a:prstGeom prst="rect">
            <a:avLst/>
          </a:prstGeom>
        </p:spPr>
        <p:txBody>
          <a:bodyPr vert="horz" wrap="square" lIns="0" tIns="16510" rIns="0" bIns="0" rtlCol="0">
            <a:spAutoFit/>
          </a:bodyPr>
          <a:lstStyle/>
          <a:p>
            <a:pPr marL="12700">
              <a:lnSpc>
                <a:spcPct val="100000"/>
              </a:lnSpc>
              <a:spcBef>
                <a:spcPts val="130"/>
              </a:spcBef>
            </a:pPr>
            <a:r>
              <a:rPr sz="2000" b="1" spc="-90" dirty="0">
                <a:solidFill>
                  <a:srgbClr val="756F6F"/>
                </a:solidFill>
                <a:latin typeface="Arial"/>
                <a:cs typeface="Arial"/>
              </a:rPr>
              <a:t>M</a:t>
            </a:r>
            <a:r>
              <a:rPr sz="2000" b="1" spc="45" dirty="0">
                <a:solidFill>
                  <a:srgbClr val="756F6F"/>
                </a:solidFill>
                <a:latin typeface="Arial"/>
                <a:cs typeface="Arial"/>
              </a:rPr>
              <a:t>odu</a:t>
            </a:r>
            <a:r>
              <a:rPr sz="2000" b="1" spc="35" dirty="0">
                <a:solidFill>
                  <a:srgbClr val="756F6F"/>
                </a:solidFill>
                <a:latin typeface="Arial"/>
                <a:cs typeface="Arial"/>
              </a:rPr>
              <a:t>l</a:t>
            </a:r>
            <a:r>
              <a:rPr sz="2000" b="1" spc="15" dirty="0">
                <a:solidFill>
                  <a:srgbClr val="756F6F"/>
                </a:solidFill>
                <a:latin typeface="Arial"/>
                <a:cs typeface="Arial"/>
              </a:rPr>
              <a:t>e</a:t>
            </a:r>
            <a:r>
              <a:rPr sz="2000" b="1" spc="-110" dirty="0">
                <a:solidFill>
                  <a:srgbClr val="756F6F"/>
                </a:solidFill>
                <a:latin typeface="Arial"/>
                <a:cs typeface="Arial"/>
              </a:rPr>
              <a:t> </a:t>
            </a:r>
            <a:r>
              <a:rPr sz="2000" b="1" spc="10" dirty="0">
                <a:solidFill>
                  <a:srgbClr val="756F6F"/>
                </a:solidFill>
                <a:latin typeface="Arial"/>
                <a:cs typeface="Arial"/>
              </a:rPr>
              <a:t>3:</a:t>
            </a:r>
            <a:r>
              <a:rPr sz="2000" b="1" spc="-40" dirty="0">
                <a:solidFill>
                  <a:srgbClr val="756F6F"/>
                </a:solidFill>
                <a:latin typeface="Arial"/>
                <a:cs typeface="Arial"/>
              </a:rPr>
              <a:t> </a:t>
            </a:r>
            <a:r>
              <a:rPr sz="2000" b="1" spc="50" dirty="0">
                <a:solidFill>
                  <a:srgbClr val="756F6F"/>
                </a:solidFill>
                <a:latin typeface="Arial"/>
                <a:cs typeface="Arial"/>
              </a:rPr>
              <a:t>C</a:t>
            </a:r>
            <a:r>
              <a:rPr sz="2000" b="1" spc="15" dirty="0">
                <a:solidFill>
                  <a:srgbClr val="756F6F"/>
                </a:solidFill>
                <a:latin typeface="Arial"/>
                <a:cs typeface="Arial"/>
              </a:rPr>
              <a:t>a</a:t>
            </a:r>
            <a:r>
              <a:rPr sz="2000" b="1" spc="40" dirty="0">
                <a:solidFill>
                  <a:srgbClr val="756F6F"/>
                </a:solidFill>
                <a:latin typeface="Arial"/>
                <a:cs typeface="Arial"/>
              </a:rPr>
              <a:t>r</a:t>
            </a:r>
            <a:r>
              <a:rPr sz="2000" b="1" spc="15" dirty="0">
                <a:solidFill>
                  <a:srgbClr val="756F6F"/>
                </a:solidFill>
                <a:latin typeface="Arial"/>
                <a:cs typeface="Arial"/>
              </a:rPr>
              <a:t>e</a:t>
            </a:r>
            <a:r>
              <a:rPr sz="2000" b="1" spc="-185" dirty="0">
                <a:solidFill>
                  <a:srgbClr val="756F6F"/>
                </a:solidFill>
                <a:latin typeface="Arial"/>
                <a:cs typeface="Arial"/>
              </a:rPr>
              <a:t> </a:t>
            </a:r>
            <a:r>
              <a:rPr sz="2000" b="1" spc="50" dirty="0">
                <a:solidFill>
                  <a:srgbClr val="756F6F"/>
                </a:solidFill>
                <a:latin typeface="Arial"/>
                <a:cs typeface="Arial"/>
              </a:rPr>
              <a:t>U</a:t>
            </a:r>
            <a:r>
              <a:rPr sz="2000" b="1" spc="45" dirty="0">
                <a:solidFill>
                  <a:srgbClr val="756F6F"/>
                </a:solidFill>
                <a:latin typeface="Arial"/>
                <a:cs typeface="Arial"/>
              </a:rPr>
              <a:t>nd</a:t>
            </a:r>
            <a:r>
              <a:rPr sz="2000" b="1" spc="10" dirty="0">
                <a:solidFill>
                  <a:srgbClr val="756F6F"/>
                </a:solidFill>
                <a:latin typeface="Arial"/>
                <a:cs typeface="Arial"/>
              </a:rPr>
              <a:t>er</a:t>
            </a:r>
            <a:r>
              <a:rPr sz="2000" b="1" spc="-150" dirty="0">
                <a:solidFill>
                  <a:srgbClr val="756F6F"/>
                </a:solidFill>
                <a:latin typeface="Arial"/>
                <a:cs typeface="Arial"/>
              </a:rPr>
              <a:t> </a:t>
            </a:r>
            <a:r>
              <a:rPr sz="2000" b="1" spc="45" dirty="0">
                <a:solidFill>
                  <a:srgbClr val="756F6F"/>
                </a:solidFill>
                <a:latin typeface="Arial"/>
                <a:cs typeface="Arial"/>
              </a:rPr>
              <a:t>F</a:t>
            </a:r>
            <a:r>
              <a:rPr sz="2000" b="1" spc="35" dirty="0">
                <a:solidFill>
                  <a:srgbClr val="756F6F"/>
                </a:solidFill>
                <a:latin typeface="Arial"/>
                <a:cs typeface="Arial"/>
              </a:rPr>
              <a:t>i</a:t>
            </a:r>
            <a:r>
              <a:rPr sz="2000" b="1" spc="40" dirty="0">
                <a:solidFill>
                  <a:srgbClr val="756F6F"/>
                </a:solidFill>
                <a:latin typeface="Arial"/>
                <a:cs typeface="Arial"/>
              </a:rPr>
              <a:t>r</a:t>
            </a:r>
            <a:r>
              <a:rPr sz="2000" b="1" spc="15" dirty="0">
                <a:solidFill>
                  <a:srgbClr val="756F6F"/>
                </a:solidFill>
                <a:latin typeface="Arial"/>
                <a:cs typeface="Arial"/>
              </a:rPr>
              <a:t>e</a:t>
            </a:r>
            <a:r>
              <a:rPr sz="2000" b="1" spc="-40" dirty="0">
                <a:solidFill>
                  <a:srgbClr val="756F6F"/>
                </a:solidFill>
                <a:latin typeface="Arial"/>
                <a:cs typeface="Arial"/>
              </a:rPr>
              <a:t>/</a:t>
            </a:r>
            <a:r>
              <a:rPr sz="2000" b="1" spc="45" dirty="0">
                <a:solidFill>
                  <a:srgbClr val="756F6F"/>
                </a:solidFill>
                <a:latin typeface="Arial"/>
                <a:cs typeface="Arial"/>
              </a:rPr>
              <a:t>Th</a:t>
            </a:r>
            <a:r>
              <a:rPr sz="2000" b="1" spc="-35" dirty="0">
                <a:solidFill>
                  <a:srgbClr val="756F6F"/>
                </a:solidFill>
                <a:latin typeface="Arial"/>
                <a:cs typeface="Arial"/>
              </a:rPr>
              <a:t>r</a:t>
            </a:r>
            <a:r>
              <a:rPr sz="2000" b="1" spc="15" dirty="0">
                <a:solidFill>
                  <a:srgbClr val="756F6F"/>
                </a:solidFill>
                <a:latin typeface="Arial"/>
                <a:cs typeface="Arial"/>
              </a:rPr>
              <a:t>e</a:t>
            </a:r>
            <a:r>
              <a:rPr sz="2000" b="1" spc="5" dirty="0">
                <a:solidFill>
                  <a:srgbClr val="756F6F"/>
                </a:solidFill>
                <a:latin typeface="Arial"/>
                <a:cs typeface="Arial"/>
              </a:rPr>
              <a:t>a</a:t>
            </a:r>
            <a:r>
              <a:rPr sz="2000" b="1" spc="10" dirty="0">
                <a:solidFill>
                  <a:srgbClr val="756F6F"/>
                </a:solidFill>
                <a:latin typeface="Arial"/>
                <a:cs typeface="Arial"/>
              </a:rPr>
              <a:t>t</a:t>
            </a:r>
            <a:endParaRPr sz="2000">
              <a:latin typeface="Arial"/>
              <a:cs typeface="Arial"/>
            </a:endParaRPr>
          </a:p>
        </p:txBody>
      </p:sp>
      <p:pic>
        <p:nvPicPr>
          <p:cNvPr id="3" name="object 3"/>
          <p:cNvPicPr/>
          <p:nvPr/>
        </p:nvPicPr>
        <p:blipFill>
          <a:blip r:embed="rId3" cstate="print"/>
          <a:stretch>
            <a:fillRect/>
          </a:stretch>
        </p:blipFill>
        <p:spPr>
          <a:xfrm>
            <a:off x="276225" y="276225"/>
            <a:ext cx="1171575" cy="657225"/>
          </a:xfrm>
          <a:prstGeom prst="rect">
            <a:avLst/>
          </a:prstGeom>
        </p:spPr>
      </p:pic>
      <p:sp>
        <p:nvSpPr>
          <p:cNvPr id="4" name="object 4"/>
          <p:cNvSpPr txBox="1"/>
          <p:nvPr/>
        </p:nvSpPr>
        <p:spPr>
          <a:xfrm>
            <a:off x="9537445" y="6580822"/>
            <a:ext cx="2023745" cy="186055"/>
          </a:xfrm>
          <a:prstGeom prst="rect">
            <a:avLst/>
          </a:prstGeom>
        </p:spPr>
        <p:txBody>
          <a:bodyPr vert="horz" wrap="square" lIns="0" tIns="12700" rIns="0" bIns="0" rtlCol="0">
            <a:spAutoFit/>
          </a:bodyPr>
          <a:lstStyle/>
          <a:p>
            <a:pPr marL="12700">
              <a:lnSpc>
                <a:spcPct val="100000"/>
              </a:lnSpc>
              <a:spcBef>
                <a:spcPts val="100"/>
              </a:spcBef>
            </a:pPr>
            <a:r>
              <a:rPr sz="1050" dirty="0">
                <a:solidFill>
                  <a:srgbClr val="CD9146"/>
                </a:solidFill>
                <a:latin typeface="Arial MT"/>
                <a:cs typeface="Arial MT"/>
              </a:rPr>
              <a:t>#TCCC-CPP-PPT-03</a:t>
            </a:r>
            <a:r>
              <a:rPr sz="1050" spc="210" dirty="0">
                <a:solidFill>
                  <a:srgbClr val="CD9146"/>
                </a:solidFill>
                <a:latin typeface="Arial MT"/>
                <a:cs typeface="Arial MT"/>
              </a:rPr>
              <a:t> </a:t>
            </a:r>
            <a:r>
              <a:rPr sz="1050" spc="5" dirty="0">
                <a:solidFill>
                  <a:srgbClr val="CD9146"/>
                </a:solidFill>
                <a:latin typeface="Arial MT"/>
                <a:cs typeface="Arial MT"/>
              </a:rPr>
              <a:t>08 </a:t>
            </a:r>
            <a:r>
              <a:rPr sz="1050" spc="-40" dirty="0">
                <a:solidFill>
                  <a:srgbClr val="CD9146"/>
                </a:solidFill>
                <a:latin typeface="Arial MT"/>
                <a:cs typeface="Arial MT"/>
              </a:rPr>
              <a:t>AUG</a:t>
            </a:r>
            <a:r>
              <a:rPr sz="1050" spc="65" dirty="0">
                <a:solidFill>
                  <a:srgbClr val="CD9146"/>
                </a:solidFill>
                <a:latin typeface="Arial MT"/>
                <a:cs typeface="Arial MT"/>
              </a:rPr>
              <a:t> </a:t>
            </a:r>
            <a:r>
              <a:rPr sz="1050" spc="5" dirty="0">
                <a:solidFill>
                  <a:srgbClr val="CD9146"/>
                </a:solidFill>
                <a:latin typeface="Arial MT"/>
                <a:cs typeface="Arial MT"/>
              </a:rPr>
              <a:t>23</a:t>
            </a:r>
            <a:endParaRPr sz="1050">
              <a:latin typeface="Arial MT"/>
              <a:cs typeface="Arial MT"/>
            </a:endParaRPr>
          </a:p>
        </p:txBody>
      </p:sp>
      <p:pic>
        <p:nvPicPr>
          <p:cNvPr id="5" name="object 5"/>
          <p:cNvPicPr/>
          <p:nvPr/>
        </p:nvPicPr>
        <p:blipFill>
          <a:blip r:embed="rId4" cstate="print"/>
          <a:stretch>
            <a:fillRect/>
          </a:stretch>
        </p:blipFill>
        <p:spPr>
          <a:xfrm>
            <a:off x="3438525" y="1819275"/>
            <a:ext cx="4867275" cy="2581275"/>
          </a:xfrm>
          <a:prstGeom prst="rect">
            <a:avLst/>
          </a:prstGeom>
        </p:spPr>
      </p:pic>
      <p:sp>
        <p:nvSpPr>
          <p:cNvPr id="6" name="object 6"/>
          <p:cNvSpPr txBox="1"/>
          <p:nvPr/>
        </p:nvSpPr>
        <p:spPr>
          <a:xfrm>
            <a:off x="4537455" y="4533465"/>
            <a:ext cx="2914650" cy="1464945"/>
          </a:xfrm>
          <a:prstGeom prst="rect">
            <a:avLst/>
          </a:prstGeom>
        </p:spPr>
        <p:txBody>
          <a:bodyPr vert="horz" wrap="square" lIns="0" tIns="132080" rIns="0" bIns="0" rtlCol="0">
            <a:spAutoFit/>
          </a:bodyPr>
          <a:lstStyle/>
          <a:p>
            <a:pPr marL="12700">
              <a:lnSpc>
                <a:spcPct val="100000"/>
              </a:lnSpc>
              <a:spcBef>
                <a:spcPts val="1040"/>
              </a:spcBef>
            </a:pPr>
            <a:r>
              <a:rPr sz="2400" b="1" spc="-25" dirty="0">
                <a:solidFill>
                  <a:srgbClr val="BB8542"/>
                </a:solidFill>
                <a:latin typeface="Arial"/>
                <a:cs typeface="Arial"/>
              </a:rPr>
              <a:t>KIT</a:t>
            </a:r>
            <a:r>
              <a:rPr sz="2400" b="1" spc="10" dirty="0">
                <a:solidFill>
                  <a:srgbClr val="BB8542"/>
                </a:solidFill>
                <a:latin typeface="Arial"/>
                <a:cs typeface="Arial"/>
              </a:rPr>
              <a:t> </a:t>
            </a:r>
            <a:r>
              <a:rPr sz="2400" b="1" spc="-35" dirty="0">
                <a:solidFill>
                  <a:srgbClr val="BB8542"/>
                </a:solidFill>
                <a:latin typeface="Arial"/>
                <a:cs typeface="Arial"/>
              </a:rPr>
              <a:t>OR</a:t>
            </a:r>
            <a:r>
              <a:rPr sz="2400" b="1" spc="55" dirty="0">
                <a:solidFill>
                  <a:srgbClr val="BB8542"/>
                </a:solidFill>
                <a:latin typeface="Arial"/>
                <a:cs typeface="Arial"/>
              </a:rPr>
              <a:t> </a:t>
            </a:r>
            <a:r>
              <a:rPr sz="2400" b="1" spc="-30" dirty="0">
                <a:solidFill>
                  <a:srgbClr val="BB8542"/>
                </a:solidFill>
                <a:latin typeface="Arial"/>
                <a:cs typeface="Arial"/>
              </a:rPr>
              <a:t>ARM</a:t>
            </a:r>
            <a:r>
              <a:rPr sz="2400" b="1" spc="85" dirty="0">
                <a:solidFill>
                  <a:srgbClr val="BB8542"/>
                </a:solidFill>
                <a:latin typeface="Arial"/>
                <a:cs typeface="Arial"/>
              </a:rPr>
              <a:t> </a:t>
            </a:r>
            <a:r>
              <a:rPr sz="2400" b="1" spc="-25" dirty="0">
                <a:solidFill>
                  <a:srgbClr val="BB8542"/>
                </a:solidFill>
                <a:latin typeface="Arial"/>
                <a:cs typeface="Arial"/>
              </a:rPr>
              <a:t>DRAG</a:t>
            </a:r>
            <a:endParaRPr sz="2400">
              <a:latin typeface="Arial"/>
              <a:cs typeface="Arial"/>
            </a:endParaRPr>
          </a:p>
          <a:p>
            <a:pPr marL="12700" marR="5080">
              <a:lnSpc>
                <a:spcPct val="89200"/>
              </a:lnSpc>
              <a:spcBef>
                <a:spcPts val="1080"/>
              </a:spcBef>
            </a:pPr>
            <a:r>
              <a:rPr sz="2000" spc="25" dirty="0">
                <a:latin typeface="Arial MT"/>
                <a:cs typeface="Arial MT"/>
              </a:rPr>
              <a:t>Can</a:t>
            </a:r>
            <a:r>
              <a:rPr sz="2000" spc="-125" dirty="0">
                <a:latin typeface="Arial MT"/>
                <a:cs typeface="Arial MT"/>
              </a:rPr>
              <a:t> </a:t>
            </a:r>
            <a:r>
              <a:rPr sz="2000" spc="25" dirty="0">
                <a:latin typeface="Arial MT"/>
                <a:cs typeface="Arial MT"/>
              </a:rPr>
              <a:t>cause</a:t>
            </a:r>
            <a:r>
              <a:rPr sz="2000" spc="-120" dirty="0">
                <a:latin typeface="Arial MT"/>
                <a:cs typeface="Arial MT"/>
              </a:rPr>
              <a:t> </a:t>
            </a:r>
            <a:r>
              <a:rPr sz="2000" spc="10" dirty="0">
                <a:latin typeface="Arial MT"/>
                <a:cs typeface="Arial MT"/>
              </a:rPr>
              <a:t>injury</a:t>
            </a:r>
            <a:r>
              <a:rPr sz="2000" spc="-90" dirty="0">
                <a:latin typeface="Arial MT"/>
                <a:cs typeface="Arial MT"/>
              </a:rPr>
              <a:t> </a:t>
            </a:r>
            <a:r>
              <a:rPr sz="2000" spc="25" dirty="0">
                <a:latin typeface="Arial MT"/>
                <a:cs typeface="Arial MT"/>
              </a:rPr>
              <a:t>to</a:t>
            </a:r>
            <a:r>
              <a:rPr sz="2000" spc="-125" dirty="0">
                <a:latin typeface="Arial MT"/>
                <a:cs typeface="Arial MT"/>
              </a:rPr>
              <a:t> </a:t>
            </a:r>
            <a:r>
              <a:rPr sz="2000" spc="15" dirty="0">
                <a:latin typeface="Arial MT"/>
                <a:cs typeface="Arial MT"/>
              </a:rPr>
              <a:t>either </a:t>
            </a:r>
            <a:r>
              <a:rPr sz="2000" spc="-540" dirty="0">
                <a:latin typeface="Arial MT"/>
                <a:cs typeface="Arial MT"/>
              </a:rPr>
              <a:t> </a:t>
            </a:r>
            <a:r>
              <a:rPr sz="2000" spc="35" dirty="0">
                <a:latin typeface="Arial MT"/>
                <a:cs typeface="Arial MT"/>
              </a:rPr>
              <a:t>t</a:t>
            </a:r>
            <a:r>
              <a:rPr sz="2000" spc="15" dirty="0">
                <a:latin typeface="Arial MT"/>
                <a:cs typeface="Arial MT"/>
              </a:rPr>
              <a:t>he</a:t>
            </a:r>
            <a:r>
              <a:rPr sz="2000" spc="-110" dirty="0">
                <a:latin typeface="Arial MT"/>
                <a:cs typeface="Arial MT"/>
              </a:rPr>
              <a:t> </a:t>
            </a:r>
            <a:r>
              <a:rPr sz="2000" spc="10" dirty="0">
                <a:latin typeface="Arial MT"/>
                <a:cs typeface="Arial MT"/>
              </a:rPr>
              <a:t>re</a:t>
            </a:r>
            <a:r>
              <a:rPr sz="2000" spc="40" dirty="0">
                <a:latin typeface="Arial MT"/>
                <a:cs typeface="Arial MT"/>
              </a:rPr>
              <a:t>sc</a:t>
            </a:r>
            <a:r>
              <a:rPr sz="2000" spc="10" dirty="0">
                <a:latin typeface="Arial MT"/>
                <a:cs typeface="Arial MT"/>
              </a:rPr>
              <a:t>uer</a:t>
            </a:r>
            <a:r>
              <a:rPr sz="2000" spc="-185" dirty="0">
                <a:latin typeface="Arial MT"/>
                <a:cs typeface="Arial MT"/>
              </a:rPr>
              <a:t> </a:t>
            </a:r>
            <a:r>
              <a:rPr sz="2000" spc="10" dirty="0">
                <a:latin typeface="Arial MT"/>
                <a:cs typeface="Arial MT"/>
              </a:rPr>
              <a:t>or</a:t>
            </a:r>
            <a:r>
              <a:rPr sz="2000" spc="-35" dirty="0">
                <a:latin typeface="Arial MT"/>
                <a:cs typeface="Arial MT"/>
              </a:rPr>
              <a:t> </a:t>
            </a:r>
            <a:r>
              <a:rPr sz="2000" spc="40" dirty="0">
                <a:latin typeface="Arial MT"/>
                <a:cs typeface="Arial MT"/>
              </a:rPr>
              <a:t>c</a:t>
            </a:r>
            <a:r>
              <a:rPr sz="2000" spc="15" dirty="0">
                <a:latin typeface="Arial MT"/>
                <a:cs typeface="Arial MT"/>
              </a:rPr>
              <a:t>a</a:t>
            </a:r>
            <a:r>
              <a:rPr sz="2000" spc="40" dirty="0">
                <a:latin typeface="Arial MT"/>
                <a:cs typeface="Arial MT"/>
              </a:rPr>
              <a:t>s</a:t>
            </a:r>
            <a:r>
              <a:rPr sz="2000" spc="10" dirty="0">
                <a:latin typeface="Arial MT"/>
                <a:cs typeface="Arial MT"/>
              </a:rPr>
              <a:t>ual</a:t>
            </a:r>
            <a:r>
              <a:rPr sz="2000" spc="35" dirty="0">
                <a:latin typeface="Arial MT"/>
                <a:cs typeface="Arial MT"/>
              </a:rPr>
              <a:t>t</a:t>
            </a:r>
            <a:r>
              <a:rPr sz="2000" spc="40" dirty="0">
                <a:latin typeface="Arial MT"/>
                <a:cs typeface="Arial MT"/>
              </a:rPr>
              <a:t>y</a:t>
            </a:r>
            <a:r>
              <a:rPr sz="2000" spc="5" dirty="0">
                <a:latin typeface="Arial MT"/>
                <a:cs typeface="Arial MT"/>
              </a:rPr>
              <a:t>;  </a:t>
            </a:r>
            <a:r>
              <a:rPr sz="2000" spc="40" dirty="0">
                <a:latin typeface="Arial MT"/>
                <a:cs typeface="Arial MT"/>
              </a:rPr>
              <a:t>k</a:t>
            </a:r>
            <a:r>
              <a:rPr sz="2000" spc="15" dirty="0">
                <a:latin typeface="Arial MT"/>
                <a:cs typeface="Arial MT"/>
              </a:rPr>
              <a:t>eep</a:t>
            </a:r>
            <a:r>
              <a:rPr sz="2000" spc="-110" dirty="0">
                <a:latin typeface="Arial MT"/>
                <a:cs typeface="Arial MT"/>
              </a:rPr>
              <a:t> </a:t>
            </a:r>
            <a:r>
              <a:rPr sz="2000" spc="40" dirty="0">
                <a:latin typeface="Arial MT"/>
                <a:cs typeface="Arial MT"/>
              </a:rPr>
              <a:t>s</a:t>
            </a:r>
            <a:r>
              <a:rPr sz="2000" spc="15" dirty="0">
                <a:latin typeface="Arial MT"/>
                <a:cs typeface="Arial MT"/>
              </a:rPr>
              <a:t>a</a:t>
            </a:r>
            <a:r>
              <a:rPr sz="2000" spc="-35" dirty="0">
                <a:latin typeface="Arial MT"/>
                <a:cs typeface="Arial MT"/>
              </a:rPr>
              <a:t>f</a:t>
            </a:r>
            <a:r>
              <a:rPr sz="2000" spc="15" dirty="0">
                <a:latin typeface="Arial MT"/>
                <a:cs typeface="Arial MT"/>
              </a:rPr>
              <a:t>e</a:t>
            </a:r>
            <a:r>
              <a:rPr sz="2000" spc="35" dirty="0">
                <a:latin typeface="Arial MT"/>
                <a:cs typeface="Arial MT"/>
              </a:rPr>
              <a:t>t</a:t>
            </a:r>
            <a:r>
              <a:rPr sz="2000" spc="10" dirty="0">
                <a:latin typeface="Arial MT"/>
                <a:cs typeface="Arial MT"/>
              </a:rPr>
              <a:t>y</a:t>
            </a:r>
            <a:r>
              <a:rPr sz="2000" spc="-150" dirty="0">
                <a:latin typeface="Arial MT"/>
                <a:cs typeface="Arial MT"/>
              </a:rPr>
              <a:t> </a:t>
            </a:r>
            <a:r>
              <a:rPr sz="2000" spc="10" dirty="0">
                <a:latin typeface="Arial MT"/>
                <a:cs typeface="Arial MT"/>
              </a:rPr>
              <a:t>in</a:t>
            </a:r>
            <a:r>
              <a:rPr sz="2000" spc="40" dirty="0">
                <a:latin typeface="Arial MT"/>
                <a:cs typeface="Arial MT"/>
              </a:rPr>
              <a:t> </a:t>
            </a:r>
            <a:r>
              <a:rPr sz="2000" spc="-20" dirty="0">
                <a:latin typeface="Arial MT"/>
                <a:cs typeface="Arial MT"/>
              </a:rPr>
              <a:t>m</a:t>
            </a:r>
            <a:r>
              <a:rPr sz="2000" spc="10" dirty="0">
                <a:latin typeface="Arial MT"/>
                <a:cs typeface="Arial MT"/>
              </a:rPr>
              <a:t>ind</a:t>
            </a:r>
            <a:endParaRPr sz="2000">
              <a:latin typeface="Arial MT"/>
              <a:cs typeface="Arial MT"/>
            </a:endParaRPr>
          </a:p>
        </p:txBody>
      </p:sp>
      <p:sp>
        <p:nvSpPr>
          <p:cNvPr id="7" name="object 7"/>
          <p:cNvSpPr txBox="1"/>
          <p:nvPr/>
        </p:nvSpPr>
        <p:spPr>
          <a:xfrm>
            <a:off x="11650091" y="6589394"/>
            <a:ext cx="196850" cy="208915"/>
          </a:xfrm>
          <a:prstGeom prst="rect">
            <a:avLst/>
          </a:prstGeom>
        </p:spPr>
        <p:txBody>
          <a:bodyPr vert="horz" wrap="square" lIns="0" tIns="12700" rIns="0" bIns="0" rtlCol="0">
            <a:spAutoFit/>
          </a:bodyPr>
          <a:lstStyle/>
          <a:p>
            <a:pPr marL="12700">
              <a:lnSpc>
                <a:spcPct val="100000"/>
              </a:lnSpc>
              <a:spcBef>
                <a:spcPts val="100"/>
              </a:spcBef>
            </a:pPr>
            <a:r>
              <a:rPr sz="1200" spc="5" dirty="0">
                <a:latin typeface="Arial MT"/>
                <a:cs typeface="Arial MT"/>
              </a:rPr>
              <a:t>30</a:t>
            </a:r>
            <a:endParaRPr sz="1200">
              <a:latin typeface="Arial MT"/>
              <a:cs typeface="Arial MT"/>
            </a:endParaRPr>
          </a:p>
        </p:txBody>
      </p:sp>
      <p:sp>
        <p:nvSpPr>
          <p:cNvPr id="8" name="object 8"/>
          <p:cNvSpPr txBox="1">
            <a:spLocks noGrp="1"/>
          </p:cNvSpPr>
          <p:nvPr>
            <p:ph type="title"/>
          </p:nvPr>
        </p:nvSpPr>
        <p:spPr>
          <a:xfrm>
            <a:off x="1976501" y="825499"/>
            <a:ext cx="8248650" cy="575310"/>
          </a:xfrm>
          <a:prstGeom prst="rect">
            <a:avLst/>
          </a:prstGeom>
        </p:spPr>
        <p:txBody>
          <a:bodyPr vert="horz" wrap="square" lIns="0" tIns="13335" rIns="0" bIns="0" rtlCol="0">
            <a:spAutoFit/>
          </a:bodyPr>
          <a:lstStyle/>
          <a:p>
            <a:pPr marL="12700">
              <a:lnSpc>
                <a:spcPct val="100000"/>
              </a:lnSpc>
              <a:spcBef>
                <a:spcPts val="105"/>
              </a:spcBef>
            </a:pPr>
            <a:r>
              <a:rPr dirty="0">
                <a:solidFill>
                  <a:srgbClr val="393E40"/>
                </a:solidFill>
              </a:rPr>
              <a:t>TWO-PERSON</a:t>
            </a:r>
            <a:r>
              <a:rPr spc="-25" dirty="0">
                <a:solidFill>
                  <a:srgbClr val="393E40"/>
                </a:solidFill>
              </a:rPr>
              <a:t> DRAGS</a:t>
            </a:r>
            <a:r>
              <a:rPr spc="105" dirty="0">
                <a:solidFill>
                  <a:srgbClr val="393E40"/>
                </a:solidFill>
              </a:rPr>
              <a:t> </a:t>
            </a:r>
            <a:r>
              <a:rPr spc="-35" dirty="0">
                <a:solidFill>
                  <a:srgbClr val="393E40"/>
                </a:solidFill>
              </a:rPr>
              <a:t>AND</a:t>
            </a:r>
            <a:r>
              <a:rPr spc="55" dirty="0">
                <a:solidFill>
                  <a:srgbClr val="393E40"/>
                </a:solidFill>
              </a:rPr>
              <a:t> </a:t>
            </a:r>
            <a:r>
              <a:rPr spc="-15" dirty="0">
                <a:solidFill>
                  <a:srgbClr val="393E40"/>
                </a:solidFill>
              </a:rPr>
              <a:t>CARRIES</a:t>
            </a:r>
          </a:p>
        </p:txBody>
      </p:sp>
      <p:pic>
        <p:nvPicPr>
          <p:cNvPr id="9" name="object 9"/>
          <p:cNvPicPr/>
          <p:nvPr/>
        </p:nvPicPr>
        <p:blipFill>
          <a:blip r:embed="rId5" cstate="print"/>
          <a:stretch>
            <a:fillRect/>
          </a:stretch>
        </p:blipFill>
        <p:spPr>
          <a:xfrm>
            <a:off x="800100" y="1666875"/>
            <a:ext cx="2486025" cy="2647950"/>
          </a:xfrm>
          <a:prstGeom prst="rect">
            <a:avLst/>
          </a:prstGeom>
        </p:spPr>
      </p:pic>
      <p:sp>
        <p:nvSpPr>
          <p:cNvPr id="10" name="object 10"/>
          <p:cNvSpPr txBox="1"/>
          <p:nvPr/>
        </p:nvSpPr>
        <p:spPr>
          <a:xfrm>
            <a:off x="652780" y="4652581"/>
            <a:ext cx="3183890" cy="1679575"/>
          </a:xfrm>
          <a:prstGeom prst="rect">
            <a:avLst/>
          </a:prstGeom>
        </p:spPr>
        <p:txBody>
          <a:bodyPr vert="horz" wrap="square" lIns="0" tIns="50165" rIns="0" bIns="0" rtlCol="0">
            <a:spAutoFit/>
          </a:bodyPr>
          <a:lstStyle/>
          <a:p>
            <a:pPr marL="12700" marR="5080">
              <a:lnSpc>
                <a:spcPts val="2630"/>
              </a:lnSpc>
              <a:spcBef>
                <a:spcPts val="395"/>
              </a:spcBef>
            </a:pPr>
            <a:r>
              <a:rPr sz="2400" b="1" spc="-30" dirty="0">
                <a:solidFill>
                  <a:srgbClr val="BB8542"/>
                </a:solidFill>
                <a:latin typeface="Arial"/>
                <a:cs typeface="Arial"/>
              </a:rPr>
              <a:t>TWO-PERSON </a:t>
            </a:r>
            <a:r>
              <a:rPr sz="2400" b="1" spc="-25" dirty="0">
                <a:solidFill>
                  <a:srgbClr val="BB8542"/>
                </a:solidFill>
                <a:latin typeface="Arial"/>
                <a:cs typeface="Arial"/>
              </a:rPr>
              <a:t> </a:t>
            </a:r>
            <a:r>
              <a:rPr sz="2400" b="1" spc="-40" dirty="0">
                <a:solidFill>
                  <a:srgbClr val="BB8542"/>
                </a:solidFill>
                <a:latin typeface="Arial"/>
                <a:cs typeface="Arial"/>
              </a:rPr>
              <a:t>SUPPORTING</a:t>
            </a:r>
            <a:r>
              <a:rPr sz="2400" b="1" spc="280" dirty="0">
                <a:solidFill>
                  <a:srgbClr val="BB8542"/>
                </a:solidFill>
                <a:latin typeface="Arial"/>
                <a:cs typeface="Arial"/>
              </a:rPr>
              <a:t> </a:t>
            </a:r>
            <a:r>
              <a:rPr sz="2400" b="1" spc="-40" dirty="0">
                <a:solidFill>
                  <a:srgbClr val="BB8542"/>
                </a:solidFill>
                <a:latin typeface="Arial"/>
                <a:cs typeface="Arial"/>
              </a:rPr>
              <a:t>CARRY</a:t>
            </a:r>
            <a:endParaRPr sz="2400">
              <a:latin typeface="Arial"/>
              <a:cs typeface="Arial"/>
            </a:endParaRPr>
          </a:p>
          <a:p>
            <a:pPr marL="12700" marR="20320">
              <a:lnSpc>
                <a:spcPts val="2180"/>
              </a:lnSpc>
              <a:spcBef>
                <a:spcPts val="960"/>
              </a:spcBef>
            </a:pPr>
            <a:r>
              <a:rPr sz="2000" spc="25" dirty="0">
                <a:latin typeface="Arial MT"/>
                <a:cs typeface="Arial MT"/>
              </a:rPr>
              <a:t>Can</a:t>
            </a:r>
            <a:r>
              <a:rPr sz="2000" spc="-125" dirty="0">
                <a:latin typeface="Arial MT"/>
                <a:cs typeface="Arial MT"/>
              </a:rPr>
              <a:t> </a:t>
            </a:r>
            <a:r>
              <a:rPr sz="2000" spc="15" dirty="0">
                <a:latin typeface="Arial MT"/>
                <a:cs typeface="Arial MT"/>
              </a:rPr>
              <a:t>be</a:t>
            </a:r>
            <a:r>
              <a:rPr sz="2000" spc="-45" dirty="0">
                <a:latin typeface="Arial MT"/>
                <a:cs typeface="Arial MT"/>
              </a:rPr>
              <a:t> </a:t>
            </a:r>
            <a:r>
              <a:rPr sz="2000" spc="20" dirty="0">
                <a:latin typeface="Arial MT"/>
                <a:cs typeface="Arial MT"/>
              </a:rPr>
              <a:t>used</a:t>
            </a:r>
            <a:r>
              <a:rPr sz="2000" spc="-125" dirty="0">
                <a:latin typeface="Arial MT"/>
                <a:cs typeface="Arial MT"/>
              </a:rPr>
              <a:t> </a:t>
            </a:r>
            <a:r>
              <a:rPr sz="2000" spc="10" dirty="0">
                <a:latin typeface="Arial MT"/>
                <a:cs typeface="Arial MT"/>
              </a:rPr>
              <a:t>in</a:t>
            </a:r>
            <a:r>
              <a:rPr sz="2000" spc="25" dirty="0">
                <a:latin typeface="Arial MT"/>
                <a:cs typeface="Arial MT"/>
              </a:rPr>
              <a:t> </a:t>
            </a:r>
            <a:r>
              <a:rPr sz="2000" spc="10" dirty="0">
                <a:latin typeface="Arial MT"/>
                <a:cs typeface="Arial MT"/>
              </a:rPr>
              <a:t>transporting </a:t>
            </a:r>
            <a:r>
              <a:rPr sz="2000" spc="-540" dirty="0">
                <a:latin typeface="Arial MT"/>
                <a:cs typeface="Arial MT"/>
              </a:rPr>
              <a:t> </a:t>
            </a:r>
            <a:r>
              <a:rPr sz="2000" spc="15" dirty="0">
                <a:latin typeface="Arial MT"/>
                <a:cs typeface="Arial MT"/>
              </a:rPr>
              <a:t>bo</a:t>
            </a:r>
            <a:r>
              <a:rPr sz="2000" spc="35" dirty="0">
                <a:latin typeface="Arial MT"/>
                <a:cs typeface="Arial MT"/>
              </a:rPr>
              <a:t>t</a:t>
            </a:r>
            <a:r>
              <a:rPr sz="2000" spc="15" dirty="0">
                <a:latin typeface="Arial MT"/>
                <a:cs typeface="Arial MT"/>
              </a:rPr>
              <a:t>h</a:t>
            </a:r>
            <a:r>
              <a:rPr sz="2000" spc="-110" dirty="0">
                <a:latin typeface="Arial MT"/>
                <a:cs typeface="Arial MT"/>
              </a:rPr>
              <a:t> </a:t>
            </a:r>
            <a:r>
              <a:rPr sz="2000" spc="40" dirty="0">
                <a:latin typeface="Arial MT"/>
                <a:cs typeface="Arial MT"/>
              </a:rPr>
              <a:t>c</a:t>
            </a:r>
            <a:r>
              <a:rPr sz="2000" spc="15" dirty="0">
                <a:latin typeface="Arial MT"/>
                <a:cs typeface="Arial MT"/>
              </a:rPr>
              <a:t>on</a:t>
            </a:r>
            <a:r>
              <a:rPr sz="2000" spc="40" dirty="0">
                <a:latin typeface="Arial MT"/>
                <a:cs typeface="Arial MT"/>
              </a:rPr>
              <a:t>sc</a:t>
            </a:r>
            <a:r>
              <a:rPr sz="2000" spc="10" dirty="0">
                <a:latin typeface="Arial MT"/>
                <a:cs typeface="Arial MT"/>
              </a:rPr>
              <a:t>ious</a:t>
            </a:r>
            <a:r>
              <a:rPr sz="2000" spc="-155" dirty="0">
                <a:latin typeface="Arial MT"/>
                <a:cs typeface="Arial MT"/>
              </a:rPr>
              <a:t> </a:t>
            </a:r>
            <a:r>
              <a:rPr sz="2000" spc="10" dirty="0">
                <a:latin typeface="Arial MT"/>
                <a:cs typeface="Arial MT"/>
              </a:rPr>
              <a:t>and  un</a:t>
            </a:r>
            <a:r>
              <a:rPr sz="2000" spc="40" dirty="0">
                <a:latin typeface="Arial MT"/>
                <a:cs typeface="Arial MT"/>
              </a:rPr>
              <a:t>c</a:t>
            </a:r>
            <a:r>
              <a:rPr sz="2000" spc="15" dirty="0">
                <a:latin typeface="Arial MT"/>
                <a:cs typeface="Arial MT"/>
              </a:rPr>
              <a:t>on</a:t>
            </a:r>
            <a:r>
              <a:rPr sz="2000" spc="40" dirty="0">
                <a:latin typeface="Arial MT"/>
                <a:cs typeface="Arial MT"/>
              </a:rPr>
              <a:t>sc</a:t>
            </a:r>
            <a:r>
              <a:rPr sz="2000" spc="10" dirty="0">
                <a:latin typeface="Arial MT"/>
                <a:cs typeface="Arial MT"/>
              </a:rPr>
              <a:t>ious</a:t>
            </a:r>
            <a:r>
              <a:rPr sz="2000" spc="-225" dirty="0">
                <a:latin typeface="Arial MT"/>
                <a:cs typeface="Arial MT"/>
              </a:rPr>
              <a:t> </a:t>
            </a:r>
            <a:r>
              <a:rPr sz="2000" spc="40" dirty="0">
                <a:latin typeface="Arial MT"/>
                <a:cs typeface="Arial MT"/>
              </a:rPr>
              <a:t>c</a:t>
            </a:r>
            <a:r>
              <a:rPr sz="2000" spc="15" dirty="0">
                <a:latin typeface="Arial MT"/>
                <a:cs typeface="Arial MT"/>
              </a:rPr>
              <a:t>a</a:t>
            </a:r>
            <a:r>
              <a:rPr sz="2000" spc="40" dirty="0">
                <a:latin typeface="Arial MT"/>
                <a:cs typeface="Arial MT"/>
              </a:rPr>
              <a:t>s</a:t>
            </a:r>
            <a:r>
              <a:rPr sz="2000" spc="10" dirty="0">
                <a:latin typeface="Arial MT"/>
                <a:cs typeface="Arial MT"/>
              </a:rPr>
              <a:t>ual</a:t>
            </a:r>
            <a:r>
              <a:rPr sz="2000" spc="35" dirty="0">
                <a:latin typeface="Arial MT"/>
                <a:cs typeface="Arial MT"/>
              </a:rPr>
              <a:t>t</a:t>
            </a:r>
            <a:r>
              <a:rPr sz="2000" spc="10" dirty="0">
                <a:latin typeface="Arial MT"/>
                <a:cs typeface="Arial MT"/>
              </a:rPr>
              <a:t>ies</a:t>
            </a:r>
            <a:endParaRPr sz="2000">
              <a:latin typeface="Arial MT"/>
              <a:cs typeface="Arial MT"/>
            </a:endParaRPr>
          </a:p>
        </p:txBody>
      </p:sp>
      <p:pic>
        <p:nvPicPr>
          <p:cNvPr id="11" name="object 11"/>
          <p:cNvPicPr/>
          <p:nvPr/>
        </p:nvPicPr>
        <p:blipFill>
          <a:blip r:embed="rId6" cstate="print"/>
          <a:stretch>
            <a:fillRect/>
          </a:stretch>
        </p:blipFill>
        <p:spPr>
          <a:xfrm>
            <a:off x="8391525" y="1495425"/>
            <a:ext cx="3009900" cy="2857500"/>
          </a:xfrm>
          <a:prstGeom prst="rect">
            <a:avLst/>
          </a:prstGeom>
        </p:spPr>
      </p:pic>
      <p:sp>
        <p:nvSpPr>
          <p:cNvPr id="12" name="object 12"/>
          <p:cNvSpPr txBox="1"/>
          <p:nvPr/>
        </p:nvSpPr>
        <p:spPr>
          <a:xfrm>
            <a:off x="8225790" y="4652581"/>
            <a:ext cx="3115945" cy="1402715"/>
          </a:xfrm>
          <a:prstGeom prst="rect">
            <a:avLst/>
          </a:prstGeom>
        </p:spPr>
        <p:txBody>
          <a:bodyPr vert="horz" wrap="square" lIns="0" tIns="50165" rIns="0" bIns="0" rtlCol="0">
            <a:spAutoFit/>
          </a:bodyPr>
          <a:lstStyle/>
          <a:p>
            <a:pPr marL="12700" marR="821055">
              <a:lnSpc>
                <a:spcPts val="2630"/>
              </a:lnSpc>
              <a:spcBef>
                <a:spcPts val="395"/>
              </a:spcBef>
            </a:pPr>
            <a:r>
              <a:rPr sz="2400" b="1" spc="-30" dirty="0">
                <a:solidFill>
                  <a:srgbClr val="BB8542"/>
                </a:solidFill>
                <a:latin typeface="Arial"/>
                <a:cs typeface="Arial"/>
              </a:rPr>
              <a:t>FORE</a:t>
            </a:r>
            <a:r>
              <a:rPr sz="2400" b="1" spc="90" dirty="0">
                <a:solidFill>
                  <a:srgbClr val="BB8542"/>
                </a:solidFill>
                <a:latin typeface="Arial"/>
                <a:cs typeface="Arial"/>
              </a:rPr>
              <a:t> </a:t>
            </a:r>
            <a:r>
              <a:rPr sz="2400" b="1" spc="-35" dirty="0">
                <a:solidFill>
                  <a:srgbClr val="BB8542"/>
                </a:solidFill>
                <a:latin typeface="Arial"/>
                <a:cs typeface="Arial"/>
              </a:rPr>
              <a:t>AND</a:t>
            </a:r>
            <a:r>
              <a:rPr sz="2400" b="1" spc="40" dirty="0">
                <a:solidFill>
                  <a:srgbClr val="BB8542"/>
                </a:solidFill>
                <a:latin typeface="Arial"/>
                <a:cs typeface="Arial"/>
              </a:rPr>
              <a:t> </a:t>
            </a:r>
            <a:r>
              <a:rPr sz="2400" b="1" spc="5" dirty="0">
                <a:solidFill>
                  <a:srgbClr val="BB8542"/>
                </a:solidFill>
                <a:latin typeface="Arial"/>
                <a:cs typeface="Arial"/>
              </a:rPr>
              <a:t>AFT </a:t>
            </a:r>
            <a:r>
              <a:rPr sz="2400" b="1" spc="-650" dirty="0">
                <a:solidFill>
                  <a:srgbClr val="BB8542"/>
                </a:solidFill>
                <a:latin typeface="Arial"/>
                <a:cs typeface="Arial"/>
              </a:rPr>
              <a:t> </a:t>
            </a:r>
            <a:r>
              <a:rPr sz="2400" b="1" spc="-40" dirty="0">
                <a:solidFill>
                  <a:srgbClr val="BB8542"/>
                </a:solidFill>
                <a:latin typeface="Arial"/>
                <a:cs typeface="Arial"/>
              </a:rPr>
              <a:t>CARRY</a:t>
            </a:r>
            <a:endParaRPr sz="2400">
              <a:latin typeface="Arial"/>
              <a:cs typeface="Arial"/>
            </a:endParaRPr>
          </a:p>
          <a:p>
            <a:pPr marL="12700" marR="5080">
              <a:lnSpc>
                <a:spcPts val="2180"/>
              </a:lnSpc>
              <a:spcBef>
                <a:spcPts val="960"/>
              </a:spcBef>
            </a:pPr>
            <a:r>
              <a:rPr sz="2000" spc="15" dirty="0">
                <a:latin typeface="Arial MT"/>
                <a:cs typeface="Arial MT"/>
              </a:rPr>
              <a:t>E</a:t>
            </a:r>
            <a:r>
              <a:rPr sz="2000" spc="-105" dirty="0">
                <a:latin typeface="Arial MT"/>
                <a:cs typeface="Arial MT"/>
              </a:rPr>
              <a:t>x</a:t>
            </a:r>
            <a:r>
              <a:rPr sz="2000" spc="15" dirty="0">
                <a:latin typeface="Arial MT"/>
                <a:cs typeface="Arial MT"/>
              </a:rPr>
              <a:t>po</a:t>
            </a:r>
            <a:r>
              <a:rPr sz="2000" spc="45" dirty="0">
                <a:latin typeface="Arial MT"/>
                <a:cs typeface="Arial MT"/>
              </a:rPr>
              <a:t>s</a:t>
            </a:r>
            <a:r>
              <a:rPr sz="2000" spc="10" dirty="0">
                <a:latin typeface="Arial MT"/>
                <a:cs typeface="Arial MT"/>
              </a:rPr>
              <a:t>es</a:t>
            </a:r>
            <a:r>
              <a:rPr sz="2000" spc="5" dirty="0">
                <a:latin typeface="Arial MT"/>
                <a:cs typeface="Arial MT"/>
              </a:rPr>
              <a:t> </a:t>
            </a:r>
            <a:r>
              <a:rPr sz="2000" spc="15" dirty="0">
                <a:latin typeface="Arial MT"/>
                <a:cs typeface="Arial MT"/>
              </a:rPr>
              <a:t>bo</a:t>
            </a:r>
            <a:r>
              <a:rPr sz="2000" spc="35" dirty="0">
                <a:latin typeface="Arial MT"/>
                <a:cs typeface="Arial MT"/>
              </a:rPr>
              <a:t>t</a:t>
            </a:r>
            <a:r>
              <a:rPr sz="2000" spc="15" dirty="0">
                <a:latin typeface="Arial MT"/>
                <a:cs typeface="Arial MT"/>
              </a:rPr>
              <a:t>h</a:t>
            </a:r>
            <a:r>
              <a:rPr sz="2000" spc="-110" dirty="0">
                <a:latin typeface="Arial MT"/>
                <a:cs typeface="Arial MT"/>
              </a:rPr>
              <a:t> </a:t>
            </a:r>
            <a:r>
              <a:rPr sz="2000" spc="10" dirty="0">
                <a:latin typeface="Arial MT"/>
                <a:cs typeface="Arial MT"/>
              </a:rPr>
              <a:t>re</a:t>
            </a:r>
            <a:r>
              <a:rPr sz="2000" spc="45" dirty="0">
                <a:latin typeface="Arial MT"/>
                <a:cs typeface="Arial MT"/>
              </a:rPr>
              <a:t>sc</a:t>
            </a:r>
            <a:r>
              <a:rPr sz="2000" spc="10" dirty="0">
                <a:latin typeface="Arial MT"/>
                <a:cs typeface="Arial MT"/>
              </a:rPr>
              <a:t>uers</a:t>
            </a:r>
            <a:r>
              <a:rPr sz="2000" spc="-145" dirty="0">
                <a:latin typeface="Arial MT"/>
                <a:cs typeface="Arial MT"/>
              </a:rPr>
              <a:t> </a:t>
            </a:r>
            <a:r>
              <a:rPr sz="2000" spc="10" dirty="0">
                <a:latin typeface="Arial MT"/>
                <a:cs typeface="Arial MT"/>
              </a:rPr>
              <a:t>and  </a:t>
            </a:r>
            <a:r>
              <a:rPr sz="2000" spc="45" dirty="0">
                <a:latin typeface="Arial MT"/>
                <a:cs typeface="Arial MT"/>
              </a:rPr>
              <a:t>c</a:t>
            </a:r>
            <a:r>
              <a:rPr sz="2000" spc="15" dirty="0">
                <a:latin typeface="Arial MT"/>
                <a:cs typeface="Arial MT"/>
              </a:rPr>
              <a:t>a</a:t>
            </a:r>
            <a:r>
              <a:rPr sz="2000" spc="45" dirty="0">
                <a:latin typeface="Arial MT"/>
                <a:cs typeface="Arial MT"/>
              </a:rPr>
              <a:t>s</a:t>
            </a:r>
            <a:r>
              <a:rPr sz="2000" spc="10" dirty="0">
                <a:latin typeface="Arial MT"/>
                <a:cs typeface="Arial MT"/>
              </a:rPr>
              <a:t>ual</a:t>
            </a:r>
            <a:r>
              <a:rPr sz="2000" spc="35" dirty="0">
                <a:latin typeface="Arial MT"/>
                <a:cs typeface="Arial MT"/>
              </a:rPr>
              <a:t>t</a:t>
            </a:r>
            <a:r>
              <a:rPr sz="2000" spc="10" dirty="0">
                <a:latin typeface="Arial MT"/>
                <a:cs typeface="Arial MT"/>
              </a:rPr>
              <a:t>y</a:t>
            </a:r>
            <a:r>
              <a:rPr sz="2000" spc="-145" dirty="0">
                <a:latin typeface="Arial MT"/>
                <a:cs typeface="Arial MT"/>
              </a:rPr>
              <a:t> </a:t>
            </a:r>
            <a:r>
              <a:rPr sz="2000" spc="35" dirty="0">
                <a:latin typeface="Arial MT"/>
                <a:cs typeface="Arial MT"/>
              </a:rPr>
              <a:t>t</a:t>
            </a:r>
            <a:r>
              <a:rPr sz="2000" spc="15" dirty="0">
                <a:latin typeface="Arial MT"/>
                <a:cs typeface="Arial MT"/>
              </a:rPr>
              <a:t>o</a:t>
            </a:r>
            <a:r>
              <a:rPr sz="2000" spc="-110" dirty="0">
                <a:latin typeface="Arial MT"/>
                <a:cs typeface="Arial MT"/>
              </a:rPr>
              <a:t> </a:t>
            </a:r>
            <a:r>
              <a:rPr sz="2000" spc="15" dirty="0">
                <a:latin typeface="Arial MT"/>
                <a:cs typeface="Arial MT"/>
              </a:rPr>
              <a:t>ho</a:t>
            </a:r>
            <a:r>
              <a:rPr sz="2000" spc="45" dirty="0">
                <a:latin typeface="Arial MT"/>
                <a:cs typeface="Arial MT"/>
              </a:rPr>
              <a:t>s</a:t>
            </a:r>
            <a:r>
              <a:rPr sz="2000" spc="35" dirty="0">
                <a:latin typeface="Arial MT"/>
                <a:cs typeface="Arial MT"/>
              </a:rPr>
              <a:t>t</a:t>
            </a:r>
            <a:r>
              <a:rPr sz="2000" spc="5" dirty="0">
                <a:latin typeface="Arial MT"/>
                <a:cs typeface="Arial MT"/>
              </a:rPr>
              <a:t>ile</a:t>
            </a:r>
            <a:r>
              <a:rPr sz="2000" spc="-185" dirty="0">
                <a:latin typeface="Arial MT"/>
                <a:cs typeface="Arial MT"/>
              </a:rPr>
              <a:t> </a:t>
            </a:r>
            <a:r>
              <a:rPr sz="2000" spc="-35" dirty="0">
                <a:latin typeface="Arial MT"/>
                <a:cs typeface="Arial MT"/>
              </a:rPr>
              <a:t>f</a:t>
            </a:r>
            <a:r>
              <a:rPr sz="2000" spc="10" dirty="0">
                <a:latin typeface="Arial MT"/>
                <a:cs typeface="Arial MT"/>
              </a:rPr>
              <a:t>ire</a:t>
            </a:r>
            <a:endParaRPr sz="2000">
              <a:latin typeface="Arial MT"/>
              <a:cs typeface="Arial MT"/>
            </a:endParaRPr>
          </a:p>
        </p:txBody>
      </p:sp>
      <p:sp>
        <p:nvSpPr>
          <p:cNvPr id="13" name="object 13"/>
          <p:cNvSpPr/>
          <p:nvPr/>
        </p:nvSpPr>
        <p:spPr>
          <a:xfrm>
            <a:off x="4233926" y="4700651"/>
            <a:ext cx="0" cy="1619885"/>
          </a:xfrm>
          <a:custGeom>
            <a:avLst/>
            <a:gdLst/>
            <a:ahLst/>
            <a:cxnLst/>
            <a:rect l="l" t="t" r="r" b="b"/>
            <a:pathLst>
              <a:path h="1619885">
                <a:moveTo>
                  <a:pt x="0" y="0"/>
                </a:moveTo>
                <a:lnTo>
                  <a:pt x="0" y="1619313"/>
                </a:lnTo>
              </a:path>
            </a:pathLst>
          </a:custGeom>
          <a:ln w="28575">
            <a:solidFill>
              <a:srgbClr val="D0CECE"/>
            </a:solidFill>
            <a:prstDash val="dash"/>
          </a:ln>
        </p:spPr>
        <p:txBody>
          <a:bodyPr wrap="square" lIns="0" tIns="0" rIns="0" bIns="0" rtlCol="0"/>
          <a:lstStyle/>
          <a:p>
            <a:endParaRPr/>
          </a:p>
        </p:txBody>
      </p:sp>
      <p:sp>
        <p:nvSpPr>
          <p:cNvPr id="14" name="object 14"/>
          <p:cNvSpPr/>
          <p:nvPr/>
        </p:nvSpPr>
        <p:spPr>
          <a:xfrm>
            <a:off x="7862951" y="4700651"/>
            <a:ext cx="0" cy="1619885"/>
          </a:xfrm>
          <a:custGeom>
            <a:avLst/>
            <a:gdLst/>
            <a:ahLst/>
            <a:cxnLst/>
            <a:rect l="l" t="t" r="r" b="b"/>
            <a:pathLst>
              <a:path h="1619885">
                <a:moveTo>
                  <a:pt x="0" y="0"/>
                </a:moveTo>
                <a:lnTo>
                  <a:pt x="0" y="1619313"/>
                </a:lnTo>
              </a:path>
            </a:pathLst>
          </a:custGeom>
          <a:ln w="28575">
            <a:solidFill>
              <a:srgbClr val="D0CECE"/>
            </a:solidFill>
            <a:prstDash val="dash"/>
          </a:ln>
        </p:spPr>
        <p:txBody>
          <a:bodyPr wrap="square" lIns="0" tIns="0" rIns="0" bIns="0" rtlCol="0"/>
          <a:lstStyle/>
          <a:p>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2933700" y="2247900"/>
            <a:ext cx="6324600" cy="3581400"/>
            <a:chOff x="2933700" y="2247900"/>
            <a:chExt cx="6324600" cy="3581400"/>
          </a:xfrm>
        </p:grpSpPr>
        <p:sp>
          <p:nvSpPr>
            <p:cNvPr id="3" name="object 3"/>
            <p:cNvSpPr/>
            <p:nvPr/>
          </p:nvSpPr>
          <p:spPr>
            <a:xfrm>
              <a:off x="2943225" y="2257425"/>
              <a:ext cx="6305550" cy="3562350"/>
            </a:xfrm>
            <a:custGeom>
              <a:avLst/>
              <a:gdLst/>
              <a:ahLst/>
              <a:cxnLst/>
              <a:rect l="l" t="t" r="r" b="b"/>
              <a:pathLst>
                <a:path w="6305550" h="3562350">
                  <a:moveTo>
                    <a:pt x="0" y="3562350"/>
                  </a:moveTo>
                  <a:lnTo>
                    <a:pt x="6305550" y="3562350"/>
                  </a:lnTo>
                  <a:lnTo>
                    <a:pt x="6305550" y="0"/>
                  </a:lnTo>
                  <a:lnTo>
                    <a:pt x="0" y="0"/>
                  </a:lnTo>
                  <a:lnTo>
                    <a:pt x="0" y="3562350"/>
                  </a:lnTo>
                  <a:close/>
                </a:path>
              </a:pathLst>
            </a:custGeom>
            <a:ln w="19050">
              <a:solidFill>
                <a:srgbClr val="898B8B"/>
              </a:solidFill>
            </a:ln>
          </p:spPr>
          <p:txBody>
            <a:bodyPr wrap="square" lIns="0" tIns="0" rIns="0" bIns="0" rtlCol="0"/>
            <a:lstStyle/>
            <a:p>
              <a:endParaRPr/>
            </a:p>
          </p:txBody>
        </p:sp>
        <p:sp>
          <p:nvSpPr>
            <p:cNvPr id="4" name="object 4"/>
            <p:cNvSpPr/>
            <p:nvPr/>
          </p:nvSpPr>
          <p:spPr>
            <a:xfrm>
              <a:off x="5505450" y="3448050"/>
              <a:ext cx="1181100" cy="1190625"/>
            </a:xfrm>
            <a:custGeom>
              <a:avLst/>
              <a:gdLst/>
              <a:ahLst/>
              <a:cxnLst/>
              <a:rect l="l" t="t" r="r" b="b"/>
              <a:pathLst>
                <a:path w="1181100" h="1190625">
                  <a:moveTo>
                    <a:pt x="590550" y="0"/>
                  </a:moveTo>
                  <a:lnTo>
                    <a:pt x="542117" y="1973"/>
                  </a:lnTo>
                  <a:lnTo>
                    <a:pt x="494763" y="7792"/>
                  </a:lnTo>
                  <a:lnTo>
                    <a:pt x="448639" y="17303"/>
                  </a:lnTo>
                  <a:lnTo>
                    <a:pt x="403896" y="30353"/>
                  </a:lnTo>
                  <a:lnTo>
                    <a:pt x="360687" y="46787"/>
                  </a:lnTo>
                  <a:lnTo>
                    <a:pt x="319165" y="66454"/>
                  </a:lnTo>
                  <a:lnTo>
                    <a:pt x="279480" y="89198"/>
                  </a:lnTo>
                  <a:lnTo>
                    <a:pt x="241785" y="114868"/>
                  </a:lnTo>
                  <a:lnTo>
                    <a:pt x="206232" y="143310"/>
                  </a:lnTo>
                  <a:lnTo>
                    <a:pt x="172973" y="174370"/>
                  </a:lnTo>
                  <a:lnTo>
                    <a:pt x="142161" y="207896"/>
                  </a:lnTo>
                  <a:lnTo>
                    <a:pt x="113946" y="243733"/>
                  </a:lnTo>
                  <a:lnTo>
                    <a:pt x="88481" y="281728"/>
                  </a:lnTo>
                  <a:lnTo>
                    <a:pt x="65919" y="321729"/>
                  </a:lnTo>
                  <a:lnTo>
                    <a:pt x="46410" y="363581"/>
                  </a:lnTo>
                  <a:lnTo>
                    <a:pt x="30108" y="407131"/>
                  </a:lnTo>
                  <a:lnTo>
                    <a:pt x="17163" y="452226"/>
                  </a:lnTo>
                  <a:lnTo>
                    <a:pt x="7729" y="498713"/>
                  </a:lnTo>
                  <a:lnTo>
                    <a:pt x="1957" y="546438"/>
                  </a:lnTo>
                  <a:lnTo>
                    <a:pt x="0" y="595249"/>
                  </a:lnTo>
                  <a:lnTo>
                    <a:pt x="1957" y="644077"/>
                  </a:lnTo>
                  <a:lnTo>
                    <a:pt x="7729" y="691818"/>
                  </a:lnTo>
                  <a:lnTo>
                    <a:pt x="17163" y="738320"/>
                  </a:lnTo>
                  <a:lnTo>
                    <a:pt x="30108" y="783428"/>
                  </a:lnTo>
                  <a:lnTo>
                    <a:pt x="46410" y="826990"/>
                  </a:lnTo>
                  <a:lnTo>
                    <a:pt x="65919" y="868852"/>
                  </a:lnTo>
                  <a:lnTo>
                    <a:pt x="88481" y="908861"/>
                  </a:lnTo>
                  <a:lnTo>
                    <a:pt x="113946" y="946864"/>
                  </a:lnTo>
                  <a:lnTo>
                    <a:pt x="142161" y="982707"/>
                  </a:lnTo>
                  <a:lnTo>
                    <a:pt x="172974" y="1016238"/>
                  </a:lnTo>
                  <a:lnTo>
                    <a:pt x="206232" y="1047302"/>
                  </a:lnTo>
                  <a:lnTo>
                    <a:pt x="241785" y="1075747"/>
                  </a:lnTo>
                  <a:lnTo>
                    <a:pt x="279480" y="1101420"/>
                  </a:lnTo>
                  <a:lnTo>
                    <a:pt x="319165" y="1124167"/>
                  </a:lnTo>
                  <a:lnTo>
                    <a:pt x="360687" y="1143835"/>
                  </a:lnTo>
                  <a:lnTo>
                    <a:pt x="403896" y="1160270"/>
                  </a:lnTo>
                  <a:lnTo>
                    <a:pt x="448639" y="1173320"/>
                  </a:lnTo>
                  <a:lnTo>
                    <a:pt x="494763" y="1182832"/>
                  </a:lnTo>
                  <a:lnTo>
                    <a:pt x="542117" y="1188651"/>
                  </a:lnTo>
                  <a:lnTo>
                    <a:pt x="590550" y="1190625"/>
                  </a:lnTo>
                  <a:lnTo>
                    <a:pt x="638982" y="1188651"/>
                  </a:lnTo>
                  <a:lnTo>
                    <a:pt x="686336" y="1182832"/>
                  </a:lnTo>
                  <a:lnTo>
                    <a:pt x="732460" y="1173320"/>
                  </a:lnTo>
                  <a:lnTo>
                    <a:pt x="777203" y="1160270"/>
                  </a:lnTo>
                  <a:lnTo>
                    <a:pt x="820412" y="1143835"/>
                  </a:lnTo>
                  <a:lnTo>
                    <a:pt x="861934" y="1124167"/>
                  </a:lnTo>
                  <a:lnTo>
                    <a:pt x="901619" y="1101420"/>
                  </a:lnTo>
                  <a:lnTo>
                    <a:pt x="939314" y="1075747"/>
                  </a:lnTo>
                  <a:lnTo>
                    <a:pt x="974867" y="1047302"/>
                  </a:lnTo>
                  <a:lnTo>
                    <a:pt x="1008126" y="1016238"/>
                  </a:lnTo>
                  <a:lnTo>
                    <a:pt x="1038938" y="982707"/>
                  </a:lnTo>
                  <a:lnTo>
                    <a:pt x="1067153" y="946864"/>
                  </a:lnTo>
                  <a:lnTo>
                    <a:pt x="1092618" y="908861"/>
                  </a:lnTo>
                  <a:lnTo>
                    <a:pt x="1115180" y="868852"/>
                  </a:lnTo>
                  <a:lnTo>
                    <a:pt x="1134689" y="826990"/>
                  </a:lnTo>
                  <a:lnTo>
                    <a:pt x="1150991" y="783428"/>
                  </a:lnTo>
                  <a:lnTo>
                    <a:pt x="1163936" y="738320"/>
                  </a:lnTo>
                  <a:lnTo>
                    <a:pt x="1173370" y="691818"/>
                  </a:lnTo>
                  <a:lnTo>
                    <a:pt x="1179142" y="644077"/>
                  </a:lnTo>
                  <a:lnTo>
                    <a:pt x="1181100" y="595249"/>
                  </a:lnTo>
                  <a:lnTo>
                    <a:pt x="1179142" y="546438"/>
                  </a:lnTo>
                  <a:lnTo>
                    <a:pt x="1173370" y="498713"/>
                  </a:lnTo>
                  <a:lnTo>
                    <a:pt x="1163936" y="452226"/>
                  </a:lnTo>
                  <a:lnTo>
                    <a:pt x="1150991" y="407131"/>
                  </a:lnTo>
                  <a:lnTo>
                    <a:pt x="1134689" y="363581"/>
                  </a:lnTo>
                  <a:lnTo>
                    <a:pt x="1115180" y="321729"/>
                  </a:lnTo>
                  <a:lnTo>
                    <a:pt x="1092618" y="281728"/>
                  </a:lnTo>
                  <a:lnTo>
                    <a:pt x="1067153" y="243733"/>
                  </a:lnTo>
                  <a:lnTo>
                    <a:pt x="1038938" y="207896"/>
                  </a:lnTo>
                  <a:lnTo>
                    <a:pt x="1008126" y="174370"/>
                  </a:lnTo>
                  <a:lnTo>
                    <a:pt x="974867" y="143310"/>
                  </a:lnTo>
                  <a:lnTo>
                    <a:pt x="939314" y="114868"/>
                  </a:lnTo>
                  <a:lnTo>
                    <a:pt x="901619" y="89198"/>
                  </a:lnTo>
                  <a:lnTo>
                    <a:pt x="861934" y="66454"/>
                  </a:lnTo>
                  <a:lnTo>
                    <a:pt x="820412" y="46787"/>
                  </a:lnTo>
                  <a:lnTo>
                    <a:pt x="777203" y="30353"/>
                  </a:lnTo>
                  <a:lnTo>
                    <a:pt x="732460" y="17303"/>
                  </a:lnTo>
                  <a:lnTo>
                    <a:pt x="686336" y="7792"/>
                  </a:lnTo>
                  <a:lnTo>
                    <a:pt x="638982" y="1973"/>
                  </a:lnTo>
                  <a:lnTo>
                    <a:pt x="590550" y="0"/>
                  </a:lnTo>
                  <a:close/>
                </a:path>
              </a:pathLst>
            </a:custGeom>
            <a:solidFill>
              <a:srgbClr val="606667"/>
            </a:solidFill>
          </p:spPr>
          <p:txBody>
            <a:bodyPr wrap="square" lIns="0" tIns="0" rIns="0" bIns="0" rtlCol="0"/>
            <a:lstStyle/>
            <a:p>
              <a:endParaRPr/>
            </a:p>
          </p:txBody>
        </p:sp>
        <p:sp>
          <p:nvSpPr>
            <p:cNvPr id="5" name="object 5"/>
            <p:cNvSpPr/>
            <p:nvPr/>
          </p:nvSpPr>
          <p:spPr>
            <a:xfrm>
              <a:off x="5895975" y="3733800"/>
              <a:ext cx="523875" cy="609600"/>
            </a:xfrm>
            <a:custGeom>
              <a:avLst/>
              <a:gdLst/>
              <a:ahLst/>
              <a:cxnLst/>
              <a:rect l="l" t="t" r="r" b="b"/>
              <a:pathLst>
                <a:path w="523875" h="609600">
                  <a:moveTo>
                    <a:pt x="0" y="0"/>
                  </a:moveTo>
                  <a:lnTo>
                    <a:pt x="0" y="609600"/>
                  </a:lnTo>
                  <a:lnTo>
                    <a:pt x="523875" y="304800"/>
                  </a:lnTo>
                  <a:lnTo>
                    <a:pt x="0" y="0"/>
                  </a:lnTo>
                  <a:close/>
                </a:path>
              </a:pathLst>
            </a:custGeom>
            <a:solidFill>
              <a:srgbClr val="FFFFFF"/>
            </a:solidFill>
          </p:spPr>
          <p:txBody>
            <a:bodyPr wrap="square" lIns="0" tIns="0" rIns="0" bIns="0" rtlCol="0"/>
            <a:lstStyle/>
            <a:p>
              <a:endParaRPr/>
            </a:p>
          </p:txBody>
        </p:sp>
      </p:grpSp>
      <p:sp>
        <p:nvSpPr>
          <p:cNvPr id="6" name="object 6"/>
          <p:cNvSpPr txBox="1"/>
          <p:nvPr/>
        </p:nvSpPr>
        <p:spPr>
          <a:xfrm>
            <a:off x="3910965" y="6044565"/>
            <a:ext cx="4711065" cy="300355"/>
          </a:xfrm>
          <a:prstGeom prst="rect">
            <a:avLst/>
          </a:prstGeom>
        </p:spPr>
        <p:txBody>
          <a:bodyPr vert="horz" wrap="square" lIns="0" tIns="12700" rIns="0" bIns="0" rtlCol="0">
            <a:spAutoFit/>
          </a:bodyPr>
          <a:lstStyle/>
          <a:p>
            <a:pPr marL="12700">
              <a:lnSpc>
                <a:spcPct val="100000"/>
              </a:lnSpc>
              <a:spcBef>
                <a:spcPts val="100"/>
              </a:spcBef>
            </a:pPr>
            <a:r>
              <a:rPr sz="1800" i="1" spc="-5" dirty="0">
                <a:solidFill>
                  <a:srgbClr val="898B8B"/>
                </a:solidFill>
                <a:latin typeface="Arial"/>
                <a:cs typeface="Arial"/>
              </a:rPr>
              <a:t>Video</a:t>
            </a:r>
            <a:r>
              <a:rPr sz="1800" i="1" dirty="0">
                <a:solidFill>
                  <a:srgbClr val="898B8B"/>
                </a:solidFill>
                <a:latin typeface="Arial"/>
                <a:cs typeface="Arial"/>
              </a:rPr>
              <a:t> </a:t>
            </a:r>
            <a:r>
              <a:rPr sz="1800" i="1" spc="-10" dirty="0">
                <a:solidFill>
                  <a:srgbClr val="898B8B"/>
                </a:solidFill>
                <a:latin typeface="Arial"/>
                <a:cs typeface="Arial"/>
              </a:rPr>
              <a:t>can</a:t>
            </a:r>
            <a:r>
              <a:rPr sz="1800" i="1" dirty="0">
                <a:solidFill>
                  <a:srgbClr val="898B8B"/>
                </a:solidFill>
                <a:latin typeface="Arial"/>
                <a:cs typeface="Arial"/>
              </a:rPr>
              <a:t> </a:t>
            </a:r>
            <a:r>
              <a:rPr sz="1800" i="1" spc="-15" dirty="0">
                <a:solidFill>
                  <a:srgbClr val="898B8B"/>
                </a:solidFill>
                <a:latin typeface="Arial"/>
                <a:cs typeface="Arial"/>
              </a:rPr>
              <a:t>be</a:t>
            </a:r>
            <a:r>
              <a:rPr sz="1800" i="1" spc="75" dirty="0">
                <a:solidFill>
                  <a:srgbClr val="898B8B"/>
                </a:solidFill>
                <a:latin typeface="Arial"/>
                <a:cs typeface="Arial"/>
              </a:rPr>
              <a:t> </a:t>
            </a:r>
            <a:r>
              <a:rPr sz="1800" i="1" spc="-15" dirty="0">
                <a:solidFill>
                  <a:srgbClr val="898B8B"/>
                </a:solidFill>
                <a:latin typeface="Arial"/>
                <a:cs typeface="Arial"/>
              </a:rPr>
              <a:t>found</a:t>
            </a:r>
            <a:r>
              <a:rPr sz="1800" i="1" dirty="0">
                <a:solidFill>
                  <a:srgbClr val="898B8B"/>
                </a:solidFill>
                <a:latin typeface="Arial"/>
                <a:cs typeface="Arial"/>
              </a:rPr>
              <a:t> </a:t>
            </a:r>
            <a:r>
              <a:rPr sz="1800" i="1" spc="-15" dirty="0">
                <a:solidFill>
                  <a:srgbClr val="898B8B"/>
                </a:solidFill>
                <a:latin typeface="Arial"/>
                <a:cs typeface="Arial"/>
              </a:rPr>
              <a:t>on</a:t>
            </a:r>
            <a:r>
              <a:rPr sz="1800" i="1" spc="75" dirty="0">
                <a:solidFill>
                  <a:srgbClr val="898B8B"/>
                </a:solidFill>
                <a:latin typeface="Arial"/>
                <a:cs typeface="Arial"/>
              </a:rPr>
              <a:t> </a:t>
            </a:r>
            <a:r>
              <a:rPr sz="1800" i="1" spc="-10" dirty="0">
                <a:solidFill>
                  <a:srgbClr val="898B8B"/>
                </a:solidFill>
                <a:latin typeface="Arial"/>
                <a:cs typeface="Arial"/>
              </a:rPr>
              <a:t>deployedmedicine.com</a:t>
            </a:r>
            <a:endParaRPr sz="1800">
              <a:latin typeface="Arial"/>
              <a:cs typeface="Arial"/>
            </a:endParaRPr>
          </a:p>
        </p:txBody>
      </p:sp>
      <p:sp>
        <p:nvSpPr>
          <p:cNvPr id="8" name="object 8"/>
          <p:cNvSpPr txBox="1">
            <a:spLocks noGrp="1"/>
          </p:cNvSpPr>
          <p:nvPr>
            <p:ph type="sldNum" sz="quarter" idx="7"/>
          </p:nvPr>
        </p:nvSpPr>
        <p:spPr>
          <a:prstGeom prst="rect">
            <a:avLst/>
          </a:prstGeom>
        </p:spPr>
        <p:txBody>
          <a:bodyPr vert="horz" wrap="square" lIns="0" tIns="0" rIns="0" bIns="0" rtlCol="0">
            <a:spAutoFit/>
          </a:bodyPr>
          <a:lstStyle/>
          <a:p>
            <a:pPr marL="2125345">
              <a:lnSpc>
                <a:spcPts val="1430"/>
              </a:lnSpc>
            </a:pPr>
            <a:fld id="{81D60167-4931-47E6-BA6A-407CBD079E47}" type="slidenum">
              <a:rPr dirty="0"/>
              <a:t>31</a:t>
            </a:fld>
            <a:endParaRPr dirty="0"/>
          </a:p>
        </p:txBody>
      </p:sp>
      <p:sp>
        <p:nvSpPr>
          <p:cNvPr id="7" name="object 7"/>
          <p:cNvSpPr txBox="1">
            <a:spLocks noGrp="1"/>
          </p:cNvSpPr>
          <p:nvPr>
            <p:ph type="title"/>
          </p:nvPr>
        </p:nvSpPr>
        <p:spPr>
          <a:xfrm>
            <a:off x="228600" y="738886"/>
            <a:ext cx="11643740" cy="566950"/>
          </a:xfrm>
          <a:prstGeom prst="rect">
            <a:avLst/>
          </a:prstGeom>
        </p:spPr>
        <p:txBody>
          <a:bodyPr vert="horz" wrap="square" lIns="0" tIns="122555" rIns="0" bIns="0" rtlCol="0">
            <a:spAutoFit/>
          </a:bodyPr>
          <a:lstStyle/>
          <a:p>
            <a:pPr marL="269875" marR="5080" indent="1276985" algn="l">
              <a:lnSpc>
                <a:spcPct val="80000"/>
              </a:lnSpc>
              <a:spcBef>
                <a:spcPts val="965"/>
              </a:spcBef>
            </a:pPr>
            <a:r>
              <a:rPr spc="-5" dirty="0"/>
              <a:t>TWO-PERSON </a:t>
            </a:r>
            <a:r>
              <a:rPr spc="-25" dirty="0"/>
              <a:t>CASUALTY</a:t>
            </a:r>
            <a:r>
              <a:rPr spc="125" dirty="0"/>
              <a:t> </a:t>
            </a:r>
            <a:r>
              <a:rPr spc="-25" dirty="0"/>
              <a:t>DRAG/CARRY</a:t>
            </a:r>
          </a:p>
        </p:txBody>
      </p:sp>
      <p:pic>
        <p:nvPicPr>
          <p:cNvPr id="9" name="03f. Two Person Drags &amp; Carries">
            <a:hlinkClick r:id="" action="ppaction://media"/>
            <a:extLst>
              <a:ext uri="{FF2B5EF4-FFF2-40B4-BE49-F238E27FC236}">
                <a16:creationId xmlns:a16="http://schemas.microsoft.com/office/drawing/2014/main" id="{29B00A22-146D-4879-099F-6EACCB8CA888}"/>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898840" y="1553464"/>
            <a:ext cx="8518144" cy="47914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5728"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2192000" cy="6858000"/>
          </a:xfrm>
          <a:custGeom>
            <a:avLst/>
            <a:gdLst/>
            <a:ahLst/>
            <a:cxnLst/>
            <a:rect l="l" t="t" r="r" b="b"/>
            <a:pathLst>
              <a:path w="12192000" h="6858000">
                <a:moveTo>
                  <a:pt x="12191999" y="0"/>
                </a:moveTo>
                <a:lnTo>
                  <a:pt x="0" y="0"/>
                </a:lnTo>
                <a:lnTo>
                  <a:pt x="0" y="6857997"/>
                </a:lnTo>
                <a:lnTo>
                  <a:pt x="12191999" y="6857997"/>
                </a:lnTo>
                <a:lnTo>
                  <a:pt x="12191999" y="0"/>
                </a:lnTo>
                <a:close/>
              </a:path>
            </a:pathLst>
          </a:custGeom>
          <a:solidFill>
            <a:srgbClr val="2D3334"/>
          </a:solidFill>
        </p:spPr>
        <p:txBody>
          <a:bodyPr wrap="square" lIns="0" tIns="0" rIns="0" bIns="0" rtlCol="0"/>
          <a:lstStyle/>
          <a:p>
            <a:endParaRPr/>
          </a:p>
        </p:txBody>
      </p:sp>
      <p:pic>
        <p:nvPicPr>
          <p:cNvPr id="3" name="object 3"/>
          <p:cNvPicPr/>
          <p:nvPr/>
        </p:nvPicPr>
        <p:blipFill>
          <a:blip r:embed="rId3" cstate="print"/>
          <a:stretch>
            <a:fillRect/>
          </a:stretch>
        </p:blipFill>
        <p:spPr>
          <a:xfrm>
            <a:off x="304800" y="257175"/>
            <a:ext cx="1181100" cy="657225"/>
          </a:xfrm>
          <a:prstGeom prst="rect">
            <a:avLst/>
          </a:prstGeom>
        </p:spPr>
      </p:pic>
      <p:sp>
        <p:nvSpPr>
          <p:cNvPr id="4" name="object 4"/>
          <p:cNvSpPr txBox="1"/>
          <p:nvPr/>
        </p:nvSpPr>
        <p:spPr>
          <a:xfrm>
            <a:off x="4652645" y="1814512"/>
            <a:ext cx="2877185" cy="448945"/>
          </a:xfrm>
          <a:prstGeom prst="rect">
            <a:avLst/>
          </a:prstGeom>
        </p:spPr>
        <p:txBody>
          <a:bodyPr vert="horz" wrap="square" lIns="0" tIns="15875" rIns="0" bIns="0" rtlCol="0">
            <a:spAutoFit/>
          </a:bodyPr>
          <a:lstStyle/>
          <a:p>
            <a:pPr marL="12700">
              <a:lnSpc>
                <a:spcPct val="100000"/>
              </a:lnSpc>
              <a:spcBef>
                <a:spcPts val="125"/>
              </a:spcBef>
            </a:pPr>
            <a:r>
              <a:rPr sz="2750" b="1" spc="10" dirty="0">
                <a:solidFill>
                  <a:srgbClr val="FFFFFF"/>
                </a:solidFill>
                <a:latin typeface="Arial"/>
                <a:cs typeface="Arial"/>
              </a:rPr>
              <a:t>Drag/Carry</a:t>
            </a:r>
            <a:r>
              <a:rPr sz="2750" b="1" spc="5" dirty="0">
                <a:solidFill>
                  <a:srgbClr val="FFFFFF"/>
                </a:solidFill>
                <a:latin typeface="Arial"/>
                <a:cs typeface="Arial"/>
              </a:rPr>
              <a:t> Skills</a:t>
            </a:r>
            <a:endParaRPr sz="2750">
              <a:latin typeface="Arial"/>
              <a:cs typeface="Arial"/>
            </a:endParaRPr>
          </a:p>
        </p:txBody>
      </p:sp>
      <p:pic>
        <p:nvPicPr>
          <p:cNvPr id="5" name="object 5"/>
          <p:cNvPicPr/>
          <p:nvPr/>
        </p:nvPicPr>
        <p:blipFill>
          <a:blip r:embed="rId4" cstate="print"/>
          <a:stretch>
            <a:fillRect/>
          </a:stretch>
        </p:blipFill>
        <p:spPr>
          <a:xfrm>
            <a:off x="4076700" y="3057525"/>
            <a:ext cx="666750" cy="676275"/>
          </a:xfrm>
          <a:prstGeom prst="rect">
            <a:avLst/>
          </a:prstGeom>
        </p:spPr>
      </p:pic>
      <p:sp>
        <p:nvSpPr>
          <p:cNvPr id="6" name="object 6"/>
          <p:cNvSpPr txBox="1"/>
          <p:nvPr/>
        </p:nvSpPr>
        <p:spPr>
          <a:xfrm>
            <a:off x="4941951" y="3213036"/>
            <a:ext cx="3441065" cy="1191260"/>
          </a:xfrm>
          <a:prstGeom prst="rect">
            <a:avLst/>
          </a:prstGeom>
        </p:spPr>
        <p:txBody>
          <a:bodyPr vert="horz" wrap="square" lIns="0" tIns="12700" rIns="0" bIns="0" rtlCol="0">
            <a:spAutoFit/>
          </a:bodyPr>
          <a:lstStyle/>
          <a:p>
            <a:pPr marL="25400">
              <a:lnSpc>
                <a:spcPct val="100000"/>
              </a:lnSpc>
              <a:spcBef>
                <a:spcPts val="100"/>
              </a:spcBef>
            </a:pPr>
            <a:r>
              <a:rPr sz="2400" b="1" spc="-20" dirty="0">
                <a:solidFill>
                  <a:srgbClr val="FFFFFF"/>
                </a:solidFill>
                <a:latin typeface="Arial"/>
                <a:cs typeface="Arial"/>
              </a:rPr>
              <a:t>One-Person</a:t>
            </a:r>
            <a:r>
              <a:rPr sz="2400" b="1" spc="75" dirty="0">
                <a:solidFill>
                  <a:srgbClr val="FFFFFF"/>
                </a:solidFill>
                <a:latin typeface="Arial"/>
                <a:cs typeface="Arial"/>
              </a:rPr>
              <a:t> </a:t>
            </a:r>
            <a:r>
              <a:rPr sz="2400" b="1" spc="5" dirty="0">
                <a:solidFill>
                  <a:srgbClr val="FFFFFF"/>
                </a:solidFill>
                <a:latin typeface="Arial"/>
                <a:cs typeface="Arial"/>
              </a:rPr>
              <a:t>Drag/Carry</a:t>
            </a:r>
            <a:endParaRPr sz="2400">
              <a:latin typeface="Arial"/>
              <a:cs typeface="Arial"/>
            </a:endParaRPr>
          </a:p>
          <a:p>
            <a:pPr>
              <a:lnSpc>
                <a:spcPct val="100000"/>
              </a:lnSpc>
              <a:spcBef>
                <a:spcPts val="20"/>
              </a:spcBef>
            </a:pPr>
            <a:endParaRPr sz="2950">
              <a:latin typeface="Arial"/>
              <a:cs typeface="Arial"/>
            </a:endParaRPr>
          </a:p>
          <a:p>
            <a:pPr marL="12700">
              <a:lnSpc>
                <a:spcPct val="100000"/>
              </a:lnSpc>
            </a:pPr>
            <a:r>
              <a:rPr sz="2400" b="1" spc="-10" dirty="0">
                <a:solidFill>
                  <a:srgbClr val="FFFFFF"/>
                </a:solidFill>
                <a:latin typeface="Arial"/>
                <a:cs typeface="Arial"/>
              </a:rPr>
              <a:t>Two-Person</a:t>
            </a:r>
            <a:r>
              <a:rPr sz="2400" b="1" spc="-5" dirty="0">
                <a:solidFill>
                  <a:srgbClr val="FFFFFF"/>
                </a:solidFill>
                <a:latin typeface="Arial"/>
                <a:cs typeface="Arial"/>
              </a:rPr>
              <a:t> </a:t>
            </a:r>
            <a:r>
              <a:rPr sz="2400" b="1" spc="5" dirty="0">
                <a:solidFill>
                  <a:srgbClr val="FFFFFF"/>
                </a:solidFill>
                <a:latin typeface="Arial"/>
                <a:cs typeface="Arial"/>
              </a:rPr>
              <a:t>Drag/Carry</a:t>
            </a:r>
            <a:endParaRPr sz="2400">
              <a:latin typeface="Arial"/>
              <a:cs typeface="Arial"/>
            </a:endParaRPr>
          </a:p>
        </p:txBody>
      </p:sp>
      <p:pic>
        <p:nvPicPr>
          <p:cNvPr id="7" name="object 7"/>
          <p:cNvPicPr/>
          <p:nvPr/>
        </p:nvPicPr>
        <p:blipFill>
          <a:blip r:embed="rId4" cstate="print"/>
          <a:stretch>
            <a:fillRect/>
          </a:stretch>
        </p:blipFill>
        <p:spPr>
          <a:xfrm>
            <a:off x="4076700" y="3933825"/>
            <a:ext cx="666750" cy="676275"/>
          </a:xfrm>
          <a:prstGeom prst="rect">
            <a:avLst/>
          </a:prstGeom>
        </p:spPr>
      </p:pic>
      <p:sp>
        <p:nvSpPr>
          <p:cNvPr id="8" name="object 8"/>
          <p:cNvSpPr txBox="1">
            <a:spLocks noGrp="1"/>
          </p:cNvSpPr>
          <p:nvPr>
            <p:ph type="title"/>
          </p:nvPr>
        </p:nvSpPr>
        <p:spPr>
          <a:xfrm>
            <a:off x="4348734" y="1092199"/>
            <a:ext cx="3472179" cy="575310"/>
          </a:xfrm>
          <a:prstGeom prst="rect">
            <a:avLst/>
          </a:prstGeom>
        </p:spPr>
        <p:txBody>
          <a:bodyPr vert="horz" wrap="square" lIns="0" tIns="13335" rIns="0" bIns="0" rtlCol="0">
            <a:spAutoFit/>
          </a:bodyPr>
          <a:lstStyle/>
          <a:p>
            <a:pPr marL="12700">
              <a:lnSpc>
                <a:spcPct val="100000"/>
              </a:lnSpc>
              <a:spcBef>
                <a:spcPts val="105"/>
              </a:spcBef>
            </a:pPr>
            <a:r>
              <a:rPr spc="-10" dirty="0"/>
              <a:t>SKILL</a:t>
            </a:r>
            <a:r>
              <a:rPr spc="-30" dirty="0"/>
              <a:t> </a:t>
            </a:r>
            <a:r>
              <a:rPr spc="-15" dirty="0"/>
              <a:t>STATION</a:t>
            </a:r>
          </a:p>
        </p:txBody>
      </p:sp>
      <p:sp>
        <p:nvSpPr>
          <p:cNvPr id="9" name="object 9"/>
          <p:cNvSpPr txBox="1">
            <a:spLocks noGrp="1"/>
          </p:cNvSpPr>
          <p:nvPr>
            <p:ph type="sldNum" sz="quarter" idx="7"/>
          </p:nvPr>
        </p:nvSpPr>
        <p:spPr>
          <a:prstGeom prst="rect">
            <a:avLst/>
          </a:prstGeom>
        </p:spPr>
        <p:txBody>
          <a:bodyPr vert="horz" wrap="square" lIns="0" tIns="0" rIns="0" bIns="0" rtlCol="0">
            <a:spAutoFit/>
          </a:bodyPr>
          <a:lstStyle/>
          <a:p>
            <a:pPr marL="2125345">
              <a:lnSpc>
                <a:spcPts val="1430"/>
              </a:lnSpc>
            </a:pPr>
            <a:fld id="{81D60167-4931-47E6-BA6A-407CBD079E47}" type="slidenum">
              <a:rPr dirty="0"/>
              <a:t>32</a:t>
            </a:fld>
            <a:endParaRPr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4073525" y="299338"/>
            <a:ext cx="4060825" cy="335280"/>
          </a:xfrm>
          <a:prstGeom prst="rect">
            <a:avLst/>
          </a:prstGeom>
        </p:spPr>
        <p:txBody>
          <a:bodyPr vert="horz" wrap="square" lIns="0" tIns="16510" rIns="0" bIns="0" rtlCol="0">
            <a:spAutoFit/>
          </a:bodyPr>
          <a:lstStyle/>
          <a:p>
            <a:pPr marL="12700">
              <a:lnSpc>
                <a:spcPct val="100000"/>
              </a:lnSpc>
              <a:spcBef>
                <a:spcPts val="130"/>
              </a:spcBef>
            </a:pPr>
            <a:r>
              <a:rPr sz="2000" b="1" spc="-90" dirty="0">
                <a:solidFill>
                  <a:srgbClr val="756F6F"/>
                </a:solidFill>
                <a:latin typeface="Arial"/>
                <a:cs typeface="Arial"/>
              </a:rPr>
              <a:t>M</a:t>
            </a:r>
            <a:r>
              <a:rPr sz="2000" b="1" spc="45" dirty="0">
                <a:solidFill>
                  <a:srgbClr val="756F6F"/>
                </a:solidFill>
                <a:latin typeface="Arial"/>
                <a:cs typeface="Arial"/>
              </a:rPr>
              <a:t>odu</a:t>
            </a:r>
            <a:r>
              <a:rPr sz="2000" b="1" spc="35" dirty="0">
                <a:solidFill>
                  <a:srgbClr val="756F6F"/>
                </a:solidFill>
                <a:latin typeface="Arial"/>
                <a:cs typeface="Arial"/>
              </a:rPr>
              <a:t>l</a:t>
            </a:r>
            <a:r>
              <a:rPr sz="2000" b="1" spc="15" dirty="0">
                <a:solidFill>
                  <a:srgbClr val="756F6F"/>
                </a:solidFill>
                <a:latin typeface="Arial"/>
                <a:cs typeface="Arial"/>
              </a:rPr>
              <a:t>e</a:t>
            </a:r>
            <a:r>
              <a:rPr sz="2000" b="1" spc="-110" dirty="0">
                <a:solidFill>
                  <a:srgbClr val="756F6F"/>
                </a:solidFill>
                <a:latin typeface="Arial"/>
                <a:cs typeface="Arial"/>
              </a:rPr>
              <a:t> </a:t>
            </a:r>
            <a:r>
              <a:rPr sz="2000" b="1" spc="10" dirty="0">
                <a:solidFill>
                  <a:srgbClr val="756F6F"/>
                </a:solidFill>
                <a:latin typeface="Arial"/>
                <a:cs typeface="Arial"/>
              </a:rPr>
              <a:t>3:</a:t>
            </a:r>
            <a:r>
              <a:rPr sz="2000" b="1" spc="-40" dirty="0">
                <a:solidFill>
                  <a:srgbClr val="756F6F"/>
                </a:solidFill>
                <a:latin typeface="Arial"/>
                <a:cs typeface="Arial"/>
              </a:rPr>
              <a:t> </a:t>
            </a:r>
            <a:r>
              <a:rPr sz="2000" b="1" spc="50" dirty="0">
                <a:solidFill>
                  <a:srgbClr val="756F6F"/>
                </a:solidFill>
                <a:latin typeface="Arial"/>
                <a:cs typeface="Arial"/>
              </a:rPr>
              <a:t>C</a:t>
            </a:r>
            <a:r>
              <a:rPr sz="2000" b="1" spc="15" dirty="0">
                <a:solidFill>
                  <a:srgbClr val="756F6F"/>
                </a:solidFill>
                <a:latin typeface="Arial"/>
                <a:cs typeface="Arial"/>
              </a:rPr>
              <a:t>a</a:t>
            </a:r>
            <a:r>
              <a:rPr sz="2000" b="1" spc="40" dirty="0">
                <a:solidFill>
                  <a:srgbClr val="756F6F"/>
                </a:solidFill>
                <a:latin typeface="Arial"/>
                <a:cs typeface="Arial"/>
              </a:rPr>
              <a:t>r</a:t>
            </a:r>
            <a:r>
              <a:rPr sz="2000" b="1" spc="15" dirty="0">
                <a:solidFill>
                  <a:srgbClr val="756F6F"/>
                </a:solidFill>
                <a:latin typeface="Arial"/>
                <a:cs typeface="Arial"/>
              </a:rPr>
              <a:t>e</a:t>
            </a:r>
            <a:r>
              <a:rPr sz="2000" b="1" spc="-185" dirty="0">
                <a:solidFill>
                  <a:srgbClr val="756F6F"/>
                </a:solidFill>
                <a:latin typeface="Arial"/>
                <a:cs typeface="Arial"/>
              </a:rPr>
              <a:t> </a:t>
            </a:r>
            <a:r>
              <a:rPr sz="2000" b="1" spc="50" dirty="0">
                <a:solidFill>
                  <a:srgbClr val="756F6F"/>
                </a:solidFill>
                <a:latin typeface="Arial"/>
                <a:cs typeface="Arial"/>
              </a:rPr>
              <a:t>U</a:t>
            </a:r>
            <a:r>
              <a:rPr sz="2000" b="1" spc="45" dirty="0">
                <a:solidFill>
                  <a:srgbClr val="756F6F"/>
                </a:solidFill>
                <a:latin typeface="Arial"/>
                <a:cs typeface="Arial"/>
              </a:rPr>
              <a:t>nd</a:t>
            </a:r>
            <a:r>
              <a:rPr sz="2000" b="1" spc="10" dirty="0">
                <a:solidFill>
                  <a:srgbClr val="756F6F"/>
                </a:solidFill>
                <a:latin typeface="Arial"/>
                <a:cs typeface="Arial"/>
              </a:rPr>
              <a:t>er</a:t>
            </a:r>
            <a:r>
              <a:rPr sz="2000" b="1" spc="-150" dirty="0">
                <a:solidFill>
                  <a:srgbClr val="756F6F"/>
                </a:solidFill>
                <a:latin typeface="Arial"/>
                <a:cs typeface="Arial"/>
              </a:rPr>
              <a:t> </a:t>
            </a:r>
            <a:r>
              <a:rPr sz="2000" b="1" spc="45" dirty="0">
                <a:solidFill>
                  <a:srgbClr val="756F6F"/>
                </a:solidFill>
                <a:latin typeface="Arial"/>
                <a:cs typeface="Arial"/>
              </a:rPr>
              <a:t>F</a:t>
            </a:r>
            <a:r>
              <a:rPr sz="2000" b="1" spc="35" dirty="0">
                <a:solidFill>
                  <a:srgbClr val="756F6F"/>
                </a:solidFill>
                <a:latin typeface="Arial"/>
                <a:cs typeface="Arial"/>
              </a:rPr>
              <a:t>i</a:t>
            </a:r>
            <a:r>
              <a:rPr sz="2000" b="1" spc="40" dirty="0">
                <a:solidFill>
                  <a:srgbClr val="756F6F"/>
                </a:solidFill>
                <a:latin typeface="Arial"/>
                <a:cs typeface="Arial"/>
              </a:rPr>
              <a:t>r</a:t>
            </a:r>
            <a:r>
              <a:rPr sz="2000" b="1" spc="15" dirty="0">
                <a:solidFill>
                  <a:srgbClr val="756F6F"/>
                </a:solidFill>
                <a:latin typeface="Arial"/>
                <a:cs typeface="Arial"/>
              </a:rPr>
              <a:t>e</a:t>
            </a:r>
            <a:r>
              <a:rPr sz="2000" b="1" spc="-40" dirty="0">
                <a:solidFill>
                  <a:srgbClr val="756F6F"/>
                </a:solidFill>
                <a:latin typeface="Arial"/>
                <a:cs typeface="Arial"/>
              </a:rPr>
              <a:t>/</a:t>
            </a:r>
            <a:r>
              <a:rPr sz="2000" b="1" spc="45" dirty="0">
                <a:solidFill>
                  <a:srgbClr val="756F6F"/>
                </a:solidFill>
                <a:latin typeface="Arial"/>
                <a:cs typeface="Arial"/>
              </a:rPr>
              <a:t>Th</a:t>
            </a:r>
            <a:r>
              <a:rPr sz="2000" b="1" spc="-35" dirty="0">
                <a:solidFill>
                  <a:srgbClr val="756F6F"/>
                </a:solidFill>
                <a:latin typeface="Arial"/>
                <a:cs typeface="Arial"/>
              </a:rPr>
              <a:t>r</a:t>
            </a:r>
            <a:r>
              <a:rPr sz="2000" b="1" spc="15" dirty="0">
                <a:solidFill>
                  <a:srgbClr val="756F6F"/>
                </a:solidFill>
                <a:latin typeface="Arial"/>
                <a:cs typeface="Arial"/>
              </a:rPr>
              <a:t>e</a:t>
            </a:r>
            <a:r>
              <a:rPr sz="2000" b="1" spc="5" dirty="0">
                <a:solidFill>
                  <a:srgbClr val="756F6F"/>
                </a:solidFill>
                <a:latin typeface="Arial"/>
                <a:cs typeface="Arial"/>
              </a:rPr>
              <a:t>a</a:t>
            </a:r>
            <a:r>
              <a:rPr sz="2000" b="1" spc="10" dirty="0">
                <a:solidFill>
                  <a:srgbClr val="756F6F"/>
                </a:solidFill>
                <a:latin typeface="Arial"/>
                <a:cs typeface="Arial"/>
              </a:rPr>
              <a:t>t</a:t>
            </a:r>
            <a:endParaRPr sz="2000">
              <a:latin typeface="Arial"/>
              <a:cs typeface="Arial"/>
            </a:endParaRPr>
          </a:p>
        </p:txBody>
      </p:sp>
      <p:pic>
        <p:nvPicPr>
          <p:cNvPr id="3" name="object 3"/>
          <p:cNvPicPr/>
          <p:nvPr/>
        </p:nvPicPr>
        <p:blipFill>
          <a:blip r:embed="rId3" cstate="print"/>
          <a:stretch>
            <a:fillRect/>
          </a:stretch>
        </p:blipFill>
        <p:spPr>
          <a:xfrm>
            <a:off x="276225" y="276225"/>
            <a:ext cx="1171575" cy="657225"/>
          </a:xfrm>
          <a:prstGeom prst="rect">
            <a:avLst/>
          </a:prstGeom>
        </p:spPr>
      </p:pic>
      <p:sp>
        <p:nvSpPr>
          <p:cNvPr id="4" name="object 4"/>
          <p:cNvSpPr txBox="1">
            <a:spLocks noGrp="1"/>
          </p:cNvSpPr>
          <p:nvPr>
            <p:ph type="title"/>
          </p:nvPr>
        </p:nvSpPr>
        <p:spPr>
          <a:xfrm>
            <a:off x="4603496" y="677163"/>
            <a:ext cx="2397125" cy="575310"/>
          </a:xfrm>
          <a:prstGeom prst="rect">
            <a:avLst/>
          </a:prstGeom>
        </p:spPr>
        <p:txBody>
          <a:bodyPr vert="horz" wrap="square" lIns="0" tIns="13335" rIns="0" bIns="0" rtlCol="0">
            <a:spAutoFit/>
          </a:bodyPr>
          <a:lstStyle/>
          <a:p>
            <a:pPr marL="12700">
              <a:lnSpc>
                <a:spcPct val="100000"/>
              </a:lnSpc>
              <a:spcBef>
                <a:spcPts val="105"/>
              </a:spcBef>
            </a:pPr>
            <a:r>
              <a:rPr spc="5" dirty="0">
                <a:solidFill>
                  <a:srgbClr val="000000"/>
                </a:solidFill>
              </a:rPr>
              <a:t>SUMMARY</a:t>
            </a:r>
          </a:p>
        </p:txBody>
      </p:sp>
      <p:sp>
        <p:nvSpPr>
          <p:cNvPr id="5" name="object 5"/>
          <p:cNvSpPr txBox="1"/>
          <p:nvPr/>
        </p:nvSpPr>
        <p:spPr>
          <a:xfrm>
            <a:off x="6606158" y="1505507"/>
            <a:ext cx="3501390" cy="1521460"/>
          </a:xfrm>
          <a:prstGeom prst="rect">
            <a:avLst/>
          </a:prstGeom>
        </p:spPr>
        <p:txBody>
          <a:bodyPr vert="horz" wrap="square" lIns="0" tIns="29845" rIns="0" bIns="0" rtlCol="0">
            <a:spAutoFit/>
          </a:bodyPr>
          <a:lstStyle/>
          <a:p>
            <a:pPr marL="288925" marR="5080" indent="-276225">
              <a:lnSpc>
                <a:spcPct val="127200"/>
              </a:lnSpc>
              <a:spcBef>
                <a:spcPts val="235"/>
              </a:spcBef>
            </a:pPr>
            <a:r>
              <a:rPr sz="2750" b="1" spc="5" dirty="0">
                <a:latin typeface="Arial"/>
                <a:cs typeface="Arial"/>
              </a:rPr>
              <a:t>Skills </a:t>
            </a:r>
            <a:r>
              <a:rPr sz="2750" b="1" spc="30" dirty="0">
                <a:latin typeface="Arial"/>
                <a:cs typeface="Arial"/>
              </a:rPr>
              <a:t>and </a:t>
            </a:r>
            <a:r>
              <a:rPr sz="2750" b="1" spc="5" dirty="0">
                <a:latin typeface="Arial"/>
                <a:cs typeface="Arial"/>
              </a:rPr>
              <a:t>Abilities </a:t>
            </a:r>
            <a:r>
              <a:rPr sz="2750" b="1" spc="10" dirty="0">
                <a:latin typeface="Arial"/>
                <a:cs typeface="Arial"/>
              </a:rPr>
              <a:t> </a:t>
            </a:r>
            <a:r>
              <a:rPr sz="2400" spc="-20" dirty="0">
                <a:latin typeface="Arial MT"/>
                <a:cs typeface="Arial MT"/>
              </a:rPr>
              <a:t>One-Person</a:t>
            </a:r>
            <a:r>
              <a:rPr sz="2400" spc="55" dirty="0">
                <a:latin typeface="Arial MT"/>
                <a:cs typeface="Arial MT"/>
              </a:rPr>
              <a:t> </a:t>
            </a:r>
            <a:r>
              <a:rPr sz="2400" spc="-15" dirty="0">
                <a:latin typeface="Arial MT"/>
                <a:cs typeface="Arial MT"/>
              </a:rPr>
              <a:t>Drag/Carry </a:t>
            </a:r>
            <a:r>
              <a:rPr sz="2400" spc="-655" dirty="0">
                <a:latin typeface="Arial MT"/>
                <a:cs typeface="Arial MT"/>
              </a:rPr>
              <a:t> </a:t>
            </a:r>
            <a:r>
              <a:rPr sz="2400" spc="-40" dirty="0">
                <a:latin typeface="Arial MT"/>
                <a:cs typeface="Arial MT"/>
              </a:rPr>
              <a:t>Two-Person</a:t>
            </a:r>
            <a:r>
              <a:rPr sz="2400" spc="190" dirty="0">
                <a:latin typeface="Arial MT"/>
                <a:cs typeface="Arial MT"/>
              </a:rPr>
              <a:t> </a:t>
            </a:r>
            <a:r>
              <a:rPr sz="2400" spc="-15" dirty="0">
                <a:latin typeface="Arial MT"/>
                <a:cs typeface="Arial MT"/>
              </a:rPr>
              <a:t>Drag/Carry</a:t>
            </a:r>
            <a:endParaRPr sz="2400">
              <a:latin typeface="Arial MT"/>
              <a:cs typeface="Arial MT"/>
            </a:endParaRPr>
          </a:p>
        </p:txBody>
      </p:sp>
      <p:sp>
        <p:nvSpPr>
          <p:cNvPr id="6" name="object 6"/>
          <p:cNvSpPr txBox="1">
            <a:spLocks noGrp="1"/>
          </p:cNvSpPr>
          <p:nvPr>
            <p:ph sz="half" idx="2"/>
          </p:nvPr>
        </p:nvSpPr>
        <p:spPr>
          <a:prstGeom prst="rect">
            <a:avLst/>
          </a:prstGeom>
        </p:spPr>
        <p:txBody>
          <a:bodyPr vert="horz" wrap="square" lIns="0" tIns="144145" rIns="0" bIns="0" rtlCol="0">
            <a:spAutoFit/>
          </a:bodyPr>
          <a:lstStyle/>
          <a:p>
            <a:pPr marL="12700">
              <a:lnSpc>
                <a:spcPct val="100000"/>
              </a:lnSpc>
              <a:spcBef>
                <a:spcPts val="1135"/>
              </a:spcBef>
            </a:pPr>
            <a:r>
              <a:rPr spc="30" dirty="0"/>
              <a:t>Knowledge</a:t>
            </a:r>
            <a:r>
              <a:rPr spc="-25" dirty="0"/>
              <a:t> </a:t>
            </a:r>
            <a:r>
              <a:rPr spc="-10" dirty="0"/>
              <a:t>Topics</a:t>
            </a:r>
          </a:p>
          <a:p>
            <a:pPr marL="288925" marR="5080">
              <a:lnSpc>
                <a:spcPct val="127800"/>
              </a:lnSpc>
              <a:spcBef>
                <a:spcPts val="80"/>
              </a:spcBef>
              <a:tabLst>
                <a:tab pos="1984375" algn="l"/>
                <a:tab pos="4631055" algn="l"/>
              </a:tabLst>
            </a:pPr>
            <a:r>
              <a:rPr sz="2400" b="0" spc="20" dirty="0">
                <a:latin typeface="Arial MT"/>
                <a:cs typeface="Arial MT"/>
              </a:rPr>
              <a:t>What </a:t>
            </a:r>
            <a:r>
              <a:rPr sz="2400" b="0" spc="-5" dirty="0">
                <a:latin typeface="Arial MT"/>
                <a:cs typeface="Arial MT"/>
              </a:rPr>
              <a:t>is </a:t>
            </a:r>
            <a:r>
              <a:rPr sz="2400" b="0" spc="-15" dirty="0">
                <a:latin typeface="Arial MT"/>
                <a:cs typeface="Arial MT"/>
              </a:rPr>
              <a:t>Care </a:t>
            </a:r>
            <a:r>
              <a:rPr sz="2400" b="0" spc="-25" dirty="0">
                <a:latin typeface="Arial MT"/>
                <a:cs typeface="Arial MT"/>
              </a:rPr>
              <a:t>Under </a:t>
            </a:r>
            <a:r>
              <a:rPr sz="2400" b="0" spc="5" dirty="0">
                <a:latin typeface="Arial MT"/>
                <a:cs typeface="Arial MT"/>
              </a:rPr>
              <a:t>Fire </a:t>
            </a:r>
            <a:r>
              <a:rPr sz="2400" b="0" dirty="0">
                <a:latin typeface="Arial MT"/>
                <a:cs typeface="Arial MT"/>
              </a:rPr>
              <a:t>/ </a:t>
            </a:r>
            <a:r>
              <a:rPr sz="2400" b="0" spc="-20" dirty="0">
                <a:latin typeface="Arial MT"/>
                <a:cs typeface="Arial MT"/>
              </a:rPr>
              <a:t>Threat? </a:t>
            </a:r>
            <a:r>
              <a:rPr sz="2400" b="0" spc="-15" dirty="0">
                <a:latin typeface="Arial MT"/>
                <a:cs typeface="Arial MT"/>
              </a:rPr>
              <a:t> The</a:t>
            </a:r>
            <a:r>
              <a:rPr sz="2400" b="0" spc="15" dirty="0">
                <a:latin typeface="Arial MT"/>
                <a:cs typeface="Arial MT"/>
              </a:rPr>
              <a:t> </a:t>
            </a:r>
            <a:r>
              <a:rPr sz="2400" b="0" spc="-15" dirty="0">
                <a:latin typeface="Arial MT"/>
                <a:cs typeface="Arial MT"/>
              </a:rPr>
              <a:t>importance</a:t>
            </a:r>
            <a:r>
              <a:rPr sz="2400" b="0" spc="85" dirty="0">
                <a:latin typeface="Arial MT"/>
                <a:cs typeface="Arial MT"/>
              </a:rPr>
              <a:t> </a:t>
            </a:r>
            <a:r>
              <a:rPr sz="2400" b="0" spc="-35" dirty="0">
                <a:latin typeface="Arial MT"/>
                <a:cs typeface="Arial MT"/>
              </a:rPr>
              <a:t>of</a:t>
            </a:r>
            <a:r>
              <a:rPr sz="2400" b="0" spc="75" dirty="0">
                <a:latin typeface="Arial MT"/>
                <a:cs typeface="Arial MT"/>
              </a:rPr>
              <a:t> </a:t>
            </a:r>
            <a:r>
              <a:rPr sz="2400" b="0" spc="20" dirty="0">
                <a:latin typeface="Arial MT"/>
                <a:cs typeface="Arial MT"/>
              </a:rPr>
              <a:t>fire</a:t>
            </a:r>
            <a:r>
              <a:rPr sz="2400" b="0" spc="-135" dirty="0">
                <a:latin typeface="Arial MT"/>
                <a:cs typeface="Arial MT"/>
              </a:rPr>
              <a:t> </a:t>
            </a:r>
            <a:r>
              <a:rPr sz="2400" b="0" spc="-15" dirty="0">
                <a:latin typeface="Arial MT"/>
                <a:cs typeface="Arial MT"/>
              </a:rPr>
              <a:t>superiority </a:t>
            </a:r>
            <a:r>
              <a:rPr sz="2400" b="0" spc="-10" dirty="0">
                <a:latin typeface="Arial MT"/>
                <a:cs typeface="Arial MT"/>
              </a:rPr>
              <a:t> </a:t>
            </a:r>
            <a:r>
              <a:rPr sz="2400" b="0" spc="-20" dirty="0">
                <a:latin typeface="Arial MT"/>
                <a:cs typeface="Arial MT"/>
              </a:rPr>
              <a:t>Casualty</a:t>
            </a:r>
            <a:r>
              <a:rPr sz="2400" b="0" spc="75" dirty="0">
                <a:latin typeface="Arial MT"/>
                <a:cs typeface="Arial MT"/>
              </a:rPr>
              <a:t> </a:t>
            </a:r>
            <a:r>
              <a:rPr sz="2400" b="0" spc="-30" dirty="0">
                <a:latin typeface="Arial MT"/>
                <a:cs typeface="Arial MT"/>
              </a:rPr>
              <a:t>Treatment</a:t>
            </a:r>
            <a:r>
              <a:rPr sz="2400" b="0" spc="80" dirty="0">
                <a:latin typeface="Arial MT"/>
                <a:cs typeface="Arial MT"/>
              </a:rPr>
              <a:t> </a:t>
            </a:r>
            <a:r>
              <a:rPr sz="2400" b="0" spc="-15" dirty="0">
                <a:latin typeface="Arial MT"/>
                <a:cs typeface="Arial MT"/>
              </a:rPr>
              <a:t>Priorities</a:t>
            </a:r>
            <a:r>
              <a:rPr sz="2400" b="0" spc="140" dirty="0">
                <a:latin typeface="Arial MT"/>
                <a:cs typeface="Arial MT"/>
              </a:rPr>
              <a:t> </a:t>
            </a:r>
            <a:r>
              <a:rPr sz="2400" b="0" spc="-5" dirty="0">
                <a:latin typeface="Arial MT"/>
                <a:cs typeface="Arial MT"/>
              </a:rPr>
              <a:t>in</a:t>
            </a:r>
            <a:r>
              <a:rPr sz="2400" b="0" spc="5" dirty="0">
                <a:latin typeface="Arial MT"/>
                <a:cs typeface="Arial MT"/>
              </a:rPr>
              <a:t> </a:t>
            </a:r>
            <a:r>
              <a:rPr sz="2400" b="0" spc="-5" dirty="0">
                <a:latin typeface="Arial MT"/>
                <a:cs typeface="Arial MT"/>
              </a:rPr>
              <a:t>CUF </a:t>
            </a:r>
            <a:r>
              <a:rPr sz="2400" b="0" spc="-650" dirty="0">
                <a:latin typeface="Arial MT"/>
                <a:cs typeface="Arial MT"/>
              </a:rPr>
              <a:t> </a:t>
            </a:r>
            <a:r>
              <a:rPr sz="2400" b="0" spc="-20" dirty="0">
                <a:latin typeface="Arial MT"/>
                <a:cs typeface="Arial MT"/>
              </a:rPr>
              <a:t>Massive</a:t>
            </a:r>
            <a:r>
              <a:rPr sz="2400" b="0" spc="70" dirty="0">
                <a:latin typeface="Arial MT"/>
                <a:cs typeface="Arial MT"/>
              </a:rPr>
              <a:t> </a:t>
            </a:r>
            <a:r>
              <a:rPr sz="2400" b="0" spc="-20" dirty="0">
                <a:latin typeface="Arial MT"/>
                <a:cs typeface="Arial MT"/>
              </a:rPr>
              <a:t>Hemorrhage</a:t>
            </a:r>
            <a:r>
              <a:rPr sz="2400" b="0" spc="150" dirty="0">
                <a:latin typeface="Arial MT"/>
                <a:cs typeface="Arial MT"/>
              </a:rPr>
              <a:t> </a:t>
            </a:r>
            <a:r>
              <a:rPr sz="2400" b="0" spc="-15" dirty="0">
                <a:latin typeface="Arial MT"/>
                <a:cs typeface="Arial MT"/>
              </a:rPr>
              <a:t>Control</a:t>
            </a:r>
            <a:r>
              <a:rPr sz="2400" b="0" spc="55" dirty="0">
                <a:latin typeface="Arial MT"/>
                <a:cs typeface="Arial MT"/>
              </a:rPr>
              <a:t> </a:t>
            </a:r>
            <a:r>
              <a:rPr sz="2400" b="0" spc="-5" dirty="0">
                <a:latin typeface="Arial MT"/>
                <a:cs typeface="Arial MT"/>
              </a:rPr>
              <a:t>in CUF </a:t>
            </a:r>
            <a:r>
              <a:rPr sz="2400" b="0" spc="-650" dirty="0">
                <a:latin typeface="Arial MT"/>
                <a:cs typeface="Arial MT"/>
              </a:rPr>
              <a:t> </a:t>
            </a:r>
            <a:r>
              <a:rPr sz="2400" b="0" spc="-45" dirty="0">
                <a:latin typeface="Arial MT"/>
                <a:cs typeface="Arial MT"/>
              </a:rPr>
              <a:t>Advantages	</a:t>
            </a:r>
            <a:r>
              <a:rPr sz="2400" b="0" spc="-20" dirty="0">
                <a:latin typeface="Arial MT"/>
                <a:cs typeface="Arial MT"/>
              </a:rPr>
              <a:t>and</a:t>
            </a:r>
            <a:r>
              <a:rPr sz="2400" b="0" spc="30" dirty="0">
                <a:latin typeface="Arial MT"/>
                <a:cs typeface="Arial MT"/>
              </a:rPr>
              <a:t> </a:t>
            </a:r>
            <a:r>
              <a:rPr sz="2400" b="0" spc="-30" dirty="0">
                <a:latin typeface="Arial MT"/>
                <a:cs typeface="Arial MT"/>
              </a:rPr>
              <a:t>disadvantages	</a:t>
            </a:r>
            <a:r>
              <a:rPr sz="2400" b="0" spc="-35" dirty="0">
                <a:latin typeface="Arial MT"/>
                <a:cs typeface="Arial MT"/>
              </a:rPr>
              <a:t>of</a:t>
            </a:r>
            <a:endParaRPr sz="2400">
              <a:latin typeface="Arial MT"/>
              <a:cs typeface="Arial MT"/>
            </a:endParaRPr>
          </a:p>
          <a:p>
            <a:pPr marL="288925">
              <a:lnSpc>
                <a:spcPts val="2850"/>
              </a:lnSpc>
            </a:pPr>
            <a:r>
              <a:rPr sz="2400" b="0" spc="-30" dirty="0">
                <a:latin typeface="Arial MT"/>
                <a:cs typeface="Arial MT"/>
              </a:rPr>
              <a:t>one-</a:t>
            </a:r>
            <a:r>
              <a:rPr sz="2400" b="0" spc="105" dirty="0">
                <a:latin typeface="Arial MT"/>
                <a:cs typeface="Arial MT"/>
              </a:rPr>
              <a:t> </a:t>
            </a:r>
            <a:r>
              <a:rPr sz="2400" b="0" spc="-20" dirty="0">
                <a:latin typeface="Arial MT"/>
                <a:cs typeface="Arial MT"/>
              </a:rPr>
              <a:t>and</a:t>
            </a:r>
            <a:r>
              <a:rPr sz="2400" b="0" spc="20" dirty="0">
                <a:latin typeface="Arial MT"/>
                <a:cs typeface="Arial MT"/>
              </a:rPr>
              <a:t> </a:t>
            </a:r>
            <a:r>
              <a:rPr sz="2400" b="0" spc="-25" dirty="0">
                <a:latin typeface="Arial MT"/>
                <a:cs typeface="Arial MT"/>
              </a:rPr>
              <a:t>two-person</a:t>
            </a:r>
            <a:r>
              <a:rPr sz="2400" b="0" spc="240" dirty="0">
                <a:latin typeface="Arial MT"/>
                <a:cs typeface="Arial MT"/>
              </a:rPr>
              <a:t> </a:t>
            </a:r>
            <a:r>
              <a:rPr sz="2400" b="0" spc="-20" dirty="0">
                <a:latin typeface="Arial MT"/>
                <a:cs typeface="Arial MT"/>
              </a:rPr>
              <a:t>drag/carry</a:t>
            </a:r>
            <a:endParaRPr sz="2400">
              <a:latin typeface="Arial MT"/>
              <a:cs typeface="Arial MT"/>
            </a:endParaRPr>
          </a:p>
          <a:p>
            <a:pPr marL="288925">
              <a:lnSpc>
                <a:spcPct val="100000"/>
              </a:lnSpc>
              <a:spcBef>
                <a:spcPts val="50"/>
              </a:spcBef>
            </a:pPr>
            <a:r>
              <a:rPr sz="2400" b="0" spc="-25" dirty="0">
                <a:latin typeface="Arial MT"/>
                <a:cs typeface="Arial MT"/>
              </a:rPr>
              <a:t>methods</a:t>
            </a:r>
            <a:endParaRPr sz="2400">
              <a:latin typeface="Arial MT"/>
              <a:cs typeface="Arial MT"/>
            </a:endParaRPr>
          </a:p>
        </p:txBody>
      </p:sp>
      <p:sp>
        <p:nvSpPr>
          <p:cNvPr id="7" name="object 7"/>
          <p:cNvSpPr/>
          <p:nvPr/>
        </p:nvSpPr>
        <p:spPr>
          <a:xfrm>
            <a:off x="6648450" y="2705100"/>
            <a:ext cx="114300" cy="320040"/>
          </a:xfrm>
          <a:custGeom>
            <a:avLst/>
            <a:gdLst/>
            <a:ahLst/>
            <a:cxnLst/>
            <a:rect l="l" t="t" r="r" b="b"/>
            <a:pathLst>
              <a:path w="114300" h="320039">
                <a:moveTo>
                  <a:pt x="0" y="320039"/>
                </a:moveTo>
                <a:lnTo>
                  <a:pt x="114300" y="320039"/>
                </a:lnTo>
                <a:lnTo>
                  <a:pt x="114300" y="0"/>
                </a:lnTo>
                <a:lnTo>
                  <a:pt x="0" y="0"/>
                </a:lnTo>
                <a:lnTo>
                  <a:pt x="0" y="320039"/>
                </a:lnTo>
                <a:close/>
              </a:path>
            </a:pathLst>
          </a:custGeom>
          <a:solidFill>
            <a:srgbClr val="BB8542"/>
          </a:solidFill>
        </p:spPr>
        <p:txBody>
          <a:bodyPr wrap="square" lIns="0" tIns="0" rIns="0" bIns="0" rtlCol="0"/>
          <a:lstStyle/>
          <a:p>
            <a:endParaRPr/>
          </a:p>
        </p:txBody>
      </p:sp>
      <p:sp>
        <p:nvSpPr>
          <p:cNvPr id="8" name="object 8"/>
          <p:cNvSpPr/>
          <p:nvPr/>
        </p:nvSpPr>
        <p:spPr>
          <a:xfrm>
            <a:off x="800100" y="2228850"/>
            <a:ext cx="114300" cy="320040"/>
          </a:xfrm>
          <a:custGeom>
            <a:avLst/>
            <a:gdLst/>
            <a:ahLst/>
            <a:cxnLst/>
            <a:rect l="l" t="t" r="r" b="b"/>
            <a:pathLst>
              <a:path w="114300" h="320039">
                <a:moveTo>
                  <a:pt x="0" y="320039"/>
                </a:moveTo>
                <a:lnTo>
                  <a:pt x="114300" y="320039"/>
                </a:lnTo>
                <a:lnTo>
                  <a:pt x="114300" y="0"/>
                </a:lnTo>
                <a:lnTo>
                  <a:pt x="0" y="0"/>
                </a:lnTo>
                <a:lnTo>
                  <a:pt x="0" y="320039"/>
                </a:lnTo>
                <a:close/>
              </a:path>
            </a:pathLst>
          </a:custGeom>
          <a:solidFill>
            <a:srgbClr val="BB8542"/>
          </a:solidFill>
        </p:spPr>
        <p:txBody>
          <a:bodyPr wrap="square" lIns="0" tIns="0" rIns="0" bIns="0" rtlCol="0"/>
          <a:lstStyle/>
          <a:p>
            <a:endParaRPr/>
          </a:p>
        </p:txBody>
      </p:sp>
      <p:sp>
        <p:nvSpPr>
          <p:cNvPr id="9" name="object 9"/>
          <p:cNvSpPr/>
          <p:nvPr/>
        </p:nvSpPr>
        <p:spPr>
          <a:xfrm>
            <a:off x="6648450" y="2190750"/>
            <a:ext cx="114300" cy="320040"/>
          </a:xfrm>
          <a:custGeom>
            <a:avLst/>
            <a:gdLst/>
            <a:ahLst/>
            <a:cxnLst/>
            <a:rect l="l" t="t" r="r" b="b"/>
            <a:pathLst>
              <a:path w="114300" h="320039">
                <a:moveTo>
                  <a:pt x="0" y="320039"/>
                </a:moveTo>
                <a:lnTo>
                  <a:pt x="114300" y="320039"/>
                </a:lnTo>
                <a:lnTo>
                  <a:pt x="114300" y="0"/>
                </a:lnTo>
                <a:lnTo>
                  <a:pt x="0" y="0"/>
                </a:lnTo>
                <a:lnTo>
                  <a:pt x="0" y="320039"/>
                </a:lnTo>
                <a:close/>
              </a:path>
            </a:pathLst>
          </a:custGeom>
          <a:solidFill>
            <a:srgbClr val="BB8542"/>
          </a:solidFill>
        </p:spPr>
        <p:txBody>
          <a:bodyPr wrap="square" lIns="0" tIns="0" rIns="0" bIns="0" rtlCol="0"/>
          <a:lstStyle/>
          <a:p>
            <a:endParaRPr/>
          </a:p>
        </p:txBody>
      </p:sp>
      <p:sp>
        <p:nvSpPr>
          <p:cNvPr id="10" name="object 10"/>
          <p:cNvSpPr/>
          <p:nvPr/>
        </p:nvSpPr>
        <p:spPr>
          <a:xfrm>
            <a:off x="800100" y="4114800"/>
            <a:ext cx="114300" cy="1005840"/>
          </a:xfrm>
          <a:custGeom>
            <a:avLst/>
            <a:gdLst/>
            <a:ahLst/>
            <a:cxnLst/>
            <a:rect l="l" t="t" r="r" b="b"/>
            <a:pathLst>
              <a:path w="114300" h="1005839">
                <a:moveTo>
                  <a:pt x="0" y="1005839"/>
                </a:moveTo>
                <a:lnTo>
                  <a:pt x="114300" y="1005839"/>
                </a:lnTo>
                <a:lnTo>
                  <a:pt x="114300" y="0"/>
                </a:lnTo>
                <a:lnTo>
                  <a:pt x="0" y="0"/>
                </a:lnTo>
                <a:lnTo>
                  <a:pt x="0" y="1005839"/>
                </a:lnTo>
                <a:close/>
              </a:path>
            </a:pathLst>
          </a:custGeom>
          <a:solidFill>
            <a:srgbClr val="BB8542"/>
          </a:solidFill>
        </p:spPr>
        <p:txBody>
          <a:bodyPr wrap="square" lIns="0" tIns="0" rIns="0" bIns="0" rtlCol="0"/>
          <a:lstStyle/>
          <a:p>
            <a:endParaRPr/>
          </a:p>
        </p:txBody>
      </p:sp>
      <p:sp>
        <p:nvSpPr>
          <p:cNvPr id="11" name="object 11"/>
          <p:cNvSpPr/>
          <p:nvPr/>
        </p:nvSpPr>
        <p:spPr>
          <a:xfrm>
            <a:off x="800100" y="2705100"/>
            <a:ext cx="114300" cy="320040"/>
          </a:xfrm>
          <a:custGeom>
            <a:avLst/>
            <a:gdLst/>
            <a:ahLst/>
            <a:cxnLst/>
            <a:rect l="l" t="t" r="r" b="b"/>
            <a:pathLst>
              <a:path w="114300" h="320039">
                <a:moveTo>
                  <a:pt x="0" y="320039"/>
                </a:moveTo>
                <a:lnTo>
                  <a:pt x="114300" y="320039"/>
                </a:lnTo>
                <a:lnTo>
                  <a:pt x="114300" y="0"/>
                </a:lnTo>
                <a:lnTo>
                  <a:pt x="0" y="0"/>
                </a:lnTo>
                <a:lnTo>
                  <a:pt x="0" y="320039"/>
                </a:lnTo>
                <a:close/>
              </a:path>
            </a:pathLst>
          </a:custGeom>
          <a:solidFill>
            <a:srgbClr val="BB8542"/>
          </a:solidFill>
        </p:spPr>
        <p:txBody>
          <a:bodyPr wrap="square" lIns="0" tIns="0" rIns="0" bIns="0" rtlCol="0"/>
          <a:lstStyle/>
          <a:p>
            <a:endParaRPr/>
          </a:p>
        </p:txBody>
      </p:sp>
      <p:sp>
        <p:nvSpPr>
          <p:cNvPr id="12" name="object 12"/>
          <p:cNvSpPr/>
          <p:nvPr/>
        </p:nvSpPr>
        <p:spPr>
          <a:xfrm>
            <a:off x="800100" y="3209925"/>
            <a:ext cx="114300" cy="320040"/>
          </a:xfrm>
          <a:custGeom>
            <a:avLst/>
            <a:gdLst/>
            <a:ahLst/>
            <a:cxnLst/>
            <a:rect l="l" t="t" r="r" b="b"/>
            <a:pathLst>
              <a:path w="114300" h="320039">
                <a:moveTo>
                  <a:pt x="0" y="320039"/>
                </a:moveTo>
                <a:lnTo>
                  <a:pt x="114300" y="320039"/>
                </a:lnTo>
                <a:lnTo>
                  <a:pt x="114300" y="0"/>
                </a:lnTo>
                <a:lnTo>
                  <a:pt x="0" y="0"/>
                </a:lnTo>
                <a:lnTo>
                  <a:pt x="0" y="320039"/>
                </a:lnTo>
                <a:close/>
              </a:path>
            </a:pathLst>
          </a:custGeom>
          <a:solidFill>
            <a:srgbClr val="BB8542"/>
          </a:solidFill>
        </p:spPr>
        <p:txBody>
          <a:bodyPr wrap="square" lIns="0" tIns="0" rIns="0" bIns="0" rtlCol="0"/>
          <a:lstStyle/>
          <a:p>
            <a:endParaRPr/>
          </a:p>
        </p:txBody>
      </p:sp>
      <p:sp>
        <p:nvSpPr>
          <p:cNvPr id="13" name="object 13"/>
          <p:cNvSpPr/>
          <p:nvPr/>
        </p:nvSpPr>
        <p:spPr>
          <a:xfrm>
            <a:off x="800100" y="3648075"/>
            <a:ext cx="114300" cy="320040"/>
          </a:xfrm>
          <a:custGeom>
            <a:avLst/>
            <a:gdLst/>
            <a:ahLst/>
            <a:cxnLst/>
            <a:rect l="l" t="t" r="r" b="b"/>
            <a:pathLst>
              <a:path w="114300" h="320039">
                <a:moveTo>
                  <a:pt x="0" y="320039"/>
                </a:moveTo>
                <a:lnTo>
                  <a:pt x="114300" y="320039"/>
                </a:lnTo>
                <a:lnTo>
                  <a:pt x="114300" y="0"/>
                </a:lnTo>
                <a:lnTo>
                  <a:pt x="0" y="0"/>
                </a:lnTo>
                <a:lnTo>
                  <a:pt x="0" y="320039"/>
                </a:lnTo>
                <a:close/>
              </a:path>
            </a:pathLst>
          </a:custGeom>
          <a:solidFill>
            <a:srgbClr val="BB8542"/>
          </a:solidFill>
        </p:spPr>
        <p:txBody>
          <a:bodyPr wrap="square" lIns="0" tIns="0" rIns="0" bIns="0" rtlCol="0"/>
          <a:lstStyle/>
          <a:p>
            <a:endParaRPr/>
          </a:p>
        </p:txBody>
      </p:sp>
      <p:sp>
        <p:nvSpPr>
          <p:cNvPr id="14" name="object 14"/>
          <p:cNvSpPr txBox="1">
            <a:spLocks noGrp="1"/>
          </p:cNvSpPr>
          <p:nvPr>
            <p:ph type="sldNum" sz="quarter" idx="7"/>
          </p:nvPr>
        </p:nvSpPr>
        <p:spPr>
          <a:prstGeom prst="rect">
            <a:avLst/>
          </a:prstGeom>
        </p:spPr>
        <p:txBody>
          <a:bodyPr vert="horz" wrap="square" lIns="0" tIns="0" rIns="0" bIns="0" rtlCol="0">
            <a:spAutoFit/>
          </a:bodyPr>
          <a:lstStyle/>
          <a:p>
            <a:pPr marL="12700">
              <a:lnSpc>
                <a:spcPts val="1430"/>
              </a:lnSpc>
            </a:pPr>
            <a:r>
              <a:rPr sz="1050" dirty="0">
                <a:solidFill>
                  <a:srgbClr val="CD9146"/>
                </a:solidFill>
              </a:rPr>
              <a:t>#TCCC-CPP-PPT-03</a:t>
            </a:r>
            <a:r>
              <a:rPr sz="1050" spc="225" dirty="0">
                <a:solidFill>
                  <a:srgbClr val="CD9146"/>
                </a:solidFill>
              </a:rPr>
              <a:t> </a:t>
            </a:r>
            <a:r>
              <a:rPr sz="1050" spc="5" dirty="0">
                <a:solidFill>
                  <a:srgbClr val="CD9146"/>
                </a:solidFill>
              </a:rPr>
              <a:t>08</a:t>
            </a:r>
            <a:r>
              <a:rPr sz="1050" spc="10" dirty="0">
                <a:solidFill>
                  <a:srgbClr val="CD9146"/>
                </a:solidFill>
              </a:rPr>
              <a:t> </a:t>
            </a:r>
            <a:r>
              <a:rPr sz="1050" spc="-40" dirty="0">
                <a:solidFill>
                  <a:srgbClr val="CD9146"/>
                </a:solidFill>
              </a:rPr>
              <a:t>AUG</a:t>
            </a:r>
            <a:r>
              <a:rPr sz="1050" spc="75" dirty="0">
                <a:solidFill>
                  <a:srgbClr val="CD9146"/>
                </a:solidFill>
              </a:rPr>
              <a:t> </a:t>
            </a:r>
            <a:r>
              <a:rPr sz="1050" spc="5" dirty="0">
                <a:solidFill>
                  <a:srgbClr val="CD9146"/>
                </a:solidFill>
              </a:rPr>
              <a:t>23 </a:t>
            </a:r>
            <a:r>
              <a:rPr sz="1050" spc="285" dirty="0">
                <a:solidFill>
                  <a:srgbClr val="CD9146"/>
                </a:solidFill>
              </a:rPr>
              <a:t> </a:t>
            </a:r>
            <a:fld id="{81D60167-4931-47E6-BA6A-407CBD079E47}" type="slidenum">
              <a:rPr dirty="0">
                <a:solidFill>
                  <a:srgbClr val="000000"/>
                </a:solidFill>
              </a:rPr>
              <a:t>33</a:t>
            </a:fld>
            <a:endParaRPr sz="105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2192000" cy="6858000"/>
          </a:xfrm>
          <a:custGeom>
            <a:avLst/>
            <a:gdLst/>
            <a:ahLst/>
            <a:cxnLst/>
            <a:rect l="l" t="t" r="r" b="b"/>
            <a:pathLst>
              <a:path w="12192000" h="6858000">
                <a:moveTo>
                  <a:pt x="12191999" y="0"/>
                </a:moveTo>
                <a:lnTo>
                  <a:pt x="0" y="0"/>
                </a:lnTo>
                <a:lnTo>
                  <a:pt x="0" y="6857997"/>
                </a:lnTo>
                <a:lnTo>
                  <a:pt x="12191999" y="6857997"/>
                </a:lnTo>
                <a:lnTo>
                  <a:pt x="12191999" y="0"/>
                </a:lnTo>
                <a:close/>
              </a:path>
            </a:pathLst>
          </a:custGeom>
          <a:solidFill>
            <a:srgbClr val="2D3334"/>
          </a:solidFill>
        </p:spPr>
        <p:txBody>
          <a:bodyPr wrap="square" lIns="0" tIns="0" rIns="0" bIns="0" rtlCol="0"/>
          <a:lstStyle/>
          <a:p>
            <a:endParaRPr/>
          </a:p>
        </p:txBody>
      </p:sp>
      <p:pic>
        <p:nvPicPr>
          <p:cNvPr id="3" name="object 3"/>
          <p:cNvPicPr/>
          <p:nvPr/>
        </p:nvPicPr>
        <p:blipFill>
          <a:blip r:embed="rId3" cstate="print"/>
          <a:stretch>
            <a:fillRect/>
          </a:stretch>
        </p:blipFill>
        <p:spPr>
          <a:xfrm>
            <a:off x="304800" y="257175"/>
            <a:ext cx="1181100" cy="657225"/>
          </a:xfrm>
          <a:prstGeom prst="rect">
            <a:avLst/>
          </a:prstGeom>
        </p:spPr>
      </p:pic>
      <p:sp>
        <p:nvSpPr>
          <p:cNvPr id="4" name="object 4"/>
          <p:cNvSpPr txBox="1">
            <a:spLocks noGrp="1"/>
          </p:cNvSpPr>
          <p:nvPr>
            <p:ph type="title"/>
          </p:nvPr>
        </p:nvSpPr>
        <p:spPr>
          <a:xfrm>
            <a:off x="3604640" y="824230"/>
            <a:ext cx="4965065" cy="575310"/>
          </a:xfrm>
          <a:prstGeom prst="rect">
            <a:avLst/>
          </a:prstGeom>
        </p:spPr>
        <p:txBody>
          <a:bodyPr vert="horz" wrap="square" lIns="0" tIns="13335" rIns="0" bIns="0" rtlCol="0">
            <a:spAutoFit/>
          </a:bodyPr>
          <a:lstStyle/>
          <a:p>
            <a:pPr marL="12700">
              <a:lnSpc>
                <a:spcPct val="100000"/>
              </a:lnSpc>
              <a:spcBef>
                <a:spcPts val="105"/>
              </a:spcBef>
            </a:pPr>
            <a:r>
              <a:rPr spc="10" dirty="0">
                <a:solidFill>
                  <a:srgbClr val="FFFFFF"/>
                </a:solidFill>
              </a:rPr>
              <a:t>CHECK</a:t>
            </a:r>
            <a:r>
              <a:rPr spc="-110" dirty="0">
                <a:solidFill>
                  <a:srgbClr val="FFFFFF"/>
                </a:solidFill>
              </a:rPr>
              <a:t> </a:t>
            </a:r>
            <a:r>
              <a:rPr spc="-15" dirty="0">
                <a:solidFill>
                  <a:srgbClr val="FFFFFF"/>
                </a:solidFill>
              </a:rPr>
              <a:t>ON</a:t>
            </a:r>
            <a:r>
              <a:rPr spc="-35" dirty="0">
                <a:solidFill>
                  <a:srgbClr val="FFFFFF"/>
                </a:solidFill>
              </a:rPr>
              <a:t> </a:t>
            </a:r>
            <a:r>
              <a:rPr spc="-15" dirty="0">
                <a:solidFill>
                  <a:srgbClr val="FFFFFF"/>
                </a:solidFill>
              </a:rPr>
              <a:t>LEARNING</a:t>
            </a:r>
          </a:p>
        </p:txBody>
      </p:sp>
      <p:sp>
        <p:nvSpPr>
          <p:cNvPr id="5" name="object 5"/>
          <p:cNvSpPr txBox="1"/>
          <p:nvPr/>
        </p:nvSpPr>
        <p:spPr>
          <a:xfrm>
            <a:off x="2613025" y="1874774"/>
            <a:ext cx="8101965" cy="4484370"/>
          </a:xfrm>
          <a:prstGeom prst="rect">
            <a:avLst/>
          </a:prstGeom>
        </p:spPr>
        <p:txBody>
          <a:bodyPr vert="horz" wrap="square" lIns="0" tIns="13335" rIns="0" bIns="0" rtlCol="0">
            <a:spAutoFit/>
          </a:bodyPr>
          <a:lstStyle/>
          <a:p>
            <a:pPr marL="12700">
              <a:lnSpc>
                <a:spcPct val="100000"/>
              </a:lnSpc>
              <a:spcBef>
                <a:spcPts val="105"/>
              </a:spcBef>
            </a:pPr>
            <a:r>
              <a:rPr sz="2400" b="1" spc="5" dirty="0">
                <a:solidFill>
                  <a:srgbClr val="FFFFFF"/>
                </a:solidFill>
                <a:latin typeface="Arial"/>
                <a:cs typeface="Arial"/>
              </a:rPr>
              <a:t>What</a:t>
            </a:r>
            <a:r>
              <a:rPr sz="2400" b="1" spc="-60" dirty="0">
                <a:solidFill>
                  <a:srgbClr val="FFFFFF"/>
                </a:solidFill>
                <a:latin typeface="Arial"/>
                <a:cs typeface="Arial"/>
              </a:rPr>
              <a:t> </a:t>
            </a:r>
            <a:r>
              <a:rPr sz="2400" b="1" spc="35" dirty="0">
                <a:solidFill>
                  <a:srgbClr val="FFFFFF"/>
                </a:solidFill>
                <a:latin typeface="Arial"/>
                <a:cs typeface="Arial"/>
              </a:rPr>
              <a:t>is</a:t>
            </a:r>
            <a:r>
              <a:rPr sz="2400" b="1" spc="-145" dirty="0">
                <a:solidFill>
                  <a:srgbClr val="FFFFFF"/>
                </a:solidFill>
                <a:latin typeface="Arial"/>
                <a:cs typeface="Arial"/>
              </a:rPr>
              <a:t> </a:t>
            </a:r>
            <a:r>
              <a:rPr sz="2400" b="1" spc="-35" dirty="0">
                <a:solidFill>
                  <a:srgbClr val="FFFFFF"/>
                </a:solidFill>
                <a:latin typeface="Arial"/>
                <a:cs typeface="Arial"/>
              </a:rPr>
              <a:t>CUF</a:t>
            </a:r>
            <a:r>
              <a:rPr sz="2400" b="1" spc="95" dirty="0">
                <a:solidFill>
                  <a:srgbClr val="FFFFFF"/>
                </a:solidFill>
                <a:latin typeface="Arial"/>
                <a:cs typeface="Arial"/>
              </a:rPr>
              <a:t> </a:t>
            </a:r>
            <a:r>
              <a:rPr sz="2400" b="1" dirty="0">
                <a:solidFill>
                  <a:srgbClr val="FFFFFF"/>
                </a:solidFill>
                <a:latin typeface="Arial"/>
                <a:cs typeface="Arial"/>
              </a:rPr>
              <a:t>/ </a:t>
            </a:r>
            <a:r>
              <a:rPr sz="2400" b="1" spc="-25" dirty="0">
                <a:solidFill>
                  <a:srgbClr val="FFFFFF"/>
                </a:solidFill>
                <a:latin typeface="Arial"/>
                <a:cs typeface="Arial"/>
              </a:rPr>
              <a:t>THREAT?</a:t>
            </a:r>
            <a:endParaRPr sz="2400">
              <a:latin typeface="Arial"/>
              <a:cs typeface="Arial"/>
            </a:endParaRPr>
          </a:p>
          <a:p>
            <a:pPr>
              <a:lnSpc>
                <a:spcPct val="100000"/>
              </a:lnSpc>
              <a:spcBef>
                <a:spcPts val="5"/>
              </a:spcBef>
            </a:pPr>
            <a:endParaRPr sz="2650">
              <a:latin typeface="Arial"/>
              <a:cs typeface="Arial"/>
            </a:endParaRPr>
          </a:p>
          <a:p>
            <a:pPr marL="12700">
              <a:lnSpc>
                <a:spcPct val="100000"/>
              </a:lnSpc>
            </a:pPr>
            <a:r>
              <a:rPr sz="2400" b="1" spc="55" dirty="0">
                <a:solidFill>
                  <a:srgbClr val="FFFFFF"/>
                </a:solidFill>
                <a:latin typeface="Arial"/>
                <a:cs typeface="Arial"/>
              </a:rPr>
              <a:t>W</a:t>
            </a:r>
            <a:r>
              <a:rPr sz="2400" b="1" spc="-45" dirty="0">
                <a:solidFill>
                  <a:srgbClr val="FFFFFF"/>
                </a:solidFill>
                <a:latin typeface="Arial"/>
                <a:cs typeface="Arial"/>
              </a:rPr>
              <a:t>h</a:t>
            </a:r>
            <a:r>
              <a:rPr sz="2400" b="1" spc="10" dirty="0">
                <a:solidFill>
                  <a:srgbClr val="FFFFFF"/>
                </a:solidFill>
                <a:latin typeface="Arial"/>
                <a:cs typeface="Arial"/>
              </a:rPr>
              <a:t>a</a:t>
            </a:r>
            <a:r>
              <a:rPr sz="2400" b="1" dirty="0">
                <a:solidFill>
                  <a:srgbClr val="FFFFFF"/>
                </a:solidFill>
                <a:latin typeface="Arial"/>
                <a:cs typeface="Arial"/>
              </a:rPr>
              <a:t>t</a:t>
            </a:r>
            <a:r>
              <a:rPr sz="2400" b="1" spc="-45" dirty="0">
                <a:solidFill>
                  <a:srgbClr val="FFFFFF"/>
                </a:solidFill>
                <a:latin typeface="Arial"/>
                <a:cs typeface="Arial"/>
              </a:rPr>
              <a:t> </a:t>
            </a:r>
            <a:r>
              <a:rPr sz="2400" b="1" spc="10" dirty="0">
                <a:solidFill>
                  <a:srgbClr val="FFFFFF"/>
                </a:solidFill>
                <a:latin typeface="Arial"/>
                <a:cs typeface="Arial"/>
              </a:rPr>
              <a:t>a</a:t>
            </a:r>
            <a:r>
              <a:rPr sz="2400" b="1" spc="35" dirty="0">
                <a:solidFill>
                  <a:srgbClr val="FFFFFF"/>
                </a:solidFill>
                <a:latin typeface="Arial"/>
                <a:cs typeface="Arial"/>
              </a:rPr>
              <a:t>r</a:t>
            </a:r>
            <a:r>
              <a:rPr sz="2400" b="1" dirty="0">
                <a:solidFill>
                  <a:srgbClr val="FFFFFF"/>
                </a:solidFill>
                <a:latin typeface="Arial"/>
                <a:cs typeface="Arial"/>
              </a:rPr>
              <a:t>e</a:t>
            </a:r>
            <a:r>
              <a:rPr sz="2400" b="1" spc="-55" dirty="0">
                <a:solidFill>
                  <a:srgbClr val="FFFFFF"/>
                </a:solidFill>
                <a:latin typeface="Arial"/>
                <a:cs typeface="Arial"/>
              </a:rPr>
              <a:t> </a:t>
            </a:r>
            <a:r>
              <a:rPr sz="2400" b="1" spc="20" dirty="0">
                <a:solidFill>
                  <a:srgbClr val="FFFFFF"/>
                </a:solidFill>
                <a:latin typeface="Arial"/>
                <a:cs typeface="Arial"/>
              </a:rPr>
              <a:t>t</a:t>
            </a:r>
            <a:r>
              <a:rPr sz="2400" b="1" spc="-45" dirty="0">
                <a:solidFill>
                  <a:srgbClr val="FFFFFF"/>
                </a:solidFill>
                <a:latin typeface="Arial"/>
                <a:cs typeface="Arial"/>
              </a:rPr>
              <a:t>h</a:t>
            </a:r>
            <a:r>
              <a:rPr sz="2400" b="1" dirty="0">
                <a:solidFill>
                  <a:srgbClr val="FFFFFF"/>
                </a:solidFill>
                <a:latin typeface="Arial"/>
                <a:cs typeface="Arial"/>
              </a:rPr>
              <a:t>e</a:t>
            </a:r>
            <a:r>
              <a:rPr sz="2400" b="1" spc="10" dirty="0">
                <a:solidFill>
                  <a:srgbClr val="FFFFFF"/>
                </a:solidFill>
                <a:latin typeface="Arial"/>
                <a:cs typeface="Arial"/>
              </a:rPr>
              <a:t> </a:t>
            </a:r>
            <a:r>
              <a:rPr sz="2400" b="1" spc="15" dirty="0">
                <a:solidFill>
                  <a:srgbClr val="FFFFFF"/>
                </a:solidFill>
                <a:latin typeface="Arial"/>
                <a:cs typeface="Arial"/>
              </a:rPr>
              <a:t>s</a:t>
            </a:r>
            <a:r>
              <a:rPr sz="2400" b="1" spc="75" dirty="0">
                <a:solidFill>
                  <a:srgbClr val="FFFFFF"/>
                </a:solidFill>
                <a:latin typeface="Arial"/>
                <a:cs typeface="Arial"/>
              </a:rPr>
              <a:t>i</a:t>
            </a:r>
            <a:r>
              <a:rPr sz="2400" b="1" spc="-45" dirty="0">
                <a:solidFill>
                  <a:srgbClr val="FFFFFF"/>
                </a:solidFill>
                <a:latin typeface="Arial"/>
                <a:cs typeface="Arial"/>
              </a:rPr>
              <a:t>gn</a:t>
            </a:r>
            <a:r>
              <a:rPr sz="2400" b="1" dirty="0">
                <a:solidFill>
                  <a:srgbClr val="FFFFFF"/>
                </a:solidFill>
                <a:latin typeface="Arial"/>
                <a:cs typeface="Arial"/>
              </a:rPr>
              <a:t>s</a:t>
            </a:r>
            <a:r>
              <a:rPr sz="2400" b="1" spc="-55" dirty="0">
                <a:solidFill>
                  <a:srgbClr val="FFFFFF"/>
                </a:solidFill>
                <a:latin typeface="Arial"/>
                <a:cs typeface="Arial"/>
              </a:rPr>
              <a:t> </a:t>
            </a:r>
            <a:r>
              <a:rPr sz="2400" b="1" spc="-45" dirty="0">
                <a:solidFill>
                  <a:srgbClr val="FFFFFF"/>
                </a:solidFill>
                <a:latin typeface="Arial"/>
                <a:cs typeface="Arial"/>
              </a:rPr>
              <a:t>o</a:t>
            </a:r>
            <a:r>
              <a:rPr sz="2400" b="1" dirty="0">
                <a:solidFill>
                  <a:srgbClr val="FFFFFF"/>
                </a:solidFill>
                <a:latin typeface="Arial"/>
                <a:cs typeface="Arial"/>
              </a:rPr>
              <a:t>f</a:t>
            </a:r>
            <a:r>
              <a:rPr sz="2400" b="1" spc="20" dirty="0">
                <a:solidFill>
                  <a:srgbClr val="FFFFFF"/>
                </a:solidFill>
                <a:latin typeface="Arial"/>
                <a:cs typeface="Arial"/>
              </a:rPr>
              <a:t> </a:t>
            </a:r>
            <a:r>
              <a:rPr sz="2400" b="1" spc="85" dirty="0">
                <a:solidFill>
                  <a:srgbClr val="FFFFFF"/>
                </a:solidFill>
                <a:latin typeface="Arial"/>
                <a:cs typeface="Arial"/>
              </a:rPr>
              <a:t>l</a:t>
            </a:r>
            <a:r>
              <a:rPr sz="2400" b="1" spc="75" dirty="0">
                <a:solidFill>
                  <a:srgbClr val="FFFFFF"/>
                </a:solidFill>
                <a:latin typeface="Arial"/>
                <a:cs typeface="Arial"/>
              </a:rPr>
              <a:t>i</a:t>
            </a:r>
            <a:r>
              <a:rPr sz="2400" b="1" spc="20" dirty="0">
                <a:solidFill>
                  <a:srgbClr val="FFFFFF"/>
                </a:solidFill>
                <a:latin typeface="Arial"/>
                <a:cs typeface="Arial"/>
              </a:rPr>
              <a:t>f</a:t>
            </a:r>
            <a:r>
              <a:rPr sz="2400" b="1" spc="70" dirty="0">
                <a:solidFill>
                  <a:srgbClr val="FFFFFF"/>
                </a:solidFill>
                <a:latin typeface="Arial"/>
                <a:cs typeface="Arial"/>
              </a:rPr>
              <a:t>e</a:t>
            </a:r>
            <a:r>
              <a:rPr sz="2400" b="1" spc="25" dirty="0">
                <a:solidFill>
                  <a:srgbClr val="FFFFFF"/>
                </a:solidFill>
                <a:latin typeface="Arial"/>
                <a:cs typeface="Arial"/>
              </a:rPr>
              <a:t>-</a:t>
            </a:r>
            <a:r>
              <a:rPr sz="2400" b="1" spc="20" dirty="0">
                <a:solidFill>
                  <a:srgbClr val="FFFFFF"/>
                </a:solidFill>
                <a:latin typeface="Arial"/>
                <a:cs typeface="Arial"/>
              </a:rPr>
              <a:t>t</a:t>
            </a:r>
            <a:r>
              <a:rPr sz="2400" b="1" spc="-45" dirty="0">
                <a:solidFill>
                  <a:srgbClr val="FFFFFF"/>
                </a:solidFill>
                <a:latin typeface="Arial"/>
                <a:cs typeface="Arial"/>
              </a:rPr>
              <a:t>h</a:t>
            </a:r>
            <a:r>
              <a:rPr sz="2400" b="1" spc="35" dirty="0">
                <a:solidFill>
                  <a:srgbClr val="FFFFFF"/>
                </a:solidFill>
                <a:latin typeface="Arial"/>
                <a:cs typeface="Arial"/>
              </a:rPr>
              <a:t>r</a:t>
            </a:r>
            <a:r>
              <a:rPr sz="2400" b="1" spc="-65" dirty="0">
                <a:solidFill>
                  <a:srgbClr val="FFFFFF"/>
                </a:solidFill>
                <a:latin typeface="Arial"/>
                <a:cs typeface="Arial"/>
              </a:rPr>
              <a:t>e</a:t>
            </a:r>
            <a:r>
              <a:rPr sz="2400" b="1" spc="10" dirty="0">
                <a:solidFill>
                  <a:srgbClr val="FFFFFF"/>
                </a:solidFill>
                <a:latin typeface="Arial"/>
                <a:cs typeface="Arial"/>
              </a:rPr>
              <a:t>a</a:t>
            </a:r>
            <a:r>
              <a:rPr sz="2400" b="1" spc="20" dirty="0">
                <a:solidFill>
                  <a:srgbClr val="FFFFFF"/>
                </a:solidFill>
                <a:latin typeface="Arial"/>
                <a:cs typeface="Arial"/>
              </a:rPr>
              <a:t>t</a:t>
            </a:r>
            <a:r>
              <a:rPr sz="2400" b="1" spc="10" dirty="0">
                <a:solidFill>
                  <a:srgbClr val="FFFFFF"/>
                </a:solidFill>
                <a:latin typeface="Arial"/>
                <a:cs typeface="Arial"/>
              </a:rPr>
              <a:t>e</a:t>
            </a:r>
            <a:r>
              <a:rPr sz="2400" b="1" spc="-45" dirty="0">
                <a:solidFill>
                  <a:srgbClr val="FFFFFF"/>
                </a:solidFill>
                <a:latin typeface="Arial"/>
                <a:cs typeface="Arial"/>
              </a:rPr>
              <a:t>n</a:t>
            </a:r>
            <a:r>
              <a:rPr sz="2400" b="1" dirty="0">
                <a:solidFill>
                  <a:srgbClr val="FFFFFF"/>
                </a:solidFill>
                <a:latin typeface="Arial"/>
                <a:cs typeface="Arial"/>
              </a:rPr>
              <a:t>i</a:t>
            </a:r>
            <a:r>
              <a:rPr sz="2400" b="1" spc="-40" dirty="0">
                <a:solidFill>
                  <a:srgbClr val="FFFFFF"/>
                </a:solidFill>
                <a:latin typeface="Arial"/>
                <a:cs typeface="Arial"/>
              </a:rPr>
              <a:t>n</a:t>
            </a:r>
            <a:r>
              <a:rPr sz="2400" b="1" dirty="0">
                <a:solidFill>
                  <a:srgbClr val="FFFFFF"/>
                </a:solidFill>
                <a:latin typeface="Arial"/>
                <a:cs typeface="Arial"/>
              </a:rPr>
              <a:t>g</a:t>
            </a:r>
            <a:r>
              <a:rPr sz="2400" b="1" spc="-185" dirty="0">
                <a:solidFill>
                  <a:srgbClr val="FFFFFF"/>
                </a:solidFill>
                <a:latin typeface="Arial"/>
                <a:cs typeface="Arial"/>
              </a:rPr>
              <a:t> </a:t>
            </a:r>
            <a:r>
              <a:rPr sz="2400" b="1" spc="-45" dirty="0">
                <a:solidFill>
                  <a:srgbClr val="FFFFFF"/>
                </a:solidFill>
                <a:latin typeface="Arial"/>
                <a:cs typeface="Arial"/>
              </a:rPr>
              <a:t>b</a:t>
            </a:r>
            <a:r>
              <a:rPr sz="2400" b="1" spc="75" dirty="0">
                <a:solidFill>
                  <a:srgbClr val="FFFFFF"/>
                </a:solidFill>
                <a:latin typeface="Arial"/>
                <a:cs typeface="Arial"/>
              </a:rPr>
              <a:t>l</a:t>
            </a:r>
            <a:r>
              <a:rPr sz="2400" b="1" spc="10" dirty="0">
                <a:solidFill>
                  <a:srgbClr val="FFFFFF"/>
                </a:solidFill>
                <a:latin typeface="Arial"/>
                <a:cs typeface="Arial"/>
              </a:rPr>
              <a:t>ee</a:t>
            </a:r>
            <a:r>
              <a:rPr sz="2400" b="1" spc="-45" dirty="0">
                <a:solidFill>
                  <a:srgbClr val="FFFFFF"/>
                </a:solidFill>
                <a:latin typeface="Arial"/>
                <a:cs typeface="Arial"/>
              </a:rPr>
              <a:t>d</a:t>
            </a:r>
            <a:r>
              <a:rPr sz="2400" b="1" spc="75" dirty="0">
                <a:solidFill>
                  <a:srgbClr val="FFFFFF"/>
                </a:solidFill>
                <a:latin typeface="Arial"/>
                <a:cs typeface="Arial"/>
              </a:rPr>
              <a:t>i</a:t>
            </a:r>
            <a:r>
              <a:rPr sz="2400" b="1" spc="-45" dirty="0">
                <a:solidFill>
                  <a:srgbClr val="FFFFFF"/>
                </a:solidFill>
                <a:latin typeface="Arial"/>
                <a:cs typeface="Arial"/>
              </a:rPr>
              <a:t>ng</a:t>
            </a:r>
            <a:r>
              <a:rPr sz="2400" b="1" dirty="0">
                <a:solidFill>
                  <a:srgbClr val="FFFFFF"/>
                </a:solidFill>
                <a:latin typeface="Arial"/>
                <a:cs typeface="Arial"/>
              </a:rPr>
              <a:t>?</a:t>
            </a:r>
            <a:endParaRPr sz="2400">
              <a:latin typeface="Arial"/>
              <a:cs typeface="Arial"/>
            </a:endParaRPr>
          </a:p>
          <a:p>
            <a:pPr>
              <a:lnSpc>
                <a:spcPct val="100000"/>
              </a:lnSpc>
              <a:spcBef>
                <a:spcPts val="50"/>
              </a:spcBef>
            </a:pPr>
            <a:endParaRPr sz="2650">
              <a:latin typeface="Arial"/>
              <a:cs typeface="Arial"/>
            </a:endParaRPr>
          </a:p>
          <a:p>
            <a:pPr marL="12700" marR="5080">
              <a:lnSpc>
                <a:spcPts val="2850"/>
              </a:lnSpc>
            </a:pPr>
            <a:r>
              <a:rPr sz="2400" b="1" spc="-45" dirty="0">
                <a:solidFill>
                  <a:srgbClr val="FFFFFF"/>
                </a:solidFill>
                <a:latin typeface="Arial"/>
                <a:cs typeface="Arial"/>
              </a:rPr>
              <a:t>How</a:t>
            </a:r>
            <a:r>
              <a:rPr sz="2400" b="1" spc="85" dirty="0">
                <a:solidFill>
                  <a:srgbClr val="FFFFFF"/>
                </a:solidFill>
                <a:latin typeface="Arial"/>
                <a:cs typeface="Arial"/>
              </a:rPr>
              <a:t> </a:t>
            </a:r>
            <a:r>
              <a:rPr sz="2400" b="1" spc="-5" dirty="0">
                <a:solidFill>
                  <a:srgbClr val="FFFFFF"/>
                </a:solidFill>
                <a:latin typeface="Arial"/>
                <a:cs typeface="Arial"/>
              </a:rPr>
              <a:t>long</a:t>
            </a:r>
            <a:r>
              <a:rPr sz="2400" b="1" spc="-45" dirty="0">
                <a:solidFill>
                  <a:srgbClr val="FFFFFF"/>
                </a:solidFill>
                <a:latin typeface="Arial"/>
                <a:cs typeface="Arial"/>
              </a:rPr>
              <a:t> </a:t>
            </a:r>
            <a:r>
              <a:rPr sz="2400" b="1" spc="-20" dirty="0">
                <a:solidFill>
                  <a:srgbClr val="FFFFFF"/>
                </a:solidFill>
                <a:latin typeface="Arial"/>
                <a:cs typeface="Arial"/>
              </a:rPr>
              <a:t>does</a:t>
            </a:r>
            <a:r>
              <a:rPr sz="2400" b="1" spc="90" dirty="0">
                <a:solidFill>
                  <a:srgbClr val="FFFFFF"/>
                </a:solidFill>
                <a:latin typeface="Arial"/>
                <a:cs typeface="Arial"/>
              </a:rPr>
              <a:t> </a:t>
            </a:r>
            <a:r>
              <a:rPr sz="2400" b="1" spc="35" dirty="0">
                <a:solidFill>
                  <a:srgbClr val="FFFFFF"/>
                </a:solidFill>
                <a:latin typeface="Arial"/>
                <a:cs typeface="Arial"/>
              </a:rPr>
              <a:t>it</a:t>
            </a:r>
            <a:r>
              <a:rPr sz="2400" b="1" spc="-120" dirty="0">
                <a:solidFill>
                  <a:srgbClr val="FFFFFF"/>
                </a:solidFill>
                <a:latin typeface="Arial"/>
                <a:cs typeface="Arial"/>
              </a:rPr>
              <a:t> </a:t>
            </a:r>
            <a:r>
              <a:rPr sz="2400" b="1" spc="10" dirty="0">
                <a:solidFill>
                  <a:srgbClr val="FFFFFF"/>
                </a:solidFill>
                <a:latin typeface="Arial"/>
                <a:cs typeface="Arial"/>
              </a:rPr>
              <a:t>take</a:t>
            </a:r>
            <a:r>
              <a:rPr sz="2400" b="1" spc="-55" dirty="0">
                <a:solidFill>
                  <a:srgbClr val="FFFFFF"/>
                </a:solidFill>
                <a:latin typeface="Arial"/>
                <a:cs typeface="Arial"/>
              </a:rPr>
              <a:t> </a:t>
            </a:r>
            <a:r>
              <a:rPr sz="2400" b="1" spc="10" dirty="0">
                <a:solidFill>
                  <a:srgbClr val="FFFFFF"/>
                </a:solidFill>
                <a:latin typeface="Arial"/>
                <a:cs typeface="Arial"/>
              </a:rPr>
              <a:t>to</a:t>
            </a:r>
            <a:r>
              <a:rPr sz="2400" b="1" spc="-40" dirty="0">
                <a:solidFill>
                  <a:srgbClr val="FFFFFF"/>
                </a:solidFill>
                <a:latin typeface="Arial"/>
                <a:cs typeface="Arial"/>
              </a:rPr>
              <a:t> </a:t>
            </a:r>
            <a:r>
              <a:rPr sz="2400" b="1" spc="10" dirty="0">
                <a:solidFill>
                  <a:srgbClr val="FFFFFF"/>
                </a:solidFill>
                <a:latin typeface="Arial"/>
                <a:cs typeface="Arial"/>
              </a:rPr>
              <a:t>bleed</a:t>
            </a:r>
            <a:r>
              <a:rPr sz="2400" b="1" spc="-45" dirty="0">
                <a:solidFill>
                  <a:srgbClr val="FFFFFF"/>
                </a:solidFill>
                <a:latin typeface="Arial"/>
                <a:cs typeface="Arial"/>
              </a:rPr>
              <a:t> </a:t>
            </a:r>
            <a:r>
              <a:rPr sz="2400" b="1" spc="10" dirty="0">
                <a:solidFill>
                  <a:srgbClr val="FFFFFF"/>
                </a:solidFill>
                <a:latin typeface="Arial"/>
                <a:cs typeface="Arial"/>
              </a:rPr>
              <a:t>to</a:t>
            </a:r>
            <a:r>
              <a:rPr sz="2400" b="1" spc="-45" dirty="0">
                <a:solidFill>
                  <a:srgbClr val="FFFFFF"/>
                </a:solidFill>
                <a:latin typeface="Arial"/>
                <a:cs typeface="Arial"/>
              </a:rPr>
              <a:t> </a:t>
            </a:r>
            <a:r>
              <a:rPr sz="2400" b="1" dirty="0">
                <a:solidFill>
                  <a:srgbClr val="FFFFFF"/>
                </a:solidFill>
                <a:latin typeface="Arial"/>
                <a:cs typeface="Arial"/>
              </a:rPr>
              <a:t>death</a:t>
            </a:r>
            <a:r>
              <a:rPr sz="2400" b="1" spc="-45" dirty="0">
                <a:solidFill>
                  <a:srgbClr val="FFFFFF"/>
                </a:solidFill>
                <a:latin typeface="Arial"/>
                <a:cs typeface="Arial"/>
              </a:rPr>
              <a:t> </a:t>
            </a:r>
            <a:r>
              <a:rPr sz="2400" b="1" spc="5" dirty="0">
                <a:solidFill>
                  <a:srgbClr val="FFFFFF"/>
                </a:solidFill>
                <a:latin typeface="Arial"/>
                <a:cs typeface="Arial"/>
              </a:rPr>
              <a:t>from</a:t>
            </a:r>
            <a:r>
              <a:rPr sz="2400" b="1" spc="-35" dirty="0">
                <a:solidFill>
                  <a:srgbClr val="FFFFFF"/>
                </a:solidFill>
                <a:latin typeface="Arial"/>
                <a:cs typeface="Arial"/>
              </a:rPr>
              <a:t> </a:t>
            </a:r>
            <a:r>
              <a:rPr sz="2400" b="1" dirty="0">
                <a:solidFill>
                  <a:srgbClr val="FFFFFF"/>
                </a:solidFill>
                <a:latin typeface="Arial"/>
                <a:cs typeface="Arial"/>
              </a:rPr>
              <a:t>a</a:t>
            </a:r>
            <a:r>
              <a:rPr sz="2400" b="1" spc="-45" dirty="0">
                <a:solidFill>
                  <a:srgbClr val="FFFFFF"/>
                </a:solidFill>
                <a:latin typeface="Arial"/>
                <a:cs typeface="Arial"/>
              </a:rPr>
              <a:t> </a:t>
            </a:r>
            <a:r>
              <a:rPr sz="2400" b="1" spc="-5" dirty="0">
                <a:solidFill>
                  <a:srgbClr val="FFFFFF"/>
                </a:solidFill>
                <a:latin typeface="Arial"/>
                <a:cs typeface="Arial"/>
              </a:rPr>
              <a:t>complete </a:t>
            </a:r>
            <a:r>
              <a:rPr sz="2400" b="1" spc="-655" dirty="0">
                <a:solidFill>
                  <a:srgbClr val="FFFFFF"/>
                </a:solidFill>
                <a:latin typeface="Arial"/>
                <a:cs typeface="Arial"/>
              </a:rPr>
              <a:t> </a:t>
            </a:r>
            <a:r>
              <a:rPr sz="2400" b="1" spc="-5" dirty="0">
                <a:solidFill>
                  <a:srgbClr val="FFFFFF"/>
                </a:solidFill>
                <a:latin typeface="Arial"/>
                <a:cs typeface="Arial"/>
              </a:rPr>
              <a:t>femoral</a:t>
            </a:r>
            <a:r>
              <a:rPr sz="2400" b="1" spc="-70" dirty="0">
                <a:solidFill>
                  <a:srgbClr val="FFFFFF"/>
                </a:solidFill>
                <a:latin typeface="Arial"/>
                <a:cs typeface="Arial"/>
              </a:rPr>
              <a:t> </a:t>
            </a:r>
            <a:r>
              <a:rPr sz="2400" b="1" spc="15" dirty="0">
                <a:solidFill>
                  <a:srgbClr val="FFFFFF"/>
                </a:solidFill>
                <a:latin typeface="Arial"/>
                <a:cs typeface="Arial"/>
              </a:rPr>
              <a:t>artery</a:t>
            </a:r>
            <a:r>
              <a:rPr sz="2400" b="1" spc="-130" dirty="0">
                <a:solidFill>
                  <a:srgbClr val="FFFFFF"/>
                </a:solidFill>
                <a:latin typeface="Arial"/>
                <a:cs typeface="Arial"/>
              </a:rPr>
              <a:t> </a:t>
            </a:r>
            <a:r>
              <a:rPr sz="2400" b="1" spc="-15" dirty="0">
                <a:solidFill>
                  <a:srgbClr val="FFFFFF"/>
                </a:solidFill>
                <a:latin typeface="Arial"/>
                <a:cs typeface="Arial"/>
              </a:rPr>
              <a:t>and</a:t>
            </a:r>
            <a:r>
              <a:rPr sz="2400" b="1" spc="35" dirty="0">
                <a:solidFill>
                  <a:srgbClr val="FFFFFF"/>
                </a:solidFill>
                <a:latin typeface="Arial"/>
                <a:cs typeface="Arial"/>
              </a:rPr>
              <a:t> </a:t>
            </a:r>
            <a:r>
              <a:rPr sz="2400" b="1" spc="5" dirty="0">
                <a:solidFill>
                  <a:srgbClr val="FFFFFF"/>
                </a:solidFill>
                <a:latin typeface="Arial"/>
                <a:cs typeface="Arial"/>
              </a:rPr>
              <a:t>vein</a:t>
            </a:r>
            <a:r>
              <a:rPr sz="2400" b="1" spc="-45" dirty="0">
                <a:solidFill>
                  <a:srgbClr val="FFFFFF"/>
                </a:solidFill>
                <a:latin typeface="Arial"/>
                <a:cs typeface="Arial"/>
              </a:rPr>
              <a:t> </a:t>
            </a:r>
            <a:r>
              <a:rPr sz="2400" b="1" dirty="0">
                <a:solidFill>
                  <a:srgbClr val="FFFFFF"/>
                </a:solidFill>
                <a:latin typeface="Arial"/>
                <a:cs typeface="Arial"/>
              </a:rPr>
              <a:t>disruption?</a:t>
            </a:r>
            <a:endParaRPr sz="2400">
              <a:latin typeface="Arial"/>
              <a:cs typeface="Arial"/>
            </a:endParaRPr>
          </a:p>
          <a:p>
            <a:pPr>
              <a:lnSpc>
                <a:spcPct val="100000"/>
              </a:lnSpc>
              <a:spcBef>
                <a:spcPts val="35"/>
              </a:spcBef>
            </a:pPr>
            <a:endParaRPr sz="2550">
              <a:latin typeface="Arial"/>
              <a:cs typeface="Arial"/>
            </a:endParaRPr>
          </a:p>
          <a:p>
            <a:pPr marL="12700">
              <a:lnSpc>
                <a:spcPts val="2865"/>
              </a:lnSpc>
            </a:pPr>
            <a:r>
              <a:rPr sz="2400" b="1" spc="5" dirty="0">
                <a:solidFill>
                  <a:srgbClr val="FFFFFF"/>
                </a:solidFill>
                <a:latin typeface="Arial"/>
                <a:cs typeface="Arial"/>
              </a:rPr>
              <a:t>What</a:t>
            </a:r>
            <a:r>
              <a:rPr sz="2400" b="1" spc="-45" dirty="0">
                <a:solidFill>
                  <a:srgbClr val="FFFFFF"/>
                </a:solidFill>
                <a:latin typeface="Arial"/>
                <a:cs typeface="Arial"/>
              </a:rPr>
              <a:t> </a:t>
            </a:r>
            <a:r>
              <a:rPr sz="2400" b="1" spc="15" dirty="0">
                <a:solidFill>
                  <a:srgbClr val="FFFFFF"/>
                </a:solidFill>
                <a:latin typeface="Arial"/>
                <a:cs typeface="Arial"/>
              </a:rPr>
              <a:t>are</a:t>
            </a:r>
            <a:r>
              <a:rPr sz="2400" b="1" spc="-55" dirty="0">
                <a:solidFill>
                  <a:srgbClr val="FFFFFF"/>
                </a:solidFill>
                <a:latin typeface="Arial"/>
                <a:cs typeface="Arial"/>
              </a:rPr>
              <a:t> </a:t>
            </a:r>
            <a:r>
              <a:rPr sz="2400" b="1" spc="-10" dirty="0">
                <a:solidFill>
                  <a:srgbClr val="FFFFFF"/>
                </a:solidFill>
                <a:latin typeface="Arial"/>
                <a:cs typeface="Arial"/>
              </a:rPr>
              <a:t>the</a:t>
            </a:r>
            <a:r>
              <a:rPr sz="2400" b="1" spc="15" dirty="0">
                <a:solidFill>
                  <a:srgbClr val="FFFFFF"/>
                </a:solidFill>
                <a:latin typeface="Arial"/>
                <a:cs typeface="Arial"/>
              </a:rPr>
              <a:t> </a:t>
            </a:r>
            <a:r>
              <a:rPr sz="2400" b="1" spc="-15" dirty="0">
                <a:solidFill>
                  <a:srgbClr val="FFFFFF"/>
                </a:solidFill>
                <a:latin typeface="Arial"/>
                <a:cs typeface="Arial"/>
              </a:rPr>
              <a:t>advantages</a:t>
            </a:r>
            <a:r>
              <a:rPr sz="2400" b="1" spc="90" dirty="0">
                <a:solidFill>
                  <a:srgbClr val="FFFFFF"/>
                </a:solidFill>
                <a:latin typeface="Arial"/>
                <a:cs typeface="Arial"/>
              </a:rPr>
              <a:t> </a:t>
            </a:r>
            <a:r>
              <a:rPr sz="2400" b="1" spc="-15" dirty="0">
                <a:solidFill>
                  <a:srgbClr val="FFFFFF"/>
                </a:solidFill>
                <a:latin typeface="Arial"/>
                <a:cs typeface="Arial"/>
              </a:rPr>
              <a:t>and</a:t>
            </a:r>
            <a:r>
              <a:rPr sz="2400" b="1" spc="-45" dirty="0">
                <a:solidFill>
                  <a:srgbClr val="FFFFFF"/>
                </a:solidFill>
                <a:latin typeface="Arial"/>
                <a:cs typeface="Arial"/>
              </a:rPr>
              <a:t> </a:t>
            </a:r>
            <a:r>
              <a:rPr sz="2400" b="1" spc="-10" dirty="0">
                <a:solidFill>
                  <a:srgbClr val="FFFFFF"/>
                </a:solidFill>
                <a:latin typeface="Arial"/>
                <a:cs typeface="Arial"/>
              </a:rPr>
              <a:t>disadvantages</a:t>
            </a:r>
            <a:endParaRPr sz="2400">
              <a:latin typeface="Arial"/>
              <a:cs typeface="Arial"/>
            </a:endParaRPr>
          </a:p>
          <a:p>
            <a:pPr marL="12700">
              <a:lnSpc>
                <a:spcPts val="2865"/>
              </a:lnSpc>
            </a:pPr>
            <a:r>
              <a:rPr sz="2400" b="1" spc="-20" dirty="0">
                <a:solidFill>
                  <a:srgbClr val="FFFFFF"/>
                </a:solidFill>
                <a:latin typeface="Arial"/>
                <a:cs typeface="Arial"/>
              </a:rPr>
              <a:t>of</a:t>
            </a:r>
            <a:r>
              <a:rPr sz="2400" b="1" spc="5" dirty="0">
                <a:solidFill>
                  <a:srgbClr val="FFFFFF"/>
                </a:solidFill>
                <a:latin typeface="Arial"/>
                <a:cs typeface="Arial"/>
              </a:rPr>
              <a:t> </a:t>
            </a:r>
            <a:r>
              <a:rPr sz="2400" b="1" spc="-10" dirty="0">
                <a:solidFill>
                  <a:srgbClr val="FFFFFF"/>
                </a:solidFill>
                <a:latin typeface="Arial"/>
                <a:cs typeface="Arial"/>
              </a:rPr>
              <a:t>one-person</a:t>
            </a:r>
            <a:r>
              <a:rPr sz="2400" b="1" spc="25" dirty="0">
                <a:solidFill>
                  <a:srgbClr val="FFFFFF"/>
                </a:solidFill>
                <a:latin typeface="Arial"/>
                <a:cs typeface="Arial"/>
              </a:rPr>
              <a:t> </a:t>
            </a:r>
            <a:r>
              <a:rPr sz="2400" b="1" spc="-5" dirty="0">
                <a:solidFill>
                  <a:srgbClr val="FFFFFF"/>
                </a:solidFill>
                <a:latin typeface="Arial"/>
                <a:cs typeface="Arial"/>
              </a:rPr>
              <a:t>drags?</a:t>
            </a:r>
            <a:endParaRPr sz="2400">
              <a:latin typeface="Arial"/>
              <a:cs typeface="Arial"/>
            </a:endParaRPr>
          </a:p>
          <a:p>
            <a:pPr>
              <a:lnSpc>
                <a:spcPct val="100000"/>
              </a:lnSpc>
              <a:spcBef>
                <a:spcPts val="10"/>
              </a:spcBef>
            </a:pPr>
            <a:endParaRPr sz="2650">
              <a:latin typeface="Arial"/>
              <a:cs typeface="Arial"/>
            </a:endParaRPr>
          </a:p>
          <a:p>
            <a:pPr marL="12700">
              <a:lnSpc>
                <a:spcPts val="2865"/>
              </a:lnSpc>
            </a:pPr>
            <a:r>
              <a:rPr sz="2400" b="1" spc="5" dirty="0">
                <a:solidFill>
                  <a:srgbClr val="FFFFFF"/>
                </a:solidFill>
                <a:latin typeface="Arial"/>
                <a:cs typeface="Arial"/>
              </a:rPr>
              <a:t>What</a:t>
            </a:r>
            <a:r>
              <a:rPr sz="2400" b="1" spc="-45" dirty="0">
                <a:solidFill>
                  <a:srgbClr val="FFFFFF"/>
                </a:solidFill>
                <a:latin typeface="Arial"/>
                <a:cs typeface="Arial"/>
              </a:rPr>
              <a:t> </a:t>
            </a:r>
            <a:r>
              <a:rPr sz="2400" b="1" spc="15" dirty="0">
                <a:solidFill>
                  <a:srgbClr val="FFFFFF"/>
                </a:solidFill>
                <a:latin typeface="Arial"/>
                <a:cs typeface="Arial"/>
              </a:rPr>
              <a:t>are</a:t>
            </a:r>
            <a:r>
              <a:rPr sz="2400" b="1" spc="-55" dirty="0">
                <a:solidFill>
                  <a:srgbClr val="FFFFFF"/>
                </a:solidFill>
                <a:latin typeface="Arial"/>
                <a:cs typeface="Arial"/>
              </a:rPr>
              <a:t> </a:t>
            </a:r>
            <a:r>
              <a:rPr sz="2400" b="1" spc="-10" dirty="0">
                <a:solidFill>
                  <a:srgbClr val="FFFFFF"/>
                </a:solidFill>
                <a:latin typeface="Arial"/>
                <a:cs typeface="Arial"/>
              </a:rPr>
              <a:t>the</a:t>
            </a:r>
            <a:r>
              <a:rPr sz="2400" b="1" spc="15" dirty="0">
                <a:solidFill>
                  <a:srgbClr val="FFFFFF"/>
                </a:solidFill>
                <a:latin typeface="Arial"/>
                <a:cs typeface="Arial"/>
              </a:rPr>
              <a:t> </a:t>
            </a:r>
            <a:r>
              <a:rPr sz="2400" b="1" spc="-15" dirty="0">
                <a:solidFill>
                  <a:srgbClr val="FFFFFF"/>
                </a:solidFill>
                <a:latin typeface="Arial"/>
                <a:cs typeface="Arial"/>
              </a:rPr>
              <a:t>advantages</a:t>
            </a:r>
            <a:r>
              <a:rPr sz="2400" b="1" spc="90" dirty="0">
                <a:solidFill>
                  <a:srgbClr val="FFFFFF"/>
                </a:solidFill>
                <a:latin typeface="Arial"/>
                <a:cs typeface="Arial"/>
              </a:rPr>
              <a:t> </a:t>
            </a:r>
            <a:r>
              <a:rPr sz="2400" b="1" spc="-15" dirty="0">
                <a:solidFill>
                  <a:srgbClr val="FFFFFF"/>
                </a:solidFill>
                <a:latin typeface="Arial"/>
                <a:cs typeface="Arial"/>
              </a:rPr>
              <a:t>and</a:t>
            </a:r>
            <a:r>
              <a:rPr sz="2400" b="1" spc="-45" dirty="0">
                <a:solidFill>
                  <a:srgbClr val="FFFFFF"/>
                </a:solidFill>
                <a:latin typeface="Arial"/>
                <a:cs typeface="Arial"/>
              </a:rPr>
              <a:t> </a:t>
            </a:r>
            <a:r>
              <a:rPr sz="2400" b="1" spc="-10" dirty="0">
                <a:solidFill>
                  <a:srgbClr val="FFFFFF"/>
                </a:solidFill>
                <a:latin typeface="Arial"/>
                <a:cs typeface="Arial"/>
              </a:rPr>
              <a:t>disadvantages</a:t>
            </a:r>
            <a:endParaRPr sz="2400">
              <a:latin typeface="Arial"/>
              <a:cs typeface="Arial"/>
            </a:endParaRPr>
          </a:p>
          <a:p>
            <a:pPr marL="12700">
              <a:lnSpc>
                <a:spcPts val="2865"/>
              </a:lnSpc>
            </a:pPr>
            <a:r>
              <a:rPr sz="2400" b="1" spc="-20" dirty="0">
                <a:solidFill>
                  <a:srgbClr val="FFFFFF"/>
                </a:solidFill>
                <a:latin typeface="Arial"/>
                <a:cs typeface="Arial"/>
              </a:rPr>
              <a:t>of</a:t>
            </a:r>
            <a:r>
              <a:rPr sz="2400" b="1" spc="-10" dirty="0">
                <a:solidFill>
                  <a:srgbClr val="FFFFFF"/>
                </a:solidFill>
                <a:latin typeface="Arial"/>
                <a:cs typeface="Arial"/>
              </a:rPr>
              <a:t> </a:t>
            </a:r>
            <a:r>
              <a:rPr sz="2400" b="1" dirty="0">
                <a:solidFill>
                  <a:srgbClr val="FFFFFF"/>
                </a:solidFill>
                <a:latin typeface="Arial"/>
                <a:cs typeface="Arial"/>
              </a:rPr>
              <a:t>two-person</a:t>
            </a:r>
            <a:r>
              <a:rPr sz="2400" b="1" spc="-70" dirty="0">
                <a:solidFill>
                  <a:srgbClr val="FFFFFF"/>
                </a:solidFill>
                <a:latin typeface="Arial"/>
                <a:cs typeface="Arial"/>
              </a:rPr>
              <a:t> </a:t>
            </a:r>
            <a:r>
              <a:rPr sz="2400" b="1" spc="25" dirty="0">
                <a:solidFill>
                  <a:srgbClr val="FFFFFF"/>
                </a:solidFill>
                <a:latin typeface="Arial"/>
                <a:cs typeface="Arial"/>
              </a:rPr>
              <a:t>carries?</a:t>
            </a:r>
            <a:endParaRPr sz="2400">
              <a:latin typeface="Arial"/>
              <a:cs typeface="Arial"/>
            </a:endParaRPr>
          </a:p>
        </p:txBody>
      </p:sp>
      <p:pic>
        <p:nvPicPr>
          <p:cNvPr id="6" name="object 6"/>
          <p:cNvPicPr/>
          <p:nvPr/>
        </p:nvPicPr>
        <p:blipFill>
          <a:blip r:embed="rId4" cstate="print"/>
          <a:stretch>
            <a:fillRect/>
          </a:stretch>
        </p:blipFill>
        <p:spPr>
          <a:xfrm>
            <a:off x="1828800" y="1800225"/>
            <a:ext cx="571500" cy="609600"/>
          </a:xfrm>
          <a:prstGeom prst="rect">
            <a:avLst/>
          </a:prstGeom>
        </p:spPr>
      </p:pic>
      <p:pic>
        <p:nvPicPr>
          <p:cNvPr id="7" name="object 7"/>
          <p:cNvPicPr/>
          <p:nvPr/>
        </p:nvPicPr>
        <p:blipFill>
          <a:blip r:embed="rId4" cstate="print"/>
          <a:stretch>
            <a:fillRect/>
          </a:stretch>
        </p:blipFill>
        <p:spPr>
          <a:xfrm>
            <a:off x="1828800" y="2552700"/>
            <a:ext cx="571500" cy="609600"/>
          </a:xfrm>
          <a:prstGeom prst="rect">
            <a:avLst/>
          </a:prstGeom>
        </p:spPr>
      </p:pic>
      <p:pic>
        <p:nvPicPr>
          <p:cNvPr id="8" name="object 8"/>
          <p:cNvPicPr/>
          <p:nvPr/>
        </p:nvPicPr>
        <p:blipFill>
          <a:blip r:embed="rId4" cstate="print"/>
          <a:stretch>
            <a:fillRect/>
          </a:stretch>
        </p:blipFill>
        <p:spPr>
          <a:xfrm>
            <a:off x="1828800" y="3467100"/>
            <a:ext cx="571500" cy="609600"/>
          </a:xfrm>
          <a:prstGeom prst="rect">
            <a:avLst/>
          </a:prstGeom>
        </p:spPr>
      </p:pic>
      <p:pic>
        <p:nvPicPr>
          <p:cNvPr id="9" name="object 9"/>
          <p:cNvPicPr/>
          <p:nvPr/>
        </p:nvPicPr>
        <p:blipFill>
          <a:blip r:embed="rId4" cstate="print"/>
          <a:stretch>
            <a:fillRect/>
          </a:stretch>
        </p:blipFill>
        <p:spPr>
          <a:xfrm>
            <a:off x="1800225" y="5600700"/>
            <a:ext cx="571500" cy="609600"/>
          </a:xfrm>
          <a:prstGeom prst="rect">
            <a:avLst/>
          </a:prstGeom>
        </p:spPr>
      </p:pic>
      <p:pic>
        <p:nvPicPr>
          <p:cNvPr id="10" name="object 10"/>
          <p:cNvPicPr/>
          <p:nvPr/>
        </p:nvPicPr>
        <p:blipFill>
          <a:blip r:embed="rId5" cstate="print"/>
          <a:stretch>
            <a:fillRect/>
          </a:stretch>
        </p:blipFill>
        <p:spPr>
          <a:xfrm>
            <a:off x="1800225" y="4533900"/>
            <a:ext cx="571500" cy="600075"/>
          </a:xfrm>
          <a:prstGeom prst="rect">
            <a:avLst/>
          </a:prstGeom>
        </p:spPr>
      </p:pic>
      <p:sp>
        <p:nvSpPr>
          <p:cNvPr id="11" name="object 11"/>
          <p:cNvSpPr txBox="1">
            <a:spLocks noGrp="1"/>
          </p:cNvSpPr>
          <p:nvPr>
            <p:ph type="sldNum" sz="quarter" idx="7"/>
          </p:nvPr>
        </p:nvSpPr>
        <p:spPr>
          <a:prstGeom prst="rect">
            <a:avLst/>
          </a:prstGeom>
        </p:spPr>
        <p:txBody>
          <a:bodyPr vert="horz" wrap="square" lIns="0" tIns="0" rIns="0" bIns="0" rtlCol="0">
            <a:spAutoFit/>
          </a:bodyPr>
          <a:lstStyle/>
          <a:p>
            <a:pPr marL="2125345">
              <a:lnSpc>
                <a:spcPts val="1430"/>
              </a:lnSpc>
            </a:pPr>
            <a:fld id="{81D60167-4931-47E6-BA6A-407CBD079E47}" type="slidenum">
              <a:rPr dirty="0"/>
              <a:t>34</a:t>
            </a:fld>
            <a:endParaRPr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701035" y="2922015"/>
            <a:ext cx="6793865" cy="941705"/>
          </a:xfrm>
          <a:prstGeom prst="rect">
            <a:avLst/>
          </a:prstGeom>
        </p:spPr>
        <p:txBody>
          <a:bodyPr vert="horz" wrap="square" lIns="0" tIns="13970" rIns="0" bIns="0" rtlCol="0">
            <a:spAutoFit/>
          </a:bodyPr>
          <a:lstStyle/>
          <a:p>
            <a:pPr marL="12700">
              <a:lnSpc>
                <a:spcPct val="100000"/>
              </a:lnSpc>
              <a:spcBef>
                <a:spcPts val="110"/>
              </a:spcBef>
            </a:pPr>
            <a:r>
              <a:rPr sz="6000" spc="-70" dirty="0">
                <a:solidFill>
                  <a:srgbClr val="FFFFFF"/>
                </a:solidFill>
              </a:rPr>
              <a:t>ANY</a:t>
            </a:r>
            <a:r>
              <a:rPr sz="6000" spc="95" dirty="0">
                <a:solidFill>
                  <a:srgbClr val="FFFFFF"/>
                </a:solidFill>
              </a:rPr>
              <a:t> </a:t>
            </a:r>
            <a:r>
              <a:rPr sz="6000" spc="-5" dirty="0">
                <a:solidFill>
                  <a:srgbClr val="FFFFFF"/>
                </a:solidFill>
              </a:rPr>
              <a:t>QUESTIONS?</a:t>
            </a:r>
            <a:endParaRPr sz="6000"/>
          </a:p>
        </p:txBody>
      </p:sp>
      <p:pic>
        <p:nvPicPr>
          <p:cNvPr id="3" name="object 3"/>
          <p:cNvPicPr/>
          <p:nvPr/>
        </p:nvPicPr>
        <p:blipFill>
          <a:blip r:embed="rId2" cstate="print"/>
          <a:stretch>
            <a:fillRect/>
          </a:stretch>
        </p:blipFill>
        <p:spPr>
          <a:xfrm>
            <a:off x="8601075" y="1438275"/>
            <a:ext cx="1524000" cy="1438275"/>
          </a:xfrm>
          <a:prstGeom prst="rect">
            <a:avLst/>
          </a:prstGeom>
        </p:spPr>
      </p:pic>
      <p:pic>
        <p:nvPicPr>
          <p:cNvPr id="4" name="object 4"/>
          <p:cNvPicPr/>
          <p:nvPr/>
        </p:nvPicPr>
        <p:blipFill>
          <a:blip r:embed="rId3" cstate="print"/>
          <a:stretch>
            <a:fillRect/>
          </a:stretch>
        </p:blipFill>
        <p:spPr>
          <a:xfrm>
            <a:off x="7219950" y="4333875"/>
            <a:ext cx="2514600" cy="1828800"/>
          </a:xfrm>
          <a:prstGeom prst="rect">
            <a:avLst/>
          </a:prstGeom>
        </p:spPr>
      </p:pic>
      <p:grpSp>
        <p:nvGrpSpPr>
          <p:cNvPr id="5" name="object 5"/>
          <p:cNvGrpSpPr/>
          <p:nvPr/>
        </p:nvGrpSpPr>
        <p:grpSpPr>
          <a:xfrm>
            <a:off x="198742" y="1300099"/>
            <a:ext cx="3277870" cy="3007360"/>
            <a:chOff x="198742" y="1300099"/>
            <a:chExt cx="3277870" cy="3007360"/>
          </a:xfrm>
        </p:grpSpPr>
        <p:pic>
          <p:nvPicPr>
            <p:cNvPr id="6" name="object 6"/>
            <p:cNvPicPr/>
            <p:nvPr/>
          </p:nvPicPr>
          <p:blipFill>
            <a:blip r:embed="rId4" cstate="print"/>
            <a:stretch>
              <a:fillRect/>
            </a:stretch>
          </p:blipFill>
          <p:spPr>
            <a:xfrm>
              <a:off x="1329816" y="1300099"/>
              <a:ext cx="2146300" cy="2128901"/>
            </a:xfrm>
            <a:prstGeom prst="rect">
              <a:avLst/>
            </a:prstGeom>
          </p:spPr>
        </p:pic>
        <p:pic>
          <p:nvPicPr>
            <p:cNvPr id="7" name="object 7"/>
            <p:cNvPicPr/>
            <p:nvPr/>
          </p:nvPicPr>
          <p:blipFill>
            <a:blip r:embed="rId5" cstate="print"/>
            <a:stretch>
              <a:fillRect/>
            </a:stretch>
          </p:blipFill>
          <p:spPr>
            <a:xfrm>
              <a:off x="198742" y="2094865"/>
              <a:ext cx="2204211" cy="2212593"/>
            </a:xfrm>
            <a:prstGeom prst="rect">
              <a:avLst/>
            </a:prstGeom>
          </p:spPr>
        </p:pic>
      </p:grpSp>
      <p:sp>
        <p:nvSpPr>
          <p:cNvPr id="8" name="object 8"/>
          <p:cNvSpPr txBox="1">
            <a:spLocks noGrp="1"/>
          </p:cNvSpPr>
          <p:nvPr>
            <p:ph type="sldNum" sz="quarter" idx="7"/>
          </p:nvPr>
        </p:nvSpPr>
        <p:spPr>
          <a:prstGeom prst="rect">
            <a:avLst/>
          </a:prstGeom>
        </p:spPr>
        <p:txBody>
          <a:bodyPr vert="horz" wrap="square" lIns="0" tIns="0" rIns="0" bIns="0" rtlCol="0">
            <a:spAutoFit/>
          </a:bodyPr>
          <a:lstStyle/>
          <a:p>
            <a:pPr marL="2125345">
              <a:lnSpc>
                <a:spcPts val="1430"/>
              </a:lnSpc>
            </a:pPr>
            <a:fld id="{81D60167-4931-47E6-BA6A-407CBD079E47}" type="slidenum">
              <a:rPr dirty="0"/>
              <a:t>35</a:t>
            </a:fld>
            <a:endParaRPr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4073525" y="299338"/>
            <a:ext cx="4060825" cy="335280"/>
          </a:xfrm>
          <a:prstGeom prst="rect">
            <a:avLst/>
          </a:prstGeom>
        </p:spPr>
        <p:txBody>
          <a:bodyPr vert="horz" wrap="square" lIns="0" tIns="16510" rIns="0" bIns="0" rtlCol="0">
            <a:spAutoFit/>
          </a:bodyPr>
          <a:lstStyle/>
          <a:p>
            <a:pPr marL="12700">
              <a:lnSpc>
                <a:spcPct val="100000"/>
              </a:lnSpc>
              <a:spcBef>
                <a:spcPts val="130"/>
              </a:spcBef>
            </a:pPr>
            <a:r>
              <a:rPr sz="2000" b="1" spc="-90" dirty="0">
                <a:solidFill>
                  <a:srgbClr val="756F6F"/>
                </a:solidFill>
                <a:latin typeface="Arial"/>
                <a:cs typeface="Arial"/>
              </a:rPr>
              <a:t>M</a:t>
            </a:r>
            <a:r>
              <a:rPr sz="2000" b="1" spc="45" dirty="0">
                <a:solidFill>
                  <a:srgbClr val="756F6F"/>
                </a:solidFill>
                <a:latin typeface="Arial"/>
                <a:cs typeface="Arial"/>
              </a:rPr>
              <a:t>odu</a:t>
            </a:r>
            <a:r>
              <a:rPr sz="2000" b="1" spc="35" dirty="0">
                <a:solidFill>
                  <a:srgbClr val="756F6F"/>
                </a:solidFill>
                <a:latin typeface="Arial"/>
                <a:cs typeface="Arial"/>
              </a:rPr>
              <a:t>l</a:t>
            </a:r>
            <a:r>
              <a:rPr sz="2000" b="1" spc="15" dirty="0">
                <a:solidFill>
                  <a:srgbClr val="756F6F"/>
                </a:solidFill>
                <a:latin typeface="Arial"/>
                <a:cs typeface="Arial"/>
              </a:rPr>
              <a:t>e</a:t>
            </a:r>
            <a:r>
              <a:rPr sz="2000" b="1" spc="-110" dirty="0">
                <a:solidFill>
                  <a:srgbClr val="756F6F"/>
                </a:solidFill>
                <a:latin typeface="Arial"/>
                <a:cs typeface="Arial"/>
              </a:rPr>
              <a:t> </a:t>
            </a:r>
            <a:r>
              <a:rPr sz="2000" b="1" spc="10" dirty="0">
                <a:solidFill>
                  <a:srgbClr val="756F6F"/>
                </a:solidFill>
                <a:latin typeface="Arial"/>
                <a:cs typeface="Arial"/>
              </a:rPr>
              <a:t>3:</a:t>
            </a:r>
            <a:r>
              <a:rPr sz="2000" b="1" spc="-40" dirty="0">
                <a:solidFill>
                  <a:srgbClr val="756F6F"/>
                </a:solidFill>
                <a:latin typeface="Arial"/>
                <a:cs typeface="Arial"/>
              </a:rPr>
              <a:t> </a:t>
            </a:r>
            <a:r>
              <a:rPr sz="2000" b="1" spc="50" dirty="0">
                <a:solidFill>
                  <a:srgbClr val="756F6F"/>
                </a:solidFill>
                <a:latin typeface="Arial"/>
                <a:cs typeface="Arial"/>
              </a:rPr>
              <a:t>C</a:t>
            </a:r>
            <a:r>
              <a:rPr sz="2000" b="1" spc="15" dirty="0">
                <a:solidFill>
                  <a:srgbClr val="756F6F"/>
                </a:solidFill>
                <a:latin typeface="Arial"/>
                <a:cs typeface="Arial"/>
              </a:rPr>
              <a:t>a</a:t>
            </a:r>
            <a:r>
              <a:rPr sz="2000" b="1" spc="40" dirty="0">
                <a:solidFill>
                  <a:srgbClr val="756F6F"/>
                </a:solidFill>
                <a:latin typeface="Arial"/>
                <a:cs typeface="Arial"/>
              </a:rPr>
              <a:t>r</a:t>
            </a:r>
            <a:r>
              <a:rPr sz="2000" b="1" spc="15" dirty="0">
                <a:solidFill>
                  <a:srgbClr val="756F6F"/>
                </a:solidFill>
                <a:latin typeface="Arial"/>
                <a:cs typeface="Arial"/>
              </a:rPr>
              <a:t>e</a:t>
            </a:r>
            <a:r>
              <a:rPr sz="2000" b="1" spc="-185" dirty="0">
                <a:solidFill>
                  <a:srgbClr val="756F6F"/>
                </a:solidFill>
                <a:latin typeface="Arial"/>
                <a:cs typeface="Arial"/>
              </a:rPr>
              <a:t> </a:t>
            </a:r>
            <a:r>
              <a:rPr sz="2000" b="1" spc="50" dirty="0">
                <a:solidFill>
                  <a:srgbClr val="756F6F"/>
                </a:solidFill>
                <a:latin typeface="Arial"/>
                <a:cs typeface="Arial"/>
              </a:rPr>
              <a:t>U</a:t>
            </a:r>
            <a:r>
              <a:rPr sz="2000" b="1" spc="45" dirty="0">
                <a:solidFill>
                  <a:srgbClr val="756F6F"/>
                </a:solidFill>
                <a:latin typeface="Arial"/>
                <a:cs typeface="Arial"/>
              </a:rPr>
              <a:t>nd</a:t>
            </a:r>
            <a:r>
              <a:rPr sz="2000" b="1" spc="10" dirty="0">
                <a:solidFill>
                  <a:srgbClr val="756F6F"/>
                </a:solidFill>
                <a:latin typeface="Arial"/>
                <a:cs typeface="Arial"/>
              </a:rPr>
              <a:t>er</a:t>
            </a:r>
            <a:r>
              <a:rPr sz="2000" b="1" spc="-150" dirty="0">
                <a:solidFill>
                  <a:srgbClr val="756F6F"/>
                </a:solidFill>
                <a:latin typeface="Arial"/>
                <a:cs typeface="Arial"/>
              </a:rPr>
              <a:t> </a:t>
            </a:r>
            <a:r>
              <a:rPr sz="2000" b="1" spc="45" dirty="0">
                <a:solidFill>
                  <a:srgbClr val="756F6F"/>
                </a:solidFill>
                <a:latin typeface="Arial"/>
                <a:cs typeface="Arial"/>
              </a:rPr>
              <a:t>F</a:t>
            </a:r>
            <a:r>
              <a:rPr sz="2000" b="1" spc="35" dirty="0">
                <a:solidFill>
                  <a:srgbClr val="756F6F"/>
                </a:solidFill>
                <a:latin typeface="Arial"/>
                <a:cs typeface="Arial"/>
              </a:rPr>
              <a:t>i</a:t>
            </a:r>
            <a:r>
              <a:rPr sz="2000" b="1" spc="40" dirty="0">
                <a:solidFill>
                  <a:srgbClr val="756F6F"/>
                </a:solidFill>
                <a:latin typeface="Arial"/>
                <a:cs typeface="Arial"/>
              </a:rPr>
              <a:t>r</a:t>
            </a:r>
            <a:r>
              <a:rPr sz="2000" b="1" spc="15" dirty="0">
                <a:solidFill>
                  <a:srgbClr val="756F6F"/>
                </a:solidFill>
                <a:latin typeface="Arial"/>
                <a:cs typeface="Arial"/>
              </a:rPr>
              <a:t>e</a:t>
            </a:r>
            <a:r>
              <a:rPr sz="2000" b="1" spc="-40" dirty="0">
                <a:solidFill>
                  <a:srgbClr val="756F6F"/>
                </a:solidFill>
                <a:latin typeface="Arial"/>
                <a:cs typeface="Arial"/>
              </a:rPr>
              <a:t>/</a:t>
            </a:r>
            <a:r>
              <a:rPr sz="2000" b="1" spc="45" dirty="0">
                <a:solidFill>
                  <a:srgbClr val="756F6F"/>
                </a:solidFill>
                <a:latin typeface="Arial"/>
                <a:cs typeface="Arial"/>
              </a:rPr>
              <a:t>Th</a:t>
            </a:r>
            <a:r>
              <a:rPr sz="2000" b="1" spc="-35" dirty="0">
                <a:solidFill>
                  <a:srgbClr val="756F6F"/>
                </a:solidFill>
                <a:latin typeface="Arial"/>
                <a:cs typeface="Arial"/>
              </a:rPr>
              <a:t>r</a:t>
            </a:r>
            <a:r>
              <a:rPr sz="2000" b="1" spc="15" dirty="0">
                <a:solidFill>
                  <a:srgbClr val="756F6F"/>
                </a:solidFill>
                <a:latin typeface="Arial"/>
                <a:cs typeface="Arial"/>
              </a:rPr>
              <a:t>e</a:t>
            </a:r>
            <a:r>
              <a:rPr sz="2000" b="1" spc="5" dirty="0">
                <a:solidFill>
                  <a:srgbClr val="756F6F"/>
                </a:solidFill>
                <a:latin typeface="Arial"/>
                <a:cs typeface="Arial"/>
              </a:rPr>
              <a:t>a</a:t>
            </a:r>
            <a:r>
              <a:rPr sz="2000" b="1" spc="10" dirty="0">
                <a:solidFill>
                  <a:srgbClr val="756F6F"/>
                </a:solidFill>
                <a:latin typeface="Arial"/>
                <a:cs typeface="Arial"/>
              </a:rPr>
              <a:t>t</a:t>
            </a:r>
            <a:endParaRPr sz="2000">
              <a:latin typeface="Arial"/>
              <a:cs typeface="Arial"/>
            </a:endParaRPr>
          </a:p>
        </p:txBody>
      </p:sp>
      <p:pic>
        <p:nvPicPr>
          <p:cNvPr id="3" name="object 3"/>
          <p:cNvPicPr/>
          <p:nvPr/>
        </p:nvPicPr>
        <p:blipFill>
          <a:blip r:embed="rId2" cstate="print"/>
          <a:stretch>
            <a:fillRect/>
          </a:stretch>
        </p:blipFill>
        <p:spPr>
          <a:xfrm>
            <a:off x="276225" y="276225"/>
            <a:ext cx="1171575" cy="657225"/>
          </a:xfrm>
          <a:prstGeom prst="rect">
            <a:avLst/>
          </a:prstGeom>
        </p:spPr>
      </p:pic>
      <p:sp>
        <p:nvSpPr>
          <p:cNvPr id="4" name="object 4"/>
          <p:cNvSpPr txBox="1"/>
          <p:nvPr/>
        </p:nvSpPr>
        <p:spPr>
          <a:xfrm>
            <a:off x="9537445" y="6580822"/>
            <a:ext cx="2023745" cy="186055"/>
          </a:xfrm>
          <a:prstGeom prst="rect">
            <a:avLst/>
          </a:prstGeom>
        </p:spPr>
        <p:txBody>
          <a:bodyPr vert="horz" wrap="square" lIns="0" tIns="12700" rIns="0" bIns="0" rtlCol="0">
            <a:spAutoFit/>
          </a:bodyPr>
          <a:lstStyle/>
          <a:p>
            <a:pPr marL="12700">
              <a:lnSpc>
                <a:spcPct val="100000"/>
              </a:lnSpc>
              <a:spcBef>
                <a:spcPts val="100"/>
              </a:spcBef>
            </a:pPr>
            <a:r>
              <a:rPr sz="1050" dirty="0">
                <a:solidFill>
                  <a:srgbClr val="CD9146"/>
                </a:solidFill>
                <a:latin typeface="Arial MT"/>
                <a:cs typeface="Arial MT"/>
              </a:rPr>
              <a:t>#TCCC-CPP-PPT-03</a:t>
            </a:r>
            <a:r>
              <a:rPr sz="1050" spc="210" dirty="0">
                <a:solidFill>
                  <a:srgbClr val="CD9146"/>
                </a:solidFill>
                <a:latin typeface="Arial MT"/>
                <a:cs typeface="Arial MT"/>
              </a:rPr>
              <a:t> </a:t>
            </a:r>
            <a:r>
              <a:rPr sz="1050" spc="5" dirty="0">
                <a:solidFill>
                  <a:srgbClr val="CD9146"/>
                </a:solidFill>
                <a:latin typeface="Arial MT"/>
                <a:cs typeface="Arial MT"/>
              </a:rPr>
              <a:t>08 </a:t>
            </a:r>
            <a:r>
              <a:rPr sz="1050" spc="-40" dirty="0">
                <a:solidFill>
                  <a:srgbClr val="CD9146"/>
                </a:solidFill>
                <a:latin typeface="Arial MT"/>
                <a:cs typeface="Arial MT"/>
              </a:rPr>
              <a:t>AUG</a:t>
            </a:r>
            <a:r>
              <a:rPr sz="1050" spc="65" dirty="0">
                <a:solidFill>
                  <a:srgbClr val="CD9146"/>
                </a:solidFill>
                <a:latin typeface="Arial MT"/>
                <a:cs typeface="Arial MT"/>
              </a:rPr>
              <a:t> </a:t>
            </a:r>
            <a:r>
              <a:rPr sz="1050" spc="5" dirty="0">
                <a:solidFill>
                  <a:srgbClr val="CD9146"/>
                </a:solidFill>
                <a:latin typeface="Arial MT"/>
                <a:cs typeface="Arial MT"/>
              </a:rPr>
              <a:t>23</a:t>
            </a:r>
            <a:endParaRPr sz="1050">
              <a:latin typeface="Arial MT"/>
              <a:cs typeface="Arial MT"/>
            </a:endParaRPr>
          </a:p>
        </p:txBody>
      </p:sp>
      <p:pic>
        <p:nvPicPr>
          <p:cNvPr id="5" name="object 5"/>
          <p:cNvPicPr/>
          <p:nvPr/>
        </p:nvPicPr>
        <p:blipFill>
          <a:blip r:embed="rId3" cstate="print"/>
          <a:stretch>
            <a:fillRect/>
          </a:stretch>
        </p:blipFill>
        <p:spPr>
          <a:xfrm>
            <a:off x="400050" y="1847850"/>
            <a:ext cx="6191250" cy="4352925"/>
          </a:xfrm>
          <a:prstGeom prst="rect">
            <a:avLst/>
          </a:prstGeom>
        </p:spPr>
      </p:pic>
      <p:sp>
        <p:nvSpPr>
          <p:cNvPr id="6" name="object 6"/>
          <p:cNvSpPr txBox="1"/>
          <p:nvPr/>
        </p:nvSpPr>
        <p:spPr>
          <a:xfrm>
            <a:off x="11650091" y="6570662"/>
            <a:ext cx="196850" cy="208915"/>
          </a:xfrm>
          <a:prstGeom prst="rect">
            <a:avLst/>
          </a:prstGeom>
        </p:spPr>
        <p:txBody>
          <a:bodyPr vert="horz" wrap="square" lIns="0" tIns="12700" rIns="0" bIns="0" rtlCol="0">
            <a:spAutoFit/>
          </a:bodyPr>
          <a:lstStyle/>
          <a:p>
            <a:pPr marL="12700">
              <a:lnSpc>
                <a:spcPct val="100000"/>
              </a:lnSpc>
              <a:spcBef>
                <a:spcPts val="100"/>
              </a:spcBef>
            </a:pPr>
            <a:r>
              <a:rPr sz="1200" spc="5" dirty="0">
                <a:latin typeface="Arial MT"/>
                <a:cs typeface="Arial MT"/>
              </a:rPr>
              <a:t>36</a:t>
            </a:r>
            <a:endParaRPr sz="1200">
              <a:latin typeface="Arial MT"/>
              <a:cs typeface="Arial MT"/>
            </a:endParaRPr>
          </a:p>
        </p:txBody>
      </p:sp>
      <p:sp>
        <p:nvSpPr>
          <p:cNvPr id="7" name="object 7"/>
          <p:cNvSpPr txBox="1">
            <a:spLocks noGrp="1"/>
          </p:cNvSpPr>
          <p:nvPr>
            <p:ph type="title"/>
          </p:nvPr>
        </p:nvSpPr>
        <p:spPr>
          <a:xfrm>
            <a:off x="4521453" y="941705"/>
            <a:ext cx="3161030" cy="575310"/>
          </a:xfrm>
          <a:prstGeom prst="rect">
            <a:avLst/>
          </a:prstGeom>
        </p:spPr>
        <p:txBody>
          <a:bodyPr vert="horz" wrap="square" lIns="0" tIns="13335" rIns="0" bIns="0" rtlCol="0">
            <a:spAutoFit/>
          </a:bodyPr>
          <a:lstStyle/>
          <a:p>
            <a:pPr marL="12700">
              <a:lnSpc>
                <a:spcPct val="100000"/>
              </a:lnSpc>
              <a:spcBef>
                <a:spcPts val="105"/>
              </a:spcBef>
            </a:pPr>
            <a:r>
              <a:rPr spc="20" dirty="0">
                <a:solidFill>
                  <a:srgbClr val="000000"/>
                </a:solidFill>
              </a:rPr>
              <a:t>R</a:t>
            </a:r>
            <a:r>
              <a:rPr dirty="0">
                <a:solidFill>
                  <a:srgbClr val="000000"/>
                </a:solidFill>
              </a:rPr>
              <a:t>E</a:t>
            </a:r>
            <a:r>
              <a:rPr spc="-30" dirty="0">
                <a:solidFill>
                  <a:srgbClr val="000000"/>
                </a:solidFill>
              </a:rPr>
              <a:t>F</a:t>
            </a:r>
            <a:r>
              <a:rPr dirty="0">
                <a:solidFill>
                  <a:srgbClr val="000000"/>
                </a:solidFill>
              </a:rPr>
              <a:t>E</a:t>
            </a:r>
            <a:r>
              <a:rPr spc="15" dirty="0">
                <a:solidFill>
                  <a:srgbClr val="000000"/>
                </a:solidFill>
              </a:rPr>
              <a:t>R</a:t>
            </a:r>
            <a:r>
              <a:rPr dirty="0">
                <a:solidFill>
                  <a:srgbClr val="000000"/>
                </a:solidFill>
              </a:rPr>
              <a:t>E</a:t>
            </a:r>
            <a:r>
              <a:rPr spc="15" dirty="0">
                <a:solidFill>
                  <a:srgbClr val="000000"/>
                </a:solidFill>
              </a:rPr>
              <a:t>N</a:t>
            </a:r>
            <a:r>
              <a:rPr spc="20" dirty="0">
                <a:solidFill>
                  <a:srgbClr val="000000"/>
                </a:solidFill>
              </a:rPr>
              <a:t>C</a:t>
            </a:r>
            <a:r>
              <a:rPr dirty="0">
                <a:solidFill>
                  <a:srgbClr val="000000"/>
                </a:solidFill>
              </a:rPr>
              <a:t>ES</a:t>
            </a:r>
          </a:p>
        </p:txBody>
      </p:sp>
      <p:sp>
        <p:nvSpPr>
          <p:cNvPr id="8" name="object 8"/>
          <p:cNvSpPr txBox="1"/>
          <p:nvPr/>
        </p:nvSpPr>
        <p:spPr>
          <a:xfrm>
            <a:off x="6369684" y="2054224"/>
            <a:ext cx="4987925" cy="4025265"/>
          </a:xfrm>
          <a:prstGeom prst="rect">
            <a:avLst/>
          </a:prstGeom>
        </p:spPr>
        <p:txBody>
          <a:bodyPr vert="horz" wrap="square" lIns="0" tIns="13335" rIns="0" bIns="0" rtlCol="0">
            <a:spAutoFit/>
          </a:bodyPr>
          <a:lstStyle/>
          <a:p>
            <a:pPr marL="12700">
              <a:lnSpc>
                <a:spcPct val="100000"/>
              </a:lnSpc>
              <a:spcBef>
                <a:spcPts val="105"/>
              </a:spcBef>
            </a:pPr>
            <a:r>
              <a:rPr sz="2100" b="1" dirty="0">
                <a:solidFill>
                  <a:srgbClr val="2D3334"/>
                </a:solidFill>
                <a:latin typeface="Arial"/>
                <a:cs typeface="Arial"/>
              </a:rPr>
              <a:t>TCCC:</a:t>
            </a:r>
            <a:r>
              <a:rPr sz="2100" b="1" spc="-45" dirty="0">
                <a:solidFill>
                  <a:srgbClr val="2D3334"/>
                </a:solidFill>
                <a:latin typeface="Arial"/>
                <a:cs typeface="Arial"/>
              </a:rPr>
              <a:t> </a:t>
            </a:r>
            <a:r>
              <a:rPr sz="2100" b="1" spc="5" dirty="0">
                <a:solidFill>
                  <a:srgbClr val="2D3334"/>
                </a:solidFill>
                <a:latin typeface="Arial"/>
                <a:cs typeface="Arial"/>
              </a:rPr>
              <a:t>Guidelines</a:t>
            </a:r>
            <a:endParaRPr sz="2100">
              <a:latin typeface="Arial"/>
              <a:cs typeface="Arial"/>
            </a:endParaRPr>
          </a:p>
          <a:p>
            <a:pPr marL="12700">
              <a:lnSpc>
                <a:spcPct val="100000"/>
              </a:lnSpc>
              <a:spcBef>
                <a:spcPts val="60"/>
              </a:spcBef>
            </a:pPr>
            <a:r>
              <a:rPr sz="1550" spc="-15" dirty="0">
                <a:solidFill>
                  <a:srgbClr val="2D3334"/>
                </a:solidFill>
                <a:latin typeface="Arial MT"/>
                <a:cs typeface="Arial MT"/>
              </a:rPr>
              <a:t>by</a:t>
            </a:r>
            <a:r>
              <a:rPr sz="1550" spc="10" dirty="0">
                <a:solidFill>
                  <a:srgbClr val="2D3334"/>
                </a:solidFill>
                <a:latin typeface="Arial MT"/>
                <a:cs typeface="Arial MT"/>
              </a:rPr>
              <a:t> </a:t>
            </a:r>
            <a:r>
              <a:rPr sz="1550" spc="5" dirty="0">
                <a:solidFill>
                  <a:srgbClr val="2D3334"/>
                </a:solidFill>
                <a:latin typeface="Arial MT"/>
                <a:cs typeface="Arial MT"/>
              </a:rPr>
              <a:t>JTS/CoTCCC</a:t>
            </a:r>
            <a:endParaRPr sz="1550">
              <a:latin typeface="Arial MT"/>
              <a:cs typeface="Arial MT"/>
            </a:endParaRPr>
          </a:p>
          <a:p>
            <a:pPr marL="12700" marR="5080">
              <a:lnSpc>
                <a:spcPct val="100000"/>
              </a:lnSpc>
              <a:spcBef>
                <a:spcPts val="545"/>
              </a:spcBef>
            </a:pPr>
            <a:r>
              <a:rPr sz="2000" spc="10" dirty="0">
                <a:latin typeface="Arial MT"/>
                <a:cs typeface="Arial MT"/>
              </a:rPr>
              <a:t>These</a:t>
            </a:r>
            <a:r>
              <a:rPr sz="2000" spc="-110" dirty="0">
                <a:latin typeface="Arial MT"/>
                <a:cs typeface="Arial MT"/>
              </a:rPr>
              <a:t> </a:t>
            </a:r>
            <a:r>
              <a:rPr sz="2000" spc="10" dirty="0">
                <a:latin typeface="Arial MT"/>
                <a:cs typeface="Arial MT"/>
              </a:rPr>
              <a:t>guidelines,</a:t>
            </a:r>
            <a:r>
              <a:rPr sz="2000" spc="-150" dirty="0">
                <a:latin typeface="Arial MT"/>
                <a:cs typeface="Arial MT"/>
              </a:rPr>
              <a:t> </a:t>
            </a:r>
            <a:r>
              <a:rPr sz="2000" spc="15" dirty="0">
                <a:latin typeface="Arial MT"/>
                <a:cs typeface="Arial MT"/>
              </a:rPr>
              <a:t>updated</a:t>
            </a:r>
            <a:r>
              <a:rPr sz="2000" spc="-110" dirty="0">
                <a:latin typeface="Arial MT"/>
                <a:cs typeface="Arial MT"/>
              </a:rPr>
              <a:t> </a:t>
            </a:r>
            <a:r>
              <a:rPr sz="2000" spc="10" dirty="0">
                <a:latin typeface="Arial MT"/>
                <a:cs typeface="Arial MT"/>
              </a:rPr>
              <a:t>regularly,</a:t>
            </a:r>
            <a:r>
              <a:rPr sz="2000" spc="-150" dirty="0">
                <a:latin typeface="Arial MT"/>
                <a:cs typeface="Arial MT"/>
              </a:rPr>
              <a:t> </a:t>
            </a:r>
            <a:r>
              <a:rPr sz="2000" spc="10" dirty="0">
                <a:latin typeface="Arial MT"/>
                <a:cs typeface="Arial MT"/>
              </a:rPr>
              <a:t>are</a:t>
            </a:r>
            <a:r>
              <a:rPr sz="2000" spc="-30" dirty="0">
                <a:latin typeface="Arial MT"/>
                <a:cs typeface="Arial MT"/>
              </a:rPr>
              <a:t> </a:t>
            </a:r>
            <a:r>
              <a:rPr sz="2000" spc="20" dirty="0">
                <a:latin typeface="Arial MT"/>
                <a:cs typeface="Arial MT"/>
              </a:rPr>
              <a:t>the </a:t>
            </a:r>
            <a:r>
              <a:rPr sz="2000" spc="-540" dirty="0">
                <a:latin typeface="Arial MT"/>
                <a:cs typeface="Arial MT"/>
              </a:rPr>
              <a:t> </a:t>
            </a:r>
            <a:r>
              <a:rPr sz="2000" spc="10" dirty="0">
                <a:latin typeface="Arial MT"/>
                <a:cs typeface="Arial MT"/>
              </a:rPr>
              <a:t>re</a:t>
            </a:r>
            <a:r>
              <a:rPr sz="2000" spc="40" dirty="0">
                <a:latin typeface="Arial MT"/>
                <a:cs typeface="Arial MT"/>
              </a:rPr>
              <a:t>s</a:t>
            </a:r>
            <a:r>
              <a:rPr sz="2000" spc="5" dirty="0">
                <a:latin typeface="Arial MT"/>
                <a:cs typeface="Arial MT"/>
              </a:rPr>
              <a:t>ult</a:t>
            </a:r>
            <a:r>
              <a:rPr sz="2000" spc="-150" dirty="0">
                <a:latin typeface="Arial MT"/>
                <a:cs typeface="Arial MT"/>
              </a:rPr>
              <a:t> </a:t>
            </a:r>
            <a:r>
              <a:rPr sz="2000" spc="10" dirty="0">
                <a:latin typeface="Arial MT"/>
                <a:cs typeface="Arial MT"/>
              </a:rPr>
              <a:t>of</a:t>
            </a:r>
            <a:r>
              <a:rPr sz="2000" dirty="0">
                <a:latin typeface="Arial MT"/>
                <a:cs typeface="Arial MT"/>
              </a:rPr>
              <a:t> </a:t>
            </a:r>
            <a:r>
              <a:rPr sz="2000" spc="15" dirty="0">
                <a:latin typeface="Arial MT"/>
                <a:cs typeface="Arial MT"/>
              </a:rPr>
              <a:t>de</a:t>
            </a:r>
            <a:r>
              <a:rPr sz="2000" spc="40" dirty="0">
                <a:latin typeface="Arial MT"/>
                <a:cs typeface="Arial MT"/>
              </a:rPr>
              <a:t>c</a:t>
            </a:r>
            <a:r>
              <a:rPr sz="2000" spc="5" dirty="0">
                <a:latin typeface="Arial MT"/>
                <a:cs typeface="Arial MT"/>
              </a:rPr>
              <a:t>i</a:t>
            </a:r>
            <a:r>
              <a:rPr sz="2000" spc="40" dirty="0">
                <a:latin typeface="Arial MT"/>
                <a:cs typeface="Arial MT"/>
              </a:rPr>
              <a:t>s</a:t>
            </a:r>
            <a:r>
              <a:rPr sz="2000" spc="10" dirty="0">
                <a:latin typeface="Arial MT"/>
                <a:cs typeface="Arial MT"/>
              </a:rPr>
              <a:t>ions</a:t>
            </a:r>
            <a:r>
              <a:rPr sz="2000" spc="-155" dirty="0">
                <a:latin typeface="Arial MT"/>
                <a:cs typeface="Arial MT"/>
              </a:rPr>
              <a:t> </a:t>
            </a:r>
            <a:r>
              <a:rPr sz="2000" spc="-20" dirty="0">
                <a:latin typeface="Arial MT"/>
                <a:cs typeface="Arial MT"/>
              </a:rPr>
              <a:t>m</a:t>
            </a:r>
            <a:r>
              <a:rPr sz="2000" spc="15" dirty="0">
                <a:latin typeface="Arial MT"/>
                <a:cs typeface="Arial MT"/>
              </a:rPr>
              <a:t>ade</a:t>
            </a:r>
            <a:r>
              <a:rPr sz="2000" spc="-40" dirty="0">
                <a:latin typeface="Arial MT"/>
                <a:cs typeface="Arial MT"/>
              </a:rPr>
              <a:t> </a:t>
            </a:r>
            <a:r>
              <a:rPr sz="2000" spc="10" dirty="0">
                <a:latin typeface="Arial MT"/>
                <a:cs typeface="Arial MT"/>
              </a:rPr>
              <a:t>by</a:t>
            </a:r>
            <a:r>
              <a:rPr sz="2000" spc="-50" dirty="0">
                <a:latin typeface="Arial MT"/>
                <a:cs typeface="Arial MT"/>
              </a:rPr>
              <a:t> </a:t>
            </a:r>
            <a:r>
              <a:rPr sz="2000" spc="50" dirty="0">
                <a:latin typeface="Arial MT"/>
                <a:cs typeface="Arial MT"/>
              </a:rPr>
              <a:t>C</a:t>
            </a:r>
            <a:r>
              <a:rPr sz="2000" spc="15" dirty="0">
                <a:latin typeface="Arial MT"/>
                <a:cs typeface="Arial MT"/>
              </a:rPr>
              <a:t>o</a:t>
            </a:r>
            <a:r>
              <a:rPr sz="2000" spc="-25" dirty="0">
                <a:latin typeface="Arial MT"/>
                <a:cs typeface="Arial MT"/>
              </a:rPr>
              <a:t>T</a:t>
            </a:r>
            <a:r>
              <a:rPr sz="2000" spc="50" dirty="0">
                <a:latin typeface="Arial MT"/>
                <a:cs typeface="Arial MT"/>
              </a:rPr>
              <a:t>CC</a:t>
            </a:r>
            <a:r>
              <a:rPr sz="2000" spc="15" dirty="0">
                <a:latin typeface="Arial MT"/>
                <a:cs typeface="Arial MT"/>
              </a:rPr>
              <a:t>C</a:t>
            </a:r>
            <a:r>
              <a:rPr sz="2000" spc="-145" dirty="0">
                <a:latin typeface="Arial MT"/>
                <a:cs typeface="Arial MT"/>
              </a:rPr>
              <a:t> </a:t>
            </a:r>
            <a:r>
              <a:rPr sz="2000" dirty="0">
                <a:latin typeface="Arial MT"/>
                <a:cs typeface="Arial MT"/>
              </a:rPr>
              <a:t>in  </a:t>
            </a:r>
            <a:r>
              <a:rPr sz="2000" spc="-5" dirty="0">
                <a:latin typeface="Arial MT"/>
                <a:cs typeface="Arial MT"/>
              </a:rPr>
              <a:t>exploring </a:t>
            </a:r>
            <a:r>
              <a:rPr sz="2000" spc="10" dirty="0">
                <a:latin typeface="Arial MT"/>
                <a:cs typeface="Arial MT"/>
              </a:rPr>
              <a:t>evidence-based </a:t>
            </a:r>
            <a:r>
              <a:rPr sz="2000" spc="20" dirty="0">
                <a:latin typeface="Arial MT"/>
                <a:cs typeface="Arial MT"/>
              </a:rPr>
              <a:t>research </a:t>
            </a:r>
            <a:r>
              <a:rPr sz="2000" spc="15" dirty="0">
                <a:latin typeface="Arial MT"/>
                <a:cs typeface="Arial MT"/>
              </a:rPr>
              <a:t>on </a:t>
            </a:r>
            <a:r>
              <a:rPr sz="2000" spc="20" dirty="0">
                <a:latin typeface="Arial MT"/>
                <a:cs typeface="Arial MT"/>
              </a:rPr>
              <a:t>best </a:t>
            </a:r>
            <a:r>
              <a:rPr sz="2000" spc="-545" dirty="0">
                <a:latin typeface="Arial MT"/>
                <a:cs typeface="Arial MT"/>
              </a:rPr>
              <a:t> </a:t>
            </a:r>
            <a:r>
              <a:rPr sz="2000" spc="20" dirty="0">
                <a:latin typeface="Arial MT"/>
                <a:cs typeface="Arial MT"/>
              </a:rPr>
              <a:t>practices.</a:t>
            </a:r>
            <a:endParaRPr sz="2000">
              <a:latin typeface="Arial MT"/>
              <a:cs typeface="Arial MT"/>
            </a:endParaRPr>
          </a:p>
          <a:p>
            <a:pPr>
              <a:lnSpc>
                <a:spcPct val="100000"/>
              </a:lnSpc>
              <a:spcBef>
                <a:spcPts val="15"/>
              </a:spcBef>
            </a:pPr>
            <a:endParaRPr sz="2250">
              <a:latin typeface="Arial MT"/>
              <a:cs typeface="Arial MT"/>
            </a:endParaRPr>
          </a:p>
          <a:p>
            <a:pPr marL="12700">
              <a:lnSpc>
                <a:spcPct val="100000"/>
              </a:lnSpc>
            </a:pPr>
            <a:r>
              <a:rPr sz="2100" b="1" spc="-55" dirty="0">
                <a:solidFill>
                  <a:srgbClr val="2D3334"/>
                </a:solidFill>
                <a:latin typeface="Arial"/>
                <a:cs typeface="Arial"/>
              </a:rPr>
              <a:t>P</a:t>
            </a:r>
            <a:r>
              <a:rPr sz="2100" b="1" spc="-20" dirty="0">
                <a:solidFill>
                  <a:srgbClr val="2D3334"/>
                </a:solidFill>
                <a:latin typeface="Arial"/>
                <a:cs typeface="Arial"/>
              </a:rPr>
              <a:t>H</a:t>
            </a:r>
            <a:r>
              <a:rPr sz="2100" b="1" spc="60" dirty="0">
                <a:solidFill>
                  <a:srgbClr val="2D3334"/>
                </a:solidFill>
                <a:latin typeface="Arial"/>
                <a:cs typeface="Arial"/>
              </a:rPr>
              <a:t>T</a:t>
            </a:r>
            <a:r>
              <a:rPr sz="2100" b="1" spc="-15" dirty="0">
                <a:solidFill>
                  <a:srgbClr val="2D3334"/>
                </a:solidFill>
                <a:latin typeface="Arial"/>
                <a:cs typeface="Arial"/>
              </a:rPr>
              <a:t>L</a:t>
            </a:r>
            <a:r>
              <a:rPr sz="2100" b="1" spc="20" dirty="0">
                <a:solidFill>
                  <a:srgbClr val="2D3334"/>
                </a:solidFill>
                <a:latin typeface="Arial"/>
                <a:cs typeface="Arial"/>
              </a:rPr>
              <a:t>S</a:t>
            </a:r>
            <a:r>
              <a:rPr sz="2100" b="1" dirty="0">
                <a:solidFill>
                  <a:srgbClr val="2D3334"/>
                </a:solidFill>
                <a:latin typeface="Arial"/>
                <a:cs typeface="Arial"/>
              </a:rPr>
              <a:t>:</a:t>
            </a:r>
            <a:r>
              <a:rPr sz="2100" b="1" spc="-10" dirty="0">
                <a:solidFill>
                  <a:srgbClr val="2D3334"/>
                </a:solidFill>
                <a:latin typeface="Arial"/>
                <a:cs typeface="Arial"/>
              </a:rPr>
              <a:t> </a:t>
            </a:r>
            <a:r>
              <a:rPr sz="2100" b="1" spc="120" dirty="0">
                <a:solidFill>
                  <a:srgbClr val="2D3334"/>
                </a:solidFill>
                <a:latin typeface="Arial"/>
                <a:cs typeface="Arial"/>
              </a:rPr>
              <a:t>M</a:t>
            </a:r>
            <a:r>
              <a:rPr sz="2100" b="1" spc="10" dirty="0">
                <a:solidFill>
                  <a:srgbClr val="2D3334"/>
                </a:solidFill>
                <a:latin typeface="Arial"/>
                <a:cs typeface="Arial"/>
              </a:rPr>
              <a:t>ili</a:t>
            </a:r>
            <a:r>
              <a:rPr sz="2100" b="1" spc="-30" dirty="0">
                <a:solidFill>
                  <a:srgbClr val="2D3334"/>
                </a:solidFill>
                <a:latin typeface="Arial"/>
                <a:cs typeface="Arial"/>
              </a:rPr>
              <a:t>t</a:t>
            </a:r>
            <a:r>
              <a:rPr sz="2100" b="1" spc="25" dirty="0">
                <a:solidFill>
                  <a:srgbClr val="2D3334"/>
                </a:solidFill>
                <a:latin typeface="Arial"/>
                <a:cs typeface="Arial"/>
              </a:rPr>
              <a:t>a</a:t>
            </a:r>
            <a:r>
              <a:rPr sz="2100" b="1" dirty="0">
                <a:solidFill>
                  <a:srgbClr val="2D3334"/>
                </a:solidFill>
                <a:latin typeface="Arial"/>
                <a:cs typeface="Arial"/>
              </a:rPr>
              <a:t>ry</a:t>
            </a:r>
            <a:r>
              <a:rPr sz="2100" b="1" spc="-180" dirty="0">
                <a:solidFill>
                  <a:srgbClr val="2D3334"/>
                </a:solidFill>
                <a:latin typeface="Arial"/>
                <a:cs typeface="Arial"/>
              </a:rPr>
              <a:t> </a:t>
            </a:r>
            <a:r>
              <a:rPr sz="2100" b="1" spc="20" dirty="0">
                <a:solidFill>
                  <a:srgbClr val="2D3334"/>
                </a:solidFill>
                <a:latin typeface="Arial"/>
                <a:cs typeface="Arial"/>
              </a:rPr>
              <a:t>E</a:t>
            </a:r>
            <a:r>
              <a:rPr sz="2100" b="1" spc="-15" dirty="0">
                <a:solidFill>
                  <a:srgbClr val="2D3334"/>
                </a:solidFill>
                <a:latin typeface="Arial"/>
                <a:cs typeface="Arial"/>
              </a:rPr>
              <a:t>d</a:t>
            </a:r>
            <a:r>
              <a:rPr sz="2100" b="1" spc="10" dirty="0">
                <a:solidFill>
                  <a:srgbClr val="2D3334"/>
                </a:solidFill>
                <a:latin typeface="Arial"/>
                <a:cs typeface="Arial"/>
              </a:rPr>
              <a:t>i</a:t>
            </a:r>
            <a:r>
              <a:rPr sz="2100" b="1" spc="-30" dirty="0">
                <a:solidFill>
                  <a:srgbClr val="2D3334"/>
                </a:solidFill>
                <a:latin typeface="Arial"/>
                <a:cs typeface="Arial"/>
              </a:rPr>
              <a:t>t</a:t>
            </a:r>
            <a:r>
              <a:rPr sz="2100" b="1" spc="10" dirty="0">
                <a:solidFill>
                  <a:srgbClr val="2D3334"/>
                </a:solidFill>
                <a:latin typeface="Arial"/>
                <a:cs typeface="Arial"/>
              </a:rPr>
              <a:t>i</a:t>
            </a:r>
            <a:r>
              <a:rPr sz="2100" b="1" spc="-15" dirty="0">
                <a:solidFill>
                  <a:srgbClr val="2D3334"/>
                </a:solidFill>
                <a:latin typeface="Arial"/>
                <a:cs typeface="Arial"/>
              </a:rPr>
              <a:t>o</a:t>
            </a:r>
            <a:r>
              <a:rPr sz="2100" b="1" dirty="0">
                <a:solidFill>
                  <a:srgbClr val="2D3334"/>
                </a:solidFill>
                <a:latin typeface="Arial"/>
                <a:cs typeface="Arial"/>
              </a:rPr>
              <a:t>n</a:t>
            </a:r>
            <a:endParaRPr sz="2100">
              <a:latin typeface="Arial"/>
              <a:cs typeface="Arial"/>
            </a:endParaRPr>
          </a:p>
          <a:p>
            <a:pPr marL="12700">
              <a:lnSpc>
                <a:spcPct val="100000"/>
              </a:lnSpc>
              <a:spcBef>
                <a:spcPts val="60"/>
              </a:spcBef>
            </a:pPr>
            <a:r>
              <a:rPr sz="1550" spc="-15" dirty="0">
                <a:solidFill>
                  <a:srgbClr val="2D3334"/>
                </a:solidFill>
                <a:latin typeface="Arial MT"/>
                <a:cs typeface="Arial MT"/>
              </a:rPr>
              <a:t>by</a:t>
            </a:r>
            <a:r>
              <a:rPr sz="1550" spc="5" dirty="0">
                <a:solidFill>
                  <a:srgbClr val="2D3334"/>
                </a:solidFill>
                <a:latin typeface="Arial MT"/>
                <a:cs typeface="Arial MT"/>
              </a:rPr>
              <a:t> </a:t>
            </a:r>
            <a:r>
              <a:rPr sz="1550" spc="-25" dirty="0">
                <a:solidFill>
                  <a:srgbClr val="2D3334"/>
                </a:solidFill>
                <a:latin typeface="Arial MT"/>
                <a:cs typeface="Arial MT"/>
              </a:rPr>
              <a:t>NAEMT</a:t>
            </a:r>
            <a:endParaRPr sz="1550">
              <a:latin typeface="Arial MT"/>
              <a:cs typeface="Arial MT"/>
            </a:endParaRPr>
          </a:p>
          <a:p>
            <a:pPr marL="12700" marR="177165">
              <a:lnSpc>
                <a:spcPct val="99100"/>
              </a:lnSpc>
              <a:spcBef>
                <a:spcPts val="340"/>
              </a:spcBef>
            </a:pPr>
            <a:r>
              <a:rPr sz="2000" spc="5" dirty="0">
                <a:latin typeface="Arial MT"/>
                <a:cs typeface="Arial MT"/>
              </a:rPr>
              <a:t>Prehospital</a:t>
            </a:r>
            <a:r>
              <a:rPr sz="2000" spc="-105" dirty="0">
                <a:latin typeface="Arial MT"/>
                <a:cs typeface="Arial MT"/>
              </a:rPr>
              <a:t> </a:t>
            </a:r>
            <a:r>
              <a:rPr sz="2000" dirty="0">
                <a:latin typeface="Arial MT"/>
                <a:cs typeface="Arial MT"/>
              </a:rPr>
              <a:t>Trauma</a:t>
            </a:r>
            <a:r>
              <a:rPr sz="2000" spc="-30" dirty="0">
                <a:latin typeface="Arial MT"/>
                <a:cs typeface="Arial MT"/>
              </a:rPr>
              <a:t> </a:t>
            </a:r>
            <a:r>
              <a:rPr sz="2000" spc="-5" dirty="0">
                <a:latin typeface="Arial MT"/>
                <a:cs typeface="Arial MT"/>
              </a:rPr>
              <a:t>Life</a:t>
            </a:r>
            <a:r>
              <a:rPr sz="2000" spc="-30" dirty="0">
                <a:latin typeface="Arial MT"/>
                <a:cs typeface="Arial MT"/>
              </a:rPr>
              <a:t> </a:t>
            </a:r>
            <a:r>
              <a:rPr sz="2000" spc="10" dirty="0">
                <a:latin typeface="Arial MT"/>
                <a:cs typeface="Arial MT"/>
              </a:rPr>
              <a:t>Support</a:t>
            </a:r>
            <a:r>
              <a:rPr sz="2000" spc="-70" dirty="0">
                <a:latin typeface="Arial MT"/>
                <a:cs typeface="Arial MT"/>
              </a:rPr>
              <a:t> </a:t>
            </a:r>
            <a:r>
              <a:rPr sz="2000" spc="-10" dirty="0">
                <a:latin typeface="Arial MT"/>
                <a:cs typeface="Arial MT"/>
              </a:rPr>
              <a:t>(PHTLS), </a:t>
            </a:r>
            <a:r>
              <a:rPr sz="2000" spc="-540" dirty="0">
                <a:latin typeface="Arial MT"/>
                <a:cs typeface="Arial MT"/>
              </a:rPr>
              <a:t> </a:t>
            </a:r>
            <a:r>
              <a:rPr sz="2000" spc="50" dirty="0">
                <a:latin typeface="Arial MT"/>
                <a:cs typeface="Arial MT"/>
              </a:rPr>
              <a:t>M</a:t>
            </a:r>
            <a:r>
              <a:rPr sz="2000" spc="5" dirty="0">
                <a:latin typeface="Arial MT"/>
                <a:cs typeface="Arial MT"/>
              </a:rPr>
              <a:t>ili</a:t>
            </a:r>
            <a:r>
              <a:rPr sz="2000" spc="35" dirty="0">
                <a:latin typeface="Arial MT"/>
                <a:cs typeface="Arial MT"/>
              </a:rPr>
              <a:t>t</a:t>
            </a:r>
            <a:r>
              <a:rPr sz="2000" spc="10" dirty="0">
                <a:latin typeface="Arial MT"/>
                <a:cs typeface="Arial MT"/>
              </a:rPr>
              <a:t>ary</a:t>
            </a:r>
            <a:r>
              <a:rPr sz="2000" spc="-150" dirty="0">
                <a:latin typeface="Arial MT"/>
                <a:cs typeface="Arial MT"/>
              </a:rPr>
              <a:t> </a:t>
            </a:r>
            <a:r>
              <a:rPr sz="2000" spc="10" dirty="0">
                <a:latin typeface="Arial MT"/>
                <a:cs typeface="Arial MT"/>
              </a:rPr>
              <a:t>Edi</a:t>
            </a:r>
            <a:r>
              <a:rPr sz="2000" spc="35" dirty="0">
                <a:latin typeface="Arial MT"/>
                <a:cs typeface="Arial MT"/>
              </a:rPr>
              <a:t>t</a:t>
            </a:r>
            <a:r>
              <a:rPr sz="2000" spc="10" dirty="0">
                <a:latin typeface="Arial MT"/>
                <a:cs typeface="Arial MT"/>
              </a:rPr>
              <a:t>ion,</a:t>
            </a:r>
            <a:r>
              <a:rPr sz="2000" spc="-155" dirty="0">
                <a:latin typeface="Arial MT"/>
                <a:cs typeface="Arial MT"/>
              </a:rPr>
              <a:t> </a:t>
            </a:r>
            <a:r>
              <a:rPr sz="2000" spc="35" dirty="0">
                <a:latin typeface="Arial MT"/>
                <a:cs typeface="Arial MT"/>
              </a:rPr>
              <a:t>t</a:t>
            </a:r>
            <a:r>
              <a:rPr sz="2000" spc="15" dirty="0">
                <a:latin typeface="Arial MT"/>
                <a:cs typeface="Arial MT"/>
              </a:rPr>
              <a:t>ea</a:t>
            </a:r>
            <a:r>
              <a:rPr sz="2000" spc="40" dirty="0">
                <a:latin typeface="Arial MT"/>
                <a:cs typeface="Arial MT"/>
              </a:rPr>
              <a:t>c</a:t>
            </a:r>
            <a:r>
              <a:rPr sz="2000" spc="10" dirty="0">
                <a:latin typeface="Arial MT"/>
                <a:cs typeface="Arial MT"/>
              </a:rPr>
              <a:t>hes</a:t>
            </a:r>
            <a:r>
              <a:rPr sz="2000" spc="-155" dirty="0">
                <a:latin typeface="Arial MT"/>
                <a:cs typeface="Arial MT"/>
              </a:rPr>
              <a:t> </a:t>
            </a:r>
            <a:r>
              <a:rPr sz="2000" spc="15" dirty="0">
                <a:latin typeface="Arial MT"/>
                <a:cs typeface="Arial MT"/>
              </a:rPr>
              <a:t>and</a:t>
            </a:r>
            <a:r>
              <a:rPr sz="2000" spc="-40" dirty="0">
                <a:latin typeface="Arial MT"/>
                <a:cs typeface="Arial MT"/>
              </a:rPr>
              <a:t> </a:t>
            </a:r>
            <a:r>
              <a:rPr sz="2000" spc="10" dirty="0">
                <a:latin typeface="Arial MT"/>
                <a:cs typeface="Arial MT"/>
              </a:rPr>
              <a:t>rein</a:t>
            </a:r>
            <a:r>
              <a:rPr sz="2000" spc="-40" dirty="0">
                <a:latin typeface="Arial MT"/>
                <a:cs typeface="Arial MT"/>
              </a:rPr>
              <a:t>f</a:t>
            </a:r>
            <a:r>
              <a:rPr sz="2000" spc="10" dirty="0">
                <a:latin typeface="Arial MT"/>
                <a:cs typeface="Arial MT"/>
              </a:rPr>
              <a:t>or</a:t>
            </a:r>
            <a:r>
              <a:rPr sz="2000" spc="40" dirty="0">
                <a:latin typeface="Arial MT"/>
                <a:cs typeface="Arial MT"/>
              </a:rPr>
              <a:t>c</a:t>
            </a:r>
            <a:r>
              <a:rPr sz="2000" spc="10" dirty="0">
                <a:latin typeface="Arial MT"/>
                <a:cs typeface="Arial MT"/>
              </a:rPr>
              <a:t>es</a:t>
            </a:r>
            <a:r>
              <a:rPr sz="2000" spc="-150" dirty="0">
                <a:latin typeface="Arial MT"/>
                <a:cs typeface="Arial MT"/>
              </a:rPr>
              <a:t> </a:t>
            </a:r>
            <a:r>
              <a:rPr sz="2000" spc="35" dirty="0">
                <a:latin typeface="Arial MT"/>
                <a:cs typeface="Arial MT"/>
              </a:rPr>
              <a:t>t</a:t>
            </a:r>
            <a:r>
              <a:rPr sz="2000" spc="10" dirty="0">
                <a:latin typeface="Arial MT"/>
                <a:cs typeface="Arial MT"/>
              </a:rPr>
              <a:t>he  pri</a:t>
            </a:r>
            <a:r>
              <a:rPr sz="2000" spc="5" dirty="0">
                <a:latin typeface="Arial MT"/>
                <a:cs typeface="Arial MT"/>
              </a:rPr>
              <a:t>n</a:t>
            </a:r>
            <a:r>
              <a:rPr sz="2000" spc="45" dirty="0">
                <a:latin typeface="Arial MT"/>
                <a:cs typeface="Arial MT"/>
              </a:rPr>
              <a:t>c</a:t>
            </a:r>
            <a:r>
              <a:rPr sz="2000" spc="5" dirty="0">
                <a:latin typeface="Arial MT"/>
                <a:cs typeface="Arial MT"/>
              </a:rPr>
              <a:t>iple</a:t>
            </a:r>
            <a:r>
              <a:rPr sz="2000" spc="15" dirty="0">
                <a:latin typeface="Arial MT"/>
                <a:cs typeface="Arial MT"/>
              </a:rPr>
              <a:t>s</a:t>
            </a:r>
            <a:r>
              <a:rPr sz="2000" spc="-150" dirty="0">
                <a:latin typeface="Arial MT"/>
                <a:cs typeface="Arial MT"/>
              </a:rPr>
              <a:t> </a:t>
            </a:r>
            <a:r>
              <a:rPr sz="2000" spc="10" dirty="0">
                <a:latin typeface="Arial MT"/>
                <a:cs typeface="Arial MT"/>
              </a:rPr>
              <a:t>of</a:t>
            </a:r>
            <a:r>
              <a:rPr sz="2000" dirty="0">
                <a:latin typeface="Arial MT"/>
                <a:cs typeface="Arial MT"/>
              </a:rPr>
              <a:t> </a:t>
            </a:r>
            <a:r>
              <a:rPr sz="2000" spc="10" dirty="0">
                <a:latin typeface="Arial MT"/>
                <a:cs typeface="Arial MT"/>
              </a:rPr>
              <a:t>ra</a:t>
            </a:r>
            <a:r>
              <a:rPr sz="2000" spc="5" dirty="0">
                <a:latin typeface="Arial MT"/>
                <a:cs typeface="Arial MT"/>
              </a:rPr>
              <a:t>p</a:t>
            </a:r>
            <a:r>
              <a:rPr sz="2000" spc="10" dirty="0">
                <a:latin typeface="Arial MT"/>
                <a:cs typeface="Arial MT"/>
              </a:rPr>
              <a:t>idly</a:t>
            </a:r>
            <a:r>
              <a:rPr sz="2000" spc="-80" dirty="0">
                <a:latin typeface="Arial MT"/>
                <a:cs typeface="Arial MT"/>
              </a:rPr>
              <a:t> </a:t>
            </a:r>
            <a:r>
              <a:rPr sz="2000" spc="15" dirty="0">
                <a:latin typeface="Arial MT"/>
                <a:cs typeface="Arial MT"/>
              </a:rPr>
              <a:t>a</a:t>
            </a:r>
            <a:r>
              <a:rPr sz="2000" spc="35" dirty="0">
                <a:latin typeface="Arial MT"/>
                <a:cs typeface="Arial MT"/>
              </a:rPr>
              <a:t>s</a:t>
            </a:r>
            <a:r>
              <a:rPr sz="2000" spc="45" dirty="0">
                <a:latin typeface="Arial MT"/>
                <a:cs typeface="Arial MT"/>
              </a:rPr>
              <a:t>s</a:t>
            </a:r>
            <a:r>
              <a:rPr sz="2000" spc="15" dirty="0">
                <a:latin typeface="Arial MT"/>
                <a:cs typeface="Arial MT"/>
              </a:rPr>
              <a:t>e</a:t>
            </a:r>
            <a:r>
              <a:rPr sz="2000" spc="35" dirty="0">
                <a:latin typeface="Arial MT"/>
                <a:cs typeface="Arial MT"/>
              </a:rPr>
              <a:t>s</a:t>
            </a:r>
            <a:r>
              <a:rPr sz="2000" spc="45" dirty="0">
                <a:latin typeface="Arial MT"/>
                <a:cs typeface="Arial MT"/>
              </a:rPr>
              <a:t>s</a:t>
            </a:r>
            <a:r>
              <a:rPr sz="2000" spc="5" dirty="0">
                <a:latin typeface="Arial MT"/>
                <a:cs typeface="Arial MT"/>
              </a:rPr>
              <a:t>i</a:t>
            </a:r>
            <a:r>
              <a:rPr sz="2000" spc="-65" dirty="0">
                <a:latin typeface="Arial MT"/>
                <a:cs typeface="Arial MT"/>
              </a:rPr>
              <a:t>n</a:t>
            </a:r>
            <a:r>
              <a:rPr sz="2000" spc="15" dirty="0">
                <a:latin typeface="Arial MT"/>
                <a:cs typeface="Arial MT"/>
              </a:rPr>
              <a:t>g</a:t>
            </a:r>
            <a:r>
              <a:rPr sz="2000" spc="-185" dirty="0">
                <a:latin typeface="Arial MT"/>
                <a:cs typeface="Arial MT"/>
              </a:rPr>
              <a:t> </a:t>
            </a:r>
            <a:r>
              <a:rPr sz="2000" spc="15" dirty="0">
                <a:latin typeface="Arial MT"/>
                <a:cs typeface="Arial MT"/>
              </a:rPr>
              <a:t>a</a:t>
            </a:r>
            <a:r>
              <a:rPr sz="2000" spc="-35" dirty="0">
                <a:latin typeface="Arial MT"/>
                <a:cs typeface="Arial MT"/>
              </a:rPr>
              <a:t> </a:t>
            </a:r>
            <a:r>
              <a:rPr sz="2000" spc="35" dirty="0">
                <a:latin typeface="Arial MT"/>
                <a:cs typeface="Arial MT"/>
              </a:rPr>
              <a:t>t</a:t>
            </a:r>
            <a:r>
              <a:rPr sz="2000" spc="10" dirty="0">
                <a:latin typeface="Arial MT"/>
                <a:cs typeface="Arial MT"/>
              </a:rPr>
              <a:t>ra</a:t>
            </a:r>
            <a:r>
              <a:rPr sz="2000" spc="5" dirty="0">
                <a:latin typeface="Arial MT"/>
                <a:cs typeface="Arial MT"/>
              </a:rPr>
              <a:t>u</a:t>
            </a:r>
            <a:r>
              <a:rPr sz="2000" spc="-20" dirty="0">
                <a:latin typeface="Arial MT"/>
                <a:cs typeface="Arial MT"/>
              </a:rPr>
              <a:t>m</a:t>
            </a:r>
            <a:r>
              <a:rPr sz="2000" spc="10" dirty="0">
                <a:latin typeface="Arial MT"/>
                <a:cs typeface="Arial MT"/>
              </a:rPr>
              <a:t>a  </a:t>
            </a:r>
            <a:r>
              <a:rPr sz="2000" spc="15" dirty="0">
                <a:latin typeface="Arial MT"/>
                <a:cs typeface="Arial MT"/>
              </a:rPr>
              <a:t>pa</a:t>
            </a:r>
            <a:r>
              <a:rPr sz="2000" spc="35" dirty="0">
                <a:latin typeface="Arial MT"/>
                <a:cs typeface="Arial MT"/>
              </a:rPr>
              <a:t>t</a:t>
            </a:r>
            <a:r>
              <a:rPr sz="2000" spc="10" dirty="0">
                <a:latin typeface="Arial MT"/>
                <a:cs typeface="Arial MT"/>
              </a:rPr>
              <a:t>ient</a:t>
            </a:r>
            <a:r>
              <a:rPr sz="2000" spc="-155" dirty="0">
                <a:latin typeface="Arial MT"/>
                <a:cs typeface="Arial MT"/>
              </a:rPr>
              <a:t> </a:t>
            </a:r>
            <a:r>
              <a:rPr sz="2000" spc="15" dirty="0">
                <a:latin typeface="Arial MT"/>
                <a:cs typeface="Arial MT"/>
              </a:rPr>
              <a:t>u</a:t>
            </a:r>
            <a:r>
              <a:rPr sz="2000" spc="40" dirty="0">
                <a:latin typeface="Arial MT"/>
                <a:cs typeface="Arial MT"/>
              </a:rPr>
              <a:t>s</a:t>
            </a:r>
            <a:r>
              <a:rPr sz="2000" spc="10" dirty="0">
                <a:latin typeface="Arial MT"/>
                <a:cs typeface="Arial MT"/>
              </a:rPr>
              <a:t>ing</a:t>
            </a:r>
            <a:r>
              <a:rPr sz="2000" spc="-110" dirty="0">
                <a:latin typeface="Arial MT"/>
                <a:cs typeface="Arial MT"/>
              </a:rPr>
              <a:t> </a:t>
            </a:r>
            <a:r>
              <a:rPr sz="2000" spc="15" dirty="0">
                <a:latin typeface="Arial MT"/>
                <a:cs typeface="Arial MT"/>
              </a:rPr>
              <a:t>an</a:t>
            </a:r>
            <a:r>
              <a:rPr sz="2000" spc="-35" dirty="0">
                <a:latin typeface="Arial MT"/>
                <a:cs typeface="Arial MT"/>
              </a:rPr>
              <a:t> </a:t>
            </a:r>
            <a:r>
              <a:rPr sz="2000" spc="10" dirty="0">
                <a:latin typeface="Arial MT"/>
                <a:cs typeface="Arial MT"/>
              </a:rPr>
              <a:t>ord</a:t>
            </a:r>
            <a:r>
              <a:rPr sz="2000" spc="5" dirty="0">
                <a:latin typeface="Arial MT"/>
                <a:cs typeface="Arial MT"/>
              </a:rPr>
              <a:t>erly</a:t>
            </a:r>
            <a:r>
              <a:rPr sz="2000" spc="-75" dirty="0">
                <a:latin typeface="Arial MT"/>
                <a:cs typeface="Arial MT"/>
              </a:rPr>
              <a:t> </a:t>
            </a:r>
            <a:r>
              <a:rPr sz="2000" spc="15" dirty="0">
                <a:latin typeface="Arial MT"/>
                <a:cs typeface="Arial MT"/>
              </a:rPr>
              <a:t>ap</a:t>
            </a:r>
            <a:r>
              <a:rPr sz="2000" spc="5" dirty="0">
                <a:latin typeface="Arial MT"/>
                <a:cs typeface="Arial MT"/>
              </a:rPr>
              <a:t>p</a:t>
            </a:r>
            <a:r>
              <a:rPr sz="2000" spc="10" dirty="0">
                <a:latin typeface="Arial MT"/>
                <a:cs typeface="Arial MT"/>
              </a:rPr>
              <a:t>roa</a:t>
            </a:r>
            <a:r>
              <a:rPr sz="2000" spc="40" dirty="0">
                <a:latin typeface="Arial MT"/>
                <a:cs typeface="Arial MT"/>
              </a:rPr>
              <a:t>c</a:t>
            </a:r>
            <a:r>
              <a:rPr sz="2000" spc="10" dirty="0">
                <a:latin typeface="Arial MT"/>
                <a:cs typeface="Arial MT"/>
              </a:rPr>
              <a:t>h.</a:t>
            </a:r>
            <a:endParaRPr sz="2000">
              <a:latin typeface="Arial MT"/>
              <a:cs typeface="Arial MT"/>
            </a:endParaRPr>
          </a:p>
        </p:txBody>
      </p:sp>
      <p:grpSp>
        <p:nvGrpSpPr>
          <p:cNvPr id="9" name="object 9"/>
          <p:cNvGrpSpPr/>
          <p:nvPr/>
        </p:nvGrpSpPr>
        <p:grpSpPr>
          <a:xfrm>
            <a:off x="400050" y="1752600"/>
            <a:ext cx="5724525" cy="4562475"/>
            <a:chOff x="400050" y="1752600"/>
            <a:chExt cx="5724525" cy="4562475"/>
          </a:xfrm>
        </p:grpSpPr>
        <p:pic>
          <p:nvPicPr>
            <p:cNvPr id="10" name="object 10"/>
            <p:cNvPicPr/>
            <p:nvPr/>
          </p:nvPicPr>
          <p:blipFill>
            <a:blip r:embed="rId4" cstate="print"/>
            <a:stretch>
              <a:fillRect/>
            </a:stretch>
          </p:blipFill>
          <p:spPr>
            <a:xfrm>
              <a:off x="2400300" y="1752600"/>
              <a:ext cx="3505200" cy="4371975"/>
            </a:xfrm>
            <a:prstGeom prst="rect">
              <a:avLst/>
            </a:prstGeom>
          </p:spPr>
        </p:pic>
        <p:pic>
          <p:nvPicPr>
            <p:cNvPr id="11" name="object 11"/>
            <p:cNvPicPr/>
            <p:nvPr/>
          </p:nvPicPr>
          <p:blipFill>
            <a:blip r:embed="rId5" cstate="print"/>
            <a:stretch>
              <a:fillRect/>
            </a:stretch>
          </p:blipFill>
          <p:spPr>
            <a:xfrm>
              <a:off x="400050" y="1752600"/>
              <a:ext cx="5724525" cy="4562475"/>
            </a:xfrm>
            <a:prstGeom prst="rect">
              <a:avLst/>
            </a:prstGeom>
          </p:spPr>
        </p:pic>
        <p:sp>
          <p:nvSpPr>
            <p:cNvPr id="12" name="object 12"/>
            <p:cNvSpPr/>
            <p:nvPr/>
          </p:nvSpPr>
          <p:spPr>
            <a:xfrm>
              <a:off x="3261105" y="4912486"/>
              <a:ext cx="1543050" cy="485140"/>
            </a:xfrm>
            <a:custGeom>
              <a:avLst/>
              <a:gdLst/>
              <a:ahLst/>
              <a:cxnLst/>
              <a:rect l="l" t="t" r="r" b="b"/>
              <a:pathLst>
                <a:path w="1543050" h="485139">
                  <a:moveTo>
                    <a:pt x="38862" y="0"/>
                  </a:moveTo>
                  <a:lnTo>
                    <a:pt x="0" y="258699"/>
                  </a:lnTo>
                  <a:lnTo>
                    <a:pt x="1503807" y="484885"/>
                  </a:lnTo>
                  <a:lnTo>
                    <a:pt x="1542669" y="226187"/>
                  </a:lnTo>
                  <a:lnTo>
                    <a:pt x="38862" y="0"/>
                  </a:lnTo>
                  <a:close/>
                </a:path>
              </a:pathLst>
            </a:custGeom>
            <a:solidFill>
              <a:srgbClr val="000000"/>
            </a:solidFill>
          </p:spPr>
          <p:txBody>
            <a:bodyPr wrap="square" lIns="0" tIns="0" rIns="0" bIns="0" rtlCol="0"/>
            <a:lstStyle/>
            <a:p>
              <a:endParaRPr/>
            </a:p>
          </p:txBody>
        </p:sp>
        <p:sp>
          <p:nvSpPr>
            <p:cNvPr id="13" name="object 13"/>
            <p:cNvSpPr/>
            <p:nvPr/>
          </p:nvSpPr>
          <p:spPr>
            <a:xfrm>
              <a:off x="3377676" y="5007834"/>
              <a:ext cx="1298575" cy="290830"/>
            </a:xfrm>
            <a:custGeom>
              <a:avLst/>
              <a:gdLst/>
              <a:ahLst/>
              <a:cxnLst/>
              <a:rect l="l" t="t" r="r" b="b"/>
              <a:pathLst>
                <a:path w="1298575" h="290829">
                  <a:moveTo>
                    <a:pt x="45938" y="0"/>
                  </a:moveTo>
                  <a:lnTo>
                    <a:pt x="7508" y="24826"/>
                  </a:lnTo>
                  <a:lnTo>
                    <a:pt x="0" y="58171"/>
                  </a:lnTo>
                  <a:lnTo>
                    <a:pt x="904" y="68578"/>
                  </a:lnTo>
                  <a:lnTo>
                    <a:pt x="29735" y="102748"/>
                  </a:lnTo>
                  <a:lnTo>
                    <a:pt x="47091" y="105747"/>
                  </a:lnTo>
                  <a:lnTo>
                    <a:pt x="54387" y="105328"/>
                  </a:lnTo>
                  <a:lnTo>
                    <a:pt x="80659" y="88421"/>
                  </a:lnTo>
                  <a:lnTo>
                    <a:pt x="47005" y="88421"/>
                  </a:lnTo>
                  <a:lnTo>
                    <a:pt x="41671" y="87532"/>
                  </a:lnTo>
                  <a:lnTo>
                    <a:pt x="21210" y="57396"/>
                  </a:lnTo>
                  <a:lnTo>
                    <a:pt x="22113" y="48416"/>
                  </a:lnTo>
                  <a:lnTo>
                    <a:pt x="45100" y="16793"/>
                  </a:lnTo>
                  <a:lnTo>
                    <a:pt x="85217" y="16793"/>
                  </a:lnTo>
                  <a:lnTo>
                    <a:pt x="84724" y="16158"/>
                  </a:lnTo>
                  <a:lnTo>
                    <a:pt x="79224" y="10415"/>
                  </a:lnTo>
                  <a:lnTo>
                    <a:pt x="72628" y="5935"/>
                  </a:lnTo>
                  <a:lnTo>
                    <a:pt x="64936" y="2692"/>
                  </a:lnTo>
                  <a:lnTo>
                    <a:pt x="56149" y="664"/>
                  </a:lnTo>
                  <a:lnTo>
                    <a:pt x="45938" y="0"/>
                  </a:lnTo>
                  <a:close/>
                </a:path>
                <a:path w="1298575" h="290829">
                  <a:moveTo>
                    <a:pt x="67325" y="69498"/>
                  </a:moveTo>
                  <a:lnTo>
                    <a:pt x="64531" y="76610"/>
                  </a:lnTo>
                  <a:lnTo>
                    <a:pt x="60848" y="81690"/>
                  </a:lnTo>
                  <a:lnTo>
                    <a:pt x="56403" y="84484"/>
                  </a:lnTo>
                  <a:lnTo>
                    <a:pt x="51958" y="87405"/>
                  </a:lnTo>
                  <a:lnTo>
                    <a:pt x="47005" y="88421"/>
                  </a:lnTo>
                  <a:lnTo>
                    <a:pt x="80659" y="88421"/>
                  </a:lnTo>
                  <a:lnTo>
                    <a:pt x="82309" y="86102"/>
                  </a:lnTo>
                  <a:lnTo>
                    <a:pt x="86121" y="78769"/>
                  </a:lnTo>
                  <a:lnTo>
                    <a:pt x="67325" y="69498"/>
                  </a:lnTo>
                  <a:close/>
                </a:path>
                <a:path w="1298575" h="290829">
                  <a:moveTo>
                    <a:pt x="85217" y="16793"/>
                  </a:moveTo>
                  <a:lnTo>
                    <a:pt x="45100" y="16793"/>
                  </a:lnTo>
                  <a:lnTo>
                    <a:pt x="52593" y="17936"/>
                  </a:lnTo>
                  <a:lnTo>
                    <a:pt x="57927" y="18825"/>
                  </a:lnTo>
                  <a:lnTo>
                    <a:pt x="62372" y="20984"/>
                  </a:lnTo>
                  <a:lnTo>
                    <a:pt x="65674" y="24667"/>
                  </a:lnTo>
                  <a:lnTo>
                    <a:pt x="68976" y="28223"/>
                  </a:lnTo>
                  <a:lnTo>
                    <a:pt x="70881" y="32795"/>
                  </a:lnTo>
                  <a:lnTo>
                    <a:pt x="71262" y="38129"/>
                  </a:lnTo>
                  <a:lnTo>
                    <a:pt x="92217" y="36351"/>
                  </a:lnTo>
                  <a:lnTo>
                    <a:pt x="91201" y="27969"/>
                  </a:lnTo>
                  <a:lnTo>
                    <a:pt x="88661" y="21238"/>
                  </a:lnTo>
                  <a:lnTo>
                    <a:pt x="85217" y="16793"/>
                  </a:lnTo>
                  <a:close/>
                </a:path>
                <a:path w="1298575" h="290829">
                  <a:moveTo>
                    <a:pt x="115712" y="11332"/>
                  </a:moveTo>
                  <a:lnTo>
                    <a:pt x="107584" y="65307"/>
                  </a:lnTo>
                  <a:lnTo>
                    <a:pt x="106465" y="73286"/>
                  </a:lnTo>
                  <a:lnTo>
                    <a:pt x="105775" y="80277"/>
                  </a:lnTo>
                  <a:lnTo>
                    <a:pt x="105630" y="83595"/>
                  </a:lnTo>
                  <a:lnTo>
                    <a:pt x="105637" y="90072"/>
                  </a:lnTo>
                  <a:lnTo>
                    <a:pt x="120284" y="113821"/>
                  </a:lnTo>
                  <a:lnTo>
                    <a:pt x="124856" y="116869"/>
                  </a:lnTo>
                  <a:lnTo>
                    <a:pt x="132095" y="119028"/>
                  </a:lnTo>
                  <a:lnTo>
                    <a:pt x="141747" y="120552"/>
                  </a:lnTo>
                  <a:lnTo>
                    <a:pt x="149748" y="121695"/>
                  </a:lnTo>
                  <a:lnTo>
                    <a:pt x="156352" y="121695"/>
                  </a:lnTo>
                  <a:lnTo>
                    <a:pt x="161686" y="120298"/>
                  </a:lnTo>
                  <a:lnTo>
                    <a:pt x="166893" y="119028"/>
                  </a:lnTo>
                  <a:lnTo>
                    <a:pt x="171338" y="116869"/>
                  </a:lnTo>
                  <a:lnTo>
                    <a:pt x="178323" y="110900"/>
                  </a:lnTo>
                  <a:lnTo>
                    <a:pt x="180990" y="106963"/>
                  </a:lnTo>
                  <a:lnTo>
                    <a:pt x="182160" y="103788"/>
                  </a:lnTo>
                  <a:lnTo>
                    <a:pt x="149494" y="103788"/>
                  </a:lnTo>
                  <a:lnTo>
                    <a:pt x="143779" y="102899"/>
                  </a:lnTo>
                  <a:lnTo>
                    <a:pt x="125999" y="83595"/>
                  </a:lnTo>
                  <a:lnTo>
                    <a:pt x="126507" y="77880"/>
                  </a:lnTo>
                  <a:lnTo>
                    <a:pt x="127904" y="69244"/>
                  </a:lnTo>
                  <a:lnTo>
                    <a:pt x="136032" y="14507"/>
                  </a:lnTo>
                  <a:lnTo>
                    <a:pt x="115712" y="11332"/>
                  </a:lnTo>
                  <a:close/>
                </a:path>
                <a:path w="1298575" h="290829">
                  <a:moveTo>
                    <a:pt x="175910" y="20476"/>
                  </a:moveTo>
                  <a:lnTo>
                    <a:pt x="167488" y="76610"/>
                  </a:lnTo>
                  <a:lnTo>
                    <a:pt x="149494" y="103788"/>
                  </a:lnTo>
                  <a:lnTo>
                    <a:pt x="182160" y="103788"/>
                  </a:lnTo>
                  <a:lnTo>
                    <a:pt x="196357" y="23524"/>
                  </a:lnTo>
                  <a:lnTo>
                    <a:pt x="175910" y="20476"/>
                  </a:lnTo>
                  <a:close/>
                </a:path>
                <a:path w="1298575" h="290829">
                  <a:moveTo>
                    <a:pt x="284172" y="89056"/>
                  </a:moveTo>
                  <a:lnTo>
                    <a:pt x="231028" y="89056"/>
                  </a:lnTo>
                  <a:lnTo>
                    <a:pt x="235219" y="89564"/>
                  </a:lnTo>
                  <a:lnTo>
                    <a:pt x="239918" y="90326"/>
                  </a:lnTo>
                  <a:lnTo>
                    <a:pt x="243220" y="91215"/>
                  </a:lnTo>
                  <a:lnTo>
                    <a:pt x="245252" y="92358"/>
                  </a:lnTo>
                  <a:lnTo>
                    <a:pt x="247284" y="93374"/>
                  </a:lnTo>
                  <a:lnTo>
                    <a:pt x="270779" y="138205"/>
                  </a:lnTo>
                  <a:lnTo>
                    <a:pt x="295163" y="141761"/>
                  </a:lnTo>
                  <a:lnTo>
                    <a:pt x="285765" y="120171"/>
                  </a:lnTo>
                  <a:lnTo>
                    <a:pt x="282082" y="111662"/>
                  </a:lnTo>
                  <a:lnTo>
                    <a:pt x="279034" y="105566"/>
                  </a:lnTo>
                  <a:lnTo>
                    <a:pt x="276621" y="102010"/>
                  </a:lnTo>
                  <a:lnTo>
                    <a:pt x="274208" y="98581"/>
                  </a:lnTo>
                  <a:lnTo>
                    <a:pt x="271033" y="95152"/>
                  </a:lnTo>
                  <a:lnTo>
                    <a:pt x="266969" y="91977"/>
                  </a:lnTo>
                  <a:lnTo>
                    <a:pt x="276113" y="91977"/>
                  </a:lnTo>
                  <a:lnTo>
                    <a:pt x="283225" y="89818"/>
                  </a:lnTo>
                  <a:lnTo>
                    <a:pt x="284172" y="89056"/>
                  </a:lnTo>
                  <a:close/>
                </a:path>
                <a:path w="1298575" h="290829">
                  <a:moveTo>
                    <a:pt x="219471" y="26953"/>
                  </a:moveTo>
                  <a:lnTo>
                    <a:pt x="204231" y="128172"/>
                  </a:lnTo>
                  <a:lnTo>
                    <a:pt x="224678" y="131220"/>
                  </a:lnTo>
                  <a:lnTo>
                    <a:pt x="231028" y="89056"/>
                  </a:lnTo>
                  <a:lnTo>
                    <a:pt x="284172" y="89056"/>
                  </a:lnTo>
                  <a:lnTo>
                    <a:pt x="288432" y="85627"/>
                  </a:lnTo>
                  <a:lnTo>
                    <a:pt x="293639" y="81309"/>
                  </a:lnTo>
                  <a:lnTo>
                    <a:pt x="295869" y="77118"/>
                  </a:lnTo>
                  <a:lnTo>
                    <a:pt x="264556" y="77118"/>
                  </a:lnTo>
                  <a:lnTo>
                    <a:pt x="258333" y="76610"/>
                  </a:lnTo>
                  <a:lnTo>
                    <a:pt x="233441" y="72800"/>
                  </a:lnTo>
                  <a:lnTo>
                    <a:pt x="237378" y="47146"/>
                  </a:lnTo>
                  <a:lnTo>
                    <a:pt x="294097" y="47146"/>
                  </a:lnTo>
                  <a:lnTo>
                    <a:pt x="293639" y="46130"/>
                  </a:lnTo>
                  <a:lnTo>
                    <a:pt x="290210" y="42320"/>
                  </a:lnTo>
                  <a:lnTo>
                    <a:pt x="285638" y="39780"/>
                  </a:lnTo>
                  <a:lnTo>
                    <a:pt x="280939" y="37240"/>
                  </a:lnTo>
                  <a:lnTo>
                    <a:pt x="273319" y="35081"/>
                  </a:lnTo>
                  <a:lnTo>
                    <a:pt x="219471" y="26953"/>
                  </a:lnTo>
                  <a:close/>
                </a:path>
                <a:path w="1298575" h="290829">
                  <a:moveTo>
                    <a:pt x="294097" y="47146"/>
                  </a:moveTo>
                  <a:lnTo>
                    <a:pt x="237378" y="47146"/>
                  </a:lnTo>
                  <a:lnTo>
                    <a:pt x="261508" y="50829"/>
                  </a:lnTo>
                  <a:lnTo>
                    <a:pt x="266461" y="51718"/>
                  </a:lnTo>
                  <a:lnTo>
                    <a:pt x="277256" y="62513"/>
                  </a:lnTo>
                  <a:lnTo>
                    <a:pt x="276748" y="65942"/>
                  </a:lnTo>
                  <a:lnTo>
                    <a:pt x="276240" y="68990"/>
                  </a:lnTo>
                  <a:lnTo>
                    <a:pt x="275224" y="71403"/>
                  </a:lnTo>
                  <a:lnTo>
                    <a:pt x="273446" y="73181"/>
                  </a:lnTo>
                  <a:lnTo>
                    <a:pt x="271795" y="75086"/>
                  </a:lnTo>
                  <a:lnTo>
                    <a:pt x="269636" y="76229"/>
                  </a:lnTo>
                  <a:lnTo>
                    <a:pt x="267096" y="76610"/>
                  </a:lnTo>
                  <a:lnTo>
                    <a:pt x="264556" y="77118"/>
                  </a:lnTo>
                  <a:lnTo>
                    <a:pt x="295869" y="77118"/>
                  </a:lnTo>
                  <a:lnTo>
                    <a:pt x="296814" y="75340"/>
                  </a:lnTo>
                  <a:lnTo>
                    <a:pt x="298846" y="61878"/>
                  </a:lnTo>
                  <a:lnTo>
                    <a:pt x="298211" y="56290"/>
                  </a:lnTo>
                  <a:lnTo>
                    <a:pt x="294097" y="47146"/>
                  </a:lnTo>
                  <a:close/>
                </a:path>
                <a:path w="1298575" h="290829">
                  <a:moveTo>
                    <a:pt x="387929" y="104550"/>
                  </a:moveTo>
                  <a:lnTo>
                    <a:pt x="334660" y="104550"/>
                  </a:lnTo>
                  <a:lnTo>
                    <a:pt x="338851" y="105185"/>
                  </a:lnTo>
                  <a:lnTo>
                    <a:pt x="343423" y="105947"/>
                  </a:lnTo>
                  <a:lnTo>
                    <a:pt x="354345" y="113059"/>
                  </a:lnTo>
                  <a:lnTo>
                    <a:pt x="355996" y="115345"/>
                  </a:lnTo>
                  <a:lnTo>
                    <a:pt x="358917" y="120806"/>
                  </a:lnTo>
                  <a:lnTo>
                    <a:pt x="374411" y="153699"/>
                  </a:lnTo>
                  <a:lnTo>
                    <a:pt x="398795" y="157382"/>
                  </a:lnTo>
                  <a:lnTo>
                    <a:pt x="389397" y="135792"/>
                  </a:lnTo>
                  <a:lnTo>
                    <a:pt x="385714" y="127283"/>
                  </a:lnTo>
                  <a:lnTo>
                    <a:pt x="382666" y="121187"/>
                  </a:lnTo>
                  <a:lnTo>
                    <a:pt x="377840" y="114075"/>
                  </a:lnTo>
                  <a:lnTo>
                    <a:pt x="374665" y="110773"/>
                  </a:lnTo>
                  <a:lnTo>
                    <a:pt x="370601" y="107471"/>
                  </a:lnTo>
                  <a:lnTo>
                    <a:pt x="380164" y="107471"/>
                  </a:lnTo>
                  <a:lnTo>
                    <a:pt x="386857" y="105439"/>
                  </a:lnTo>
                  <a:lnTo>
                    <a:pt x="387929" y="104550"/>
                  </a:lnTo>
                  <a:close/>
                </a:path>
                <a:path w="1298575" h="290829">
                  <a:moveTo>
                    <a:pt x="323103" y="42574"/>
                  </a:moveTo>
                  <a:lnTo>
                    <a:pt x="307863" y="143666"/>
                  </a:lnTo>
                  <a:lnTo>
                    <a:pt x="328310" y="146841"/>
                  </a:lnTo>
                  <a:lnTo>
                    <a:pt x="334660" y="104550"/>
                  </a:lnTo>
                  <a:lnTo>
                    <a:pt x="387929" y="104550"/>
                  </a:lnTo>
                  <a:lnTo>
                    <a:pt x="392064" y="101121"/>
                  </a:lnTo>
                  <a:lnTo>
                    <a:pt x="397271" y="96930"/>
                  </a:lnTo>
                  <a:lnTo>
                    <a:pt x="399501" y="92739"/>
                  </a:lnTo>
                  <a:lnTo>
                    <a:pt x="368188" y="92739"/>
                  </a:lnTo>
                  <a:lnTo>
                    <a:pt x="361965" y="92231"/>
                  </a:lnTo>
                  <a:lnTo>
                    <a:pt x="337073" y="88421"/>
                  </a:lnTo>
                  <a:lnTo>
                    <a:pt x="340883" y="62767"/>
                  </a:lnTo>
                  <a:lnTo>
                    <a:pt x="397729" y="62767"/>
                  </a:lnTo>
                  <a:lnTo>
                    <a:pt x="397271" y="61751"/>
                  </a:lnTo>
                  <a:lnTo>
                    <a:pt x="393842" y="57941"/>
                  </a:lnTo>
                  <a:lnTo>
                    <a:pt x="389270" y="55274"/>
                  </a:lnTo>
                  <a:lnTo>
                    <a:pt x="384571" y="52734"/>
                  </a:lnTo>
                  <a:lnTo>
                    <a:pt x="376824" y="50702"/>
                  </a:lnTo>
                  <a:lnTo>
                    <a:pt x="323103" y="42574"/>
                  </a:lnTo>
                  <a:close/>
                </a:path>
                <a:path w="1298575" h="290829">
                  <a:moveTo>
                    <a:pt x="380164" y="107471"/>
                  </a:moveTo>
                  <a:lnTo>
                    <a:pt x="370601" y="107471"/>
                  </a:lnTo>
                  <a:lnTo>
                    <a:pt x="379745" y="107598"/>
                  </a:lnTo>
                  <a:lnTo>
                    <a:pt x="380164" y="107471"/>
                  </a:lnTo>
                  <a:close/>
                </a:path>
                <a:path w="1298575" h="290829">
                  <a:moveTo>
                    <a:pt x="397729" y="62767"/>
                  </a:moveTo>
                  <a:lnTo>
                    <a:pt x="340883" y="62767"/>
                  </a:lnTo>
                  <a:lnTo>
                    <a:pt x="365140" y="66450"/>
                  </a:lnTo>
                  <a:lnTo>
                    <a:pt x="370093" y="67339"/>
                  </a:lnTo>
                  <a:lnTo>
                    <a:pt x="371744" y="67720"/>
                  </a:lnTo>
                  <a:lnTo>
                    <a:pt x="374919" y="68863"/>
                  </a:lnTo>
                  <a:lnTo>
                    <a:pt x="377332" y="70514"/>
                  </a:lnTo>
                  <a:lnTo>
                    <a:pt x="378856" y="72927"/>
                  </a:lnTo>
                  <a:lnTo>
                    <a:pt x="380380" y="75213"/>
                  </a:lnTo>
                  <a:lnTo>
                    <a:pt x="380761" y="78134"/>
                  </a:lnTo>
                  <a:lnTo>
                    <a:pt x="380253" y="81563"/>
                  </a:lnTo>
                  <a:lnTo>
                    <a:pt x="379872" y="84611"/>
                  </a:lnTo>
                  <a:lnTo>
                    <a:pt x="378729" y="87024"/>
                  </a:lnTo>
                  <a:lnTo>
                    <a:pt x="375427" y="90580"/>
                  </a:lnTo>
                  <a:lnTo>
                    <a:pt x="373268" y="91723"/>
                  </a:lnTo>
                  <a:lnTo>
                    <a:pt x="368188" y="92739"/>
                  </a:lnTo>
                  <a:lnTo>
                    <a:pt x="399501" y="92739"/>
                  </a:lnTo>
                  <a:lnTo>
                    <a:pt x="400446" y="90961"/>
                  </a:lnTo>
                  <a:lnTo>
                    <a:pt x="402478" y="77372"/>
                  </a:lnTo>
                  <a:lnTo>
                    <a:pt x="401716" y="71911"/>
                  </a:lnTo>
                  <a:lnTo>
                    <a:pt x="399557" y="66831"/>
                  </a:lnTo>
                  <a:lnTo>
                    <a:pt x="397729" y="62767"/>
                  </a:lnTo>
                  <a:close/>
                </a:path>
                <a:path w="1298575" h="290829">
                  <a:moveTo>
                    <a:pt x="426608" y="58195"/>
                  </a:moveTo>
                  <a:lnTo>
                    <a:pt x="411368" y="159287"/>
                  </a:lnTo>
                  <a:lnTo>
                    <a:pt x="488330" y="170844"/>
                  </a:lnTo>
                  <a:lnTo>
                    <a:pt x="490870" y="153826"/>
                  </a:lnTo>
                  <a:lnTo>
                    <a:pt x="434355" y="145317"/>
                  </a:lnTo>
                  <a:lnTo>
                    <a:pt x="438546" y="117758"/>
                  </a:lnTo>
                  <a:lnTo>
                    <a:pt x="490494" y="117758"/>
                  </a:lnTo>
                  <a:lnTo>
                    <a:pt x="491886" y="108360"/>
                  </a:lnTo>
                  <a:lnTo>
                    <a:pt x="441086" y="100740"/>
                  </a:lnTo>
                  <a:lnTo>
                    <a:pt x="444515" y="78388"/>
                  </a:lnTo>
                  <a:lnTo>
                    <a:pt x="500272" y="78388"/>
                  </a:lnTo>
                  <a:lnTo>
                    <a:pt x="501665" y="69498"/>
                  </a:lnTo>
                  <a:lnTo>
                    <a:pt x="426608" y="58195"/>
                  </a:lnTo>
                  <a:close/>
                </a:path>
                <a:path w="1298575" h="290829">
                  <a:moveTo>
                    <a:pt x="490494" y="117758"/>
                  </a:moveTo>
                  <a:lnTo>
                    <a:pt x="438546" y="117758"/>
                  </a:lnTo>
                  <a:lnTo>
                    <a:pt x="489346" y="125505"/>
                  </a:lnTo>
                  <a:lnTo>
                    <a:pt x="490494" y="117758"/>
                  </a:lnTo>
                  <a:close/>
                </a:path>
                <a:path w="1298575" h="290829">
                  <a:moveTo>
                    <a:pt x="500272" y="78388"/>
                  </a:moveTo>
                  <a:lnTo>
                    <a:pt x="444515" y="78388"/>
                  </a:lnTo>
                  <a:lnTo>
                    <a:pt x="498998" y="86516"/>
                  </a:lnTo>
                  <a:lnTo>
                    <a:pt x="500272" y="78388"/>
                  </a:lnTo>
                  <a:close/>
                </a:path>
                <a:path w="1298575" h="290829">
                  <a:moveTo>
                    <a:pt x="555750" y="110392"/>
                  </a:moveTo>
                  <a:lnTo>
                    <a:pt x="534685" y="110392"/>
                  </a:lnTo>
                  <a:lnTo>
                    <a:pt x="565546" y="182528"/>
                  </a:lnTo>
                  <a:lnTo>
                    <a:pt x="585993" y="185576"/>
                  </a:lnTo>
                  <a:lnTo>
                    <a:pt x="591488" y="149127"/>
                  </a:lnTo>
                  <a:lnTo>
                    <a:pt x="572150" y="149127"/>
                  </a:lnTo>
                  <a:lnTo>
                    <a:pt x="555750" y="110392"/>
                  </a:lnTo>
                  <a:close/>
                </a:path>
                <a:path w="1298575" h="290829">
                  <a:moveTo>
                    <a:pt x="521096" y="72419"/>
                  </a:moveTo>
                  <a:lnTo>
                    <a:pt x="505856" y="173511"/>
                  </a:lnTo>
                  <a:lnTo>
                    <a:pt x="524779" y="176305"/>
                  </a:lnTo>
                  <a:lnTo>
                    <a:pt x="534685" y="110392"/>
                  </a:lnTo>
                  <a:lnTo>
                    <a:pt x="555750" y="110392"/>
                  </a:lnTo>
                  <a:lnTo>
                    <a:pt x="540908" y="75340"/>
                  </a:lnTo>
                  <a:lnTo>
                    <a:pt x="521096" y="72419"/>
                  </a:lnTo>
                  <a:close/>
                </a:path>
                <a:path w="1298575" h="290829">
                  <a:moveTo>
                    <a:pt x="582310" y="81563"/>
                  </a:moveTo>
                  <a:lnTo>
                    <a:pt x="572150" y="149127"/>
                  </a:lnTo>
                  <a:lnTo>
                    <a:pt x="591488" y="149127"/>
                  </a:lnTo>
                  <a:lnTo>
                    <a:pt x="601233" y="84484"/>
                  </a:lnTo>
                  <a:lnTo>
                    <a:pt x="582310" y="81563"/>
                  </a:lnTo>
                  <a:close/>
                </a:path>
                <a:path w="1298575" h="290829">
                  <a:moveTo>
                    <a:pt x="617235" y="86770"/>
                  </a:moveTo>
                  <a:lnTo>
                    <a:pt x="614568" y="103915"/>
                  </a:lnTo>
                  <a:lnTo>
                    <a:pt x="644667" y="108487"/>
                  </a:lnTo>
                  <a:lnTo>
                    <a:pt x="631967" y="192434"/>
                  </a:lnTo>
                  <a:lnTo>
                    <a:pt x="652414" y="195609"/>
                  </a:lnTo>
                  <a:lnTo>
                    <a:pt x="664987" y="111535"/>
                  </a:lnTo>
                  <a:lnTo>
                    <a:pt x="695623" y="111535"/>
                  </a:lnTo>
                  <a:lnTo>
                    <a:pt x="697499" y="98962"/>
                  </a:lnTo>
                  <a:lnTo>
                    <a:pt x="617235" y="86770"/>
                  </a:lnTo>
                  <a:close/>
                </a:path>
                <a:path w="1298575" h="290829">
                  <a:moveTo>
                    <a:pt x="695623" y="111535"/>
                  </a:moveTo>
                  <a:lnTo>
                    <a:pt x="664987" y="111535"/>
                  </a:lnTo>
                  <a:lnTo>
                    <a:pt x="694959" y="115980"/>
                  </a:lnTo>
                  <a:lnTo>
                    <a:pt x="695623" y="111535"/>
                  </a:lnTo>
                  <a:close/>
                </a:path>
                <a:path w="1298575" h="290829">
                  <a:moveTo>
                    <a:pt x="746902" y="106328"/>
                  </a:moveTo>
                  <a:lnTo>
                    <a:pt x="731662" y="207420"/>
                  </a:lnTo>
                  <a:lnTo>
                    <a:pt x="808624" y="219104"/>
                  </a:lnTo>
                  <a:lnTo>
                    <a:pt x="811164" y="201959"/>
                  </a:lnTo>
                  <a:lnTo>
                    <a:pt x="754649" y="193450"/>
                  </a:lnTo>
                  <a:lnTo>
                    <a:pt x="758840" y="166018"/>
                  </a:lnTo>
                  <a:lnTo>
                    <a:pt x="810708" y="166018"/>
                  </a:lnTo>
                  <a:lnTo>
                    <a:pt x="812180" y="156620"/>
                  </a:lnTo>
                  <a:lnTo>
                    <a:pt x="761380" y="149000"/>
                  </a:lnTo>
                  <a:lnTo>
                    <a:pt x="764682" y="126521"/>
                  </a:lnTo>
                  <a:lnTo>
                    <a:pt x="820515" y="126521"/>
                  </a:lnTo>
                  <a:lnTo>
                    <a:pt x="821832" y="117631"/>
                  </a:lnTo>
                  <a:lnTo>
                    <a:pt x="746902" y="106328"/>
                  </a:lnTo>
                  <a:close/>
                </a:path>
                <a:path w="1298575" h="290829">
                  <a:moveTo>
                    <a:pt x="810708" y="166018"/>
                  </a:moveTo>
                  <a:lnTo>
                    <a:pt x="758840" y="166018"/>
                  </a:lnTo>
                  <a:lnTo>
                    <a:pt x="809513" y="173638"/>
                  </a:lnTo>
                  <a:lnTo>
                    <a:pt x="810708" y="166018"/>
                  </a:lnTo>
                  <a:close/>
                </a:path>
                <a:path w="1298575" h="290829">
                  <a:moveTo>
                    <a:pt x="820515" y="126521"/>
                  </a:moveTo>
                  <a:lnTo>
                    <a:pt x="764682" y="126521"/>
                  </a:lnTo>
                  <a:lnTo>
                    <a:pt x="819292" y="134776"/>
                  </a:lnTo>
                  <a:lnTo>
                    <a:pt x="820515" y="126521"/>
                  </a:lnTo>
                  <a:close/>
                </a:path>
                <a:path w="1298575" h="290829">
                  <a:moveTo>
                    <a:pt x="841009" y="120552"/>
                  </a:moveTo>
                  <a:lnTo>
                    <a:pt x="825769" y="221644"/>
                  </a:lnTo>
                  <a:lnTo>
                    <a:pt x="871743" y="228502"/>
                  </a:lnTo>
                  <a:lnTo>
                    <a:pt x="877839" y="228756"/>
                  </a:lnTo>
                  <a:lnTo>
                    <a:pt x="888888" y="226978"/>
                  </a:lnTo>
                  <a:lnTo>
                    <a:pt x="894095" y="224946"/>
                  </a:lnTo>
                  <a:lnTo>
                    <a:pt x="903493" y="218215"/>
                  </a:lnTo>
                  <a:lnTo>
                    <a:pt x="908065" y="212881"/>
                  </a:lnTo>
                  <a:lnTo>
                    <a:pt x="909003" y="211103"/>
                  </a:lnTo>
                  <a:lnTo>
                    <a:pt x="873902" y="211103"/>
                  </a:lnTo>
                  <a:lnTo>
                    <a:pt x="869711" y="210849"/>
                  </a:lnTo>
                  <a:lnTo>
                    <a:pt x="848756" y="207674"/>
                  </a:lnTo>
                  <a:lnTo>
                    <a:pt x="858789" y="140618"/>
                  </a:lnTo>
                  <a:lnTo>
                    <a:pt x="909780" y="140618"/>
                  </a:lnTo>
                  <a:lnTo>
                    <a:pt x="907557" y="137443"/>
                  </a:lnTo>
                  <a:lnTo>
                    <a:pt x="902985" y="133633"/>
                  </a:lnTo>
                  <a:lnTo>
                    <a:pt x="897270" y="130966"/>
                  </a:lnTo>
                  <a:lnTo>
                    <a:pt x="893079" y="128934"/>
                  </a:lnTo>
                  <a:lnTo>
                    <a:pt x="886729" y="127410"/>
                  </a:lnTo>
                  <a:lnTo>
                    <a:pt x="841009" y="120552"/>
                  </a:lnTo>
                  <a:close/>
                </a:path>
                <a:path w="1298575" h="290829">
                  <a:moveTo>
                    <a:pt x="909780" y="140618"/>
                  </a:moveTo>
                  <a:lnTo>
                    <a:pt x="858789" y="140618"/>
                  </a:lnTo>
                  <a:lnTo>
                    <a:pt x="876315" y="143285"/>
                  </a:lnTo>
                  <a:lnTo>
                    <a:pt x="881903" y="144428"/>
                  </a:lnTo>
                  <a:lnTo>
                    <a:pt x="884697" y="145571"/>
                  </a:lnTo>
                  <a:lnTo>
                    <a:pt x="888380" y="146968"/>
                  </a:lnTo>
                  <a:lnTo>
                    <a:pt x="891301" y="149000"/>
                  </a:lnTo>
                  <a:lnTo>
                    <a:pt x="895492" y="154461"/>
                  </a:lnTo>
                  <a:lnTo>
                    <a:pt x="896889" y="158017"/>
                  </a:lnTo>
                  <a:lnTo>
                    <a:pt x="898413" y="166780"/>
                  </a:lnTo>
                  <a:lnTo>
                    <a:pt x="898286" y="172876"/>
                  </a:lnTo>
                  <a:lnTo>
                    <a:pt x="897016" y="180750"/>
                  </a:lnTo>
                  <a:lnTo>
                    <a:pt x="895873" y="188497"/>
                  </a:lnTo>
                  <a:lnTo>
                    <a:pt x="894222" y="194593"/>
                  </a:lnTo>
                  <a:lnTo>
                    <a:pt x="890158" y="203229"/>
                  </a:lnTo>
                  <a:lnTo>
                    <a:pt x="887872" y="206277"/>
                  </a:lnTo>
                  <a:lnTo>
                    <a:pt x="885332" y="207928"/>
                  </a:lnTo>
                  <a:lnTo>
                    <a:pt x="882919" y="209579"/>
                  </a:lnTo>
                  <a:lnTo>
                    <a:pt x="879998" y="210468"/>
                  </a:lnTo>
                  <a:lnTo>
                    <a:pt x="876569" y="210849"/>
                  </a:lnTo>
                  <a:lnTo>
                    <a:pt x="873902" y="211103"/>
                  </a:lnTo>
                  <a:lnTo>
                    <a:pt x="909003" y="211103"/>
                  </a:lnTo>
                  <a:lnTo>
                    <a:pt x="919495" y="175289"/>
                  </a:lnTo>
                  <a:lnTo>
                    <a:pt x="919431" y="166780"/>
                  </a:lnTo>
                  <a:lnTo>
                    <a:pt x="918352" y="160430"/>
                  </a:lnTo>
                  <a:lnTo>
                    <a:pt x="917082" y="153572"/>
                  </a:lnTo>
                  <a:lnTo>
                    <a:pt x="914669" y="147603"/>
                  </a:lnTo>
                  <a:lnTo>
                    <a:pt x="909780" y="140618"/>
                  </a:lnTo>
                  <a:close/>
                </a:path>
                <a:path w="1298575" h="290829">
                  <a:moveTo>
                    <a:pt x="944006" y="136046"/>
                  </a:moveTo>
                  <a:lnTo>
                    <a:pt x="928893" y="237138"/>
                  </a:lnTo>
                  <a:lnTo>
                    <a:pt x="949213" y="240186"/>
                  </a:lnTo>
                  <a:lnTo>
                    <a:pt x="964453" y="139094"/>
                  </a:lnTo>
                  <a:lnTo>
                    <a:pt x="944006" y="136046"/>
                  </a:lnTo>
                  <a:close/>
                </a:path>
                <a:path w="1298575" h="290829">
                  <a:moveTo>
                    <a:pt x="975121" y="140618"/>
                  </a:moveTo>
                  <a:lnTo>
                    <a:pt x="972581" y="157763"/>
                  </a:lnTo>
                  <a:lnTo>
                    <a:pt x="1002553" y="162335"/>
                  </a:lnTo>
                  <a:lnTo>
                    <a:pt x="989853" y="246282"/>
                  </a:lnTo>
                  <a:lnTo>
                    <a:pt x="1010300" y="249330"/>
                  </a:lnTo>
                  <a:lnTo>
                    <a:pt x="1023000" y="165383"/>
                  </a:lnTo>
                  <a:lnTo>
                    <a:pt x="1053636" y="165383"/>
                  </a:lnTo>
                  <a:lnTo>
                    <a:pt x="1055512" y="152810"/>
                  </a:lnTo>
                  <a:lnTo>
                    <a:pt x="975121" y="140618"/>
                  </a:lnTo>
                  <a:close/>
                </a:path>
                <a:path w="1298575" h="290829">
                  <a:moveTo>
                    <a:pt x="1053636" y="165383"/>
                  </a:moveTo>
                  <a:lnTo>
                    <a:pt x="1023000" y="165383"/>
                  </a:lnTo>
                  <a:lnTo>
                    <a:pt x="1052972" y="169828"/>
                  </a:lnTo>
                  <a:lnTo>
                    <a:pt x="1053636" y="165383"/>
                  </a:lnTo>
                  <a:close/>
                </a:path>
                <a:path w="1298575" h="290829">
                  <a:moveTo>
                    <a:pt x="1075959" y="155858"/>
                  </a:moveTo>
                  <a:lnTo>
                    <a:pt x="1060719" y="256950"/>
                  </a:lnTo>
                  <a:lnTo>
                    <a:pt x="1081166" y="259998"/>
                  </a:lnTo>
                  <a:lnTo>
                    <a:pt x="1096406" y="158906"/>
                  </a:lnTo>
                  <a:lnTo>
                    <a:pt x="1075959" y="155858"/>
                  </a:lnTo>
                  <a:close/>
                </a:path>
                <a:path w="1298575" h="290829">
                  <a:moveTo>
                    <a:pt x="1151016" y="165383"/>
                  </a:moveTo>
                  <a:lnTo>
                    <a:pt x="1122441" y="174527"/>
                  </a:lnTo>
                  <a:lnTo>
                    <a:pt x="1117869" y="177956"/>
                  </a:lnTo>
                  <a:lnTo>
                    <a:pt x="1101494" y="223692"/>
                  </a:lnTo>
                  <a:lnTo>
                    <a:pt x="1102471" y="234217"/>
                  </a:lnTo>
                  <a:lnTo>
                    <a:pt x="1133230" y="268751"/>
                  </a:lnTo>
                  <a:lnTo>
                    <a:pt x="1154493" y="271936"/>
                  </a:lnTo>
                  <a:lnTo>
                    <a:pt x="1164351" y="270793"/>
                  </a:lnTo>
                  <a:lnTo>
                    <a:pt x="1173353" y="267745"/>
                  </a:lnTo>
                  <a:lnTo>
                    <a:pt x="1181496" y="262792"/>
                  </a:lnTo>
                  <a:lnTo>
                    <a:pt x="1188473" y="256081"/>
                  </a:lnTo>
                  <a:lnTo>
                    <a:pt x="1189159" y="255045"/>
                  </a:lnTo>
                  <a:lnTo>
                    <a:pt x="1154445" y="255045"/>
                  </a:lnTo>
                  <a:lnTo>
                    <a:pt x="1138189" y="252505"/>
                  </a:lnTo>
                  <a:lnTo>
                    <a:pt x="1122842" y="222781"/>
                  </a:lnTo>
                  <a:lnTo>
                    <a:pt x="1123597" y="214596"/>
                  </a:lnTo>
                  <a:lnTo>
                    <a:pt x="1148476" y="182782"/>
                  </a:lnTo>
                  <a:lnTo>
                    <a:pt x="1190224" y="182782"/>
                  </a:lnTo>
                  <a:lnTo>
                    <a:pt x="1186596" y="178690"/>
                  </a:lnTo>
                  <a:lnTo>
                    <a:pt x="1178861" y="173099"/>
                  </a:lnTo>
                  <a:lnTo>
                    <a:pt x="1169745" y="169078"/>
                  </a:lnTo>
                  <a:lnTo>
                    <a:pt x="1159271" y="166653"/>
                  </a:lnTo>
                  <a:lnTo>
                    <a:pt x="1151016" y="165383"/>
                  </a:lnTo>
                  <a:close/>
                </a:path>
                <a:path w="1298575" h="290829">
                  <a:moveTo>
                    <a:pt x="1190224" y="182782"/>
                  </a:moveTo>
                  <a:lnTo>
                    <a:pt x="1148476" y="182782"/>
                  </a:lnTo>
                  <a:lnTo>
                    <a:pt x="1165240" y="185322"/>
                  </a:lnTo>
                  <a:lnTo>
                    <a:pt x="1171590" y="189259"/>
                  </a:lnTo>
                  <a:lnTo>
                    <a:pt x="1175781" y="195736"/>
                  </a:lnTo>
                  <a:lnTo>
                    <a:pt x="1178375" y="201070"/>
                  </a:lnTo>
                  <a:lnTo>
                    <a:pt x="1179861" y="207357"/>
                  </a:lnTo>
                  <a:lnTo>
                    <a:pt x="1180222" y="214659"/>
                  </a:lnTo>
                  <a:lnTo>
                    <a:pt x="1179464" y="222787"/>
                  </a:lnTo>
                  <a:lnTo>
                    <a:pt x="1154445" y="255045"/>
                  </a:lnTo>
                  <a:lnTo>
                    <a:pt x="1189159" y="255045"/>
                  </a:lnTo>
                  <a:lnTo>
                    <a:pt x="1193974" y="247775"/>
                  </a:lnTo>
                  <a:lnTo>
                    <a:pt x="1198012" y="237837"/>
                  </a:lnTo>
                  <a:lnTo>
                    <a:pt x="1200546" y="226470"/>
                  </a:lnTo>
                  <a:lnTo>
                    <a:pt x="1201494" y="214596"/>
                  </a:lnTo>
                  <a:lnTo>
                    <a:pt x="1200546" y="203960"/>
                  </a:lnTo>
                  <a:lnTo>
                    <a:pt x="1197689" y="194359"/>
                  </a:lnTo>
                  <a:lnTo>
                    <a:pt x="1192926" y="185830"/>
                  </a:lnTo>
                  <a:lnTo>
                    <a:pt x="1190224" y="182782"/>
                  </a:lnTo>
                  <a:close/>
                </a:path>
                <a:path w="1298575" h="290829">
                  <a:moveTo>
                    <a:pt x="1252726" y="215294"/>
                  </a:moveTo>
                  <a:lnTo>
                    <a:pt x="1231661" y="215294"/>
                  </a:lnTo>
                  <a:lnTo>
                    <a:pt x="1262522" y="287303"/>
                  </a:lnTo>
                  <a:lnTo>
                    <a:pt x="1283096" y="290478"/>
                  </a:lnTo>
                  <a:lnTo>
                    <a:pt x="1288584" y="254029"/>
                  </a:lnTo>
                  <a:lnTo>
                    <a:pt x="1269126" y="254029"/>
                  </a:lnTo>
                  <a:lnTo>
                    <a:pt x="1252726" y="215294"/>
                  </a:lnTo>
                  <a:close/>
                </a:path>
                <a:path w="1298575" h="290829">
                  <a:moveTo>
                    <a:pt x="1218072" y="177194"/>
                  </a:moveTo>
                  <a:lnTo>
                    <a:pt x="1202832" y="278286"/>
                  </a:lnTo>
                  <a:lnTo>
                    <a:pt x="1221755" y="281207"/>
                  </a:lnTo>
                  <a:lnTo>
                    <a:pt x="1231661" y="215294"/>
                  </a:lnTo>
                  <a:lnTo>
                    <a:pt x="1252726" y="215294"/>
                  </a:lnTo>
                  <a:lnTo>
                    <a:pt x="1237884" y="180242"/>
                  </a:lnTo>
                  <a:lnTo>
                    <a:pt x="1218072" y="177194"/>
                  </a:lnTo>
                  <a:close/>
                </a:path>
                <a:path w="1298575" h="290829">
                  <a:moveTo>
                    <a:pt x="1279286" y="186465"/>
                  </a:moveTo>
                  <a:lnTo>
                    <a:pt x="1269126" y="254029"/>
                  </a:lnTo>
                  <a:lnTo>
                    <a:pt x="1288584" y="254029"/>
                  </a:lnTo>
                  <a:lnTo>
                    <a:pt x="1298336" y="189259"/>
                  </a:lnTo>
                  <a:lnTo>
                    <a:pt x="1279286" y="186465"/>
                  </a:lnTo>
                  <a:close/>
                </a:path>
              </a:pathLst>
            </a:custGeom>
            <a:solidFill>
              <a:srgbClr val="FFFFFF"/>
            </a:solidFill>
          </p:spPr>
          <p:txBody>
            <a:bodyPr wrap="square" lIns="0" tIns="0" rIns="0" bIns="0" rtlCol="0"/>
            <a:lstStyle/>
            <a:p>
              <a:endParaRPr/>
            </a:p>
          </p:txBody>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1624</TotalTime>
  <Words>5892</Words>
  <Application>Microsoft Office PowerPoint</Application>
  <PresentationFormat>Widescreen</PresentationFormat>
  <Paragraphs>527</Paragraphs>
  <Slides>36</Slides>
  <Notes>31</Notes>
  <HiddenSlides>0</HiddenSlides>
  <MMClips>7</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36</vt:i4>
      </vt:variant>
    </vt:vector>
  </HeadingPairs>
  <TitlesOfParts>
    <vt:vector size="43" baseType="lpstr">
      <vt:lpstr>-apple-system</vt:lpstr>
      <vt:lpstr>Aptos</vt:lpstr>
      <vt:lpstr>Arial</vt:lpstr>
      <vt:lpstr>Arial Black</vt:lpstr>
      <vt:lpstr>Arial MT</vt:lpstr>
      <vt:lpstr>Calibri</vt:lpstr>
      <vt:lpstr>Office Theme</vt:lpstr>
      <vt:lpstr>TACTICAL COMBAT  CASUALTY CARE COURSE</vt:lpstr>
      <vt:lpstr>Module 3: Care Under Fire/Threat</vt:lpstr>
      <vt:lpstr>1 x TERMINAL LEARNING OBJECTIVE</vt:lpstr>
      <vt:lpstr>Three PHASES of TCCC</vt:lpstr>
      <vt:lpstr>CARE UNDER FIRE / THREAT OVERVIEW</vt:lpstr>
      <vt:lpstr>CARE UNDER FIRE / THREAT OVERVIEW</vt:lpstr>
      <vt:lpstr>ROLE OF FIRE SUPERIORITY  THREAT CONTAINMENT</vt:lpstr>
      <vt:lpstr>Module 3: Care Under Fire/Threat</vt:lpstr>
      <vt:lpstr>CARE UNDER FIRE / THREAT OVERVIEW OF  TREATMENT PRIORITIES AND ACTIONS</vt:lpstr>
      <vt:lpstr>CARE UNDER FIRE / THREAT  TREATMENT PRIORITY – CASUALTY EXTRACTION</vt:lpstr>
      <vt:lpstr>CUF / THREAT TREATMENT PRIORITY  CASUALTY SELF-AID WHEN ABLE TO MOVE</vt:lpstr>
      <vt:lpstr>CARE UNDER FIRE / THREAT  TREATMENT PRIORITY – HEMORRHAGE CONTROL</vt:lpstr>
      <vt:lpstr>IF CASUALTY IS UNABLE TO MOVE</vt:lpstr>
      <vt:lpstr>CARE UNDER FIRE / THREAT OVERVIEW</vt:lpstr>
      <vt:lpstr>M ASSIVE HEMORRHAGE in CARE UNDER FIRE</vt:lpstr>
      <vt:lpstr>IDENTIFY LIFE-THREATENING BLEEDING  VISUAL BLOOD SWEEP</vt:lpstr>
      <vt:lpstr>TIME TO BLEED OUT</vt:lpstr>
      <vt:lpstr>TOURNIQUET APPLICATION  CRITICAL POINTS</vt:lpstr>
      <vt:lpstr>KNOW WHERE TO FIND  A TOURNIQUET</vt:lpstr>
      <vt:lpstr>SELF-APPLICATION,  ONE-HANDED TOURNIQUET</vt:lpstr>
      <vt:lpstr>ONE-HANDED WINDLASS TQ APPLICATION</vt:lpstr>
      <vt:lpstr>ONE-HANDED RATCHET TQ APPLICATION</vt:lpstr>
      <vt:lpstr>CASUALTY SUPPORT WHEN  UNRESPONSIVE OR UNABLE TO MOVE</vt:lpstr>
      <vt:lpstr>TWO-HANDED WINDLASS TQ APPLICATION</vt:lpstr>
      <vt:lpstr>TWO-HANDED RATCHET TQ APPLICATION</vt:lpstr>
      <vt:lpstr>SKILL STATION</vt:lpstr>
      <vt:lpstr>DRAGS AND CARRIES  CRITICAL OBJECTIVES</vt:lpstr>
      <vt:lpstr>ONE-PERSON DRAGS AND CARRIES</vt:lpstr>
      <vt:lpstr>ONE-PERSON CASUALTY DRAG/CARRY</vt:lpstr>
      <vt:lpstr>TWO-PERSON DRAGS AND CARRIES</vt:lpstr>
      <vt:lpstr>TWO-PERSON CASUALTY DRAG/CARRY</vt:lpstr>
      <vt:lpstr>SKILL STATION</vt:lpstr>
      <vt:lpstr>SUMMARY</vt:lpstr>
      <vt:lpstr>CHECK ON LEARNING</vt:lpstr>
      <vt:lpstr>ANY 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TACTICAL COMBAT  CASUALTY CARE COURSE</dc:title>
  <cp:lastModifiedBy>Adam Rafferty</cp:lastModifiedBy>
  <cp:revision>4</cp:revision>
  <dcterms:created xsi:type="dcterms:W3CDTF">2024-01-08T20:13:54Z</dcterms:created>
  <dcterms:modified xsi:type="dcterms:W3CDTF">2024-03-12T16:19:03Z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2023-12-20T00:00:00Z</vt:filetime>
  </property>
  <property fmtid="{D5CDD505-2E9C-101B-9397-08002B2CF9AE}" pid="3" name="LastSaved">
    <vt:filetime>2024-01-08T00:00:00Z</vt:filetime>
  </property>
</Properties>
</file>